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0" r:id="rId2"/>
  </p:sldMasterIdLst>
  <p:notesMasterIdLst>
    <p:notesMasterId r:id="rId145"/>
  </p:notesMasterIdLst>
  <p:handoutMasterIdLst>
    <p:handoutMasterId r:id="rId146"/>
  </p:handoutMasterIdLst>
  <p:sldIdLst>
    <p:sldId id="305" r:id="rId3"/>
    <p:sldId id="566" r:id="rId4"/>
    <p:sldId id="565" r:id="rId5"/>
    <p:sldId id="403" r:id="rId6"/>
    <p:sldId id="511" r:id="rId7"/>
    <p:sldId id="404" r:id="rId8"/>
    <p:sldId id="405" r:id="rId9"/>
    <p:sldId id="512" r:id="rId10"/>
    <p:sldId id="406" r:id="rId11"/>
    <p:sldId id="513" r:id="rId12"/>
    <p:sldId id="514" r:id="rId13"/>
    <p:sldId id="408" r:id="rId14"/>
    <p:sldId id="410" r:id="rId15"/>
    <p:sldId id="308" r:id="rId16"/>
    <p:sldId id="515" r:id="rId17"/>
    <p:sldId id="413" r:id="rId18"/>
    <p:sldId id="516" r:id="rId19"/>
    <p:sldId id="414" r:id="rId20"/>
    <p:sldId id="419" r:id="rId21"/>
    <p:sldId id="429" r:id="rId22"/>
    <p:sldId id="430" r:id="rId23"/>
    <p:sldId id="421" r:id="rId24"/>
    <p:sldId id="422" r:id="rId25"/>
    <p:sldId id="425" r:id="rId26"/>
    <p:sldId id="426" r:id="rId27"/>
    <p:sldId id="427" r:id="rId28"/>
    <p:sldId id="428" r:id="rId29"/>
    <p:sldId id="432" r:id="rId30"/>
    <p:sldId id="359" r:id="rId31"/>
    <p:sldId id="433" r:id="rId32"/>
    <p:sldId id="360" r:id="rId33"/>
    <p:sldId id="361" r:id="rId34"/>
    <p:sldId id="434" r:id="rId35"/>
    <p:sldId id="517" r:id="rId36"/>
    <p:sldId id="518" r:id="rId37"/>
    <p:sldId id="435" r:id="rId38"/>
    <p:sldId id="471" r:id="rId39"/>
    <p:sldId id="519" r:id="rId40"/>
    <p:sldId id="437" r:id="rId41"/>
    <p:sldId id="438" r:id="rId42"/>
    <p:sldId id="474" r:id="rId43"/>
    <p:sldId id="440" r:id="rId44"/>
    <p:sldId id="447" r:id="rId45"/>
    <p:sldId id="449" r:id="rId46"/>
    <p:sldId id="450" r:id="rId47"/>
    <p:sldId id="451" r:id="rId48"/>
    <p:sldId id="452" r:id="rId49"/>
    <p:sldId id="454" r:id="rId50"/>
    <p:sldId id="455" r:id="rId51"/>
    <p:sldId id="456" r:id="rId52"/>
    <p:sldId id="457" r:id="rId53"/>
    <p:sldId id="458" r:id="rId54"/>
    <p:sldId id="459" r:id="rId55"/>
    <p:sldId id="461" r:id="rId56"/>
    <p:sldId id="462" r:id="rId57"/>
    <p:sldId id="475" r:id="rId58"/>
    <p:sldId id="463" r:id="rId59"/>
    <p:sldId id="464" r:id="rId60"/>
    <p:sldId id="465" r:id="rId61"/>
    <p:sldId id="466" r:id="rId62"/>
    <p:sldId id="467" r:id="rId63"/>
    <p:sldId id="501" r:id="rId64"/>
    <p:sldId id="477" r:id="rId65"/>
    <p:sldId id="468" r:id="rId66"/>
    <p:sldId id="473" r:id="rId67"/>
    <p:sldId id="521" r:id="rId68"/>
    <p:sldId id="520" r:id="rId69"/>
    <p:sldId id="469" r:id="rId70"/>
    <p:sldId id="470" r:id="rId71"/>
    <p:sldId id="472" r:id="rId72"/>
    <p:sldId id="362" r:id="rId73"/>
    <p:sldId id="402" r:id="rId74"/>
    <p:sldId id="478" r:id="rId75"/>
    <p:sldId id="479" r:id="rId76"/>
    <p:sldId id="480" r:id="rId77"/>
    <p:sldId id="481" r:id="rId78"/>
    <p:sldId id="567" r:id="rId79"/>
    <p:sldId id="568" r:id="rId80"/>
    <p:sldId id="368" r:id="rId81"/>
    <p:sldId id="369" r:id="rId82"/>
    <p:sldId id="370" r:id="rId83"/>
    <p:sldId id="371" r:id="rId84"/>
    <p:sldId id="372" r:id="rId85"/>
    <p:sldId id="373" r:id="rId86"/>
    <p:sldId id="374" r:id="rId87"/>
    <p:sldId id="375" r:id="rId88"/>
    <p:sldId id="376" r:id="rId89"/>
    <p:sldId id="312" r:id="rId90"/>
    <p:sldId id="377" r:id="rId91"/>
    <p:sldId id="378" r:id="rId92"/>
    <p:sldId id="379" r:id="rId93"/>
    <p:sldId id="380" r:id="rId94"/>
    <p:sldId id="300" r:id="rId95"/>
    <p:sldId id="529" r:id="rId96"/>
    <p:sldId id="530" r:id="rId97"/>
    <p:sldId id="531" r:id="rId98"/>
    <p:sldId id="532" r:id="rId99"/>
    <p:sldId id="533" r:id="rId100"/>
    <p:sldId id="534" r:id="rId101"/>
    <p:sldId id="535" r:id="rId102"/>
    <p:sldId id="537" r:id="rId103"/>
    <p:sldId id="543" r:id="rId104"/>
    <p:sldId id="544" r:id="rId105"/>
    <p:sldId id="545" r:id="rId106"/>
    <p:sldId id="546" r:id="rId107"/>
    <p:sldId id="547" r:id="rId108"/>
    <p:sldId id="548" r:id="rId109"/>
    <p:sldId id="549" r:id="rId110"/>
    <p:sldId id="550" r:id="rId111"/>
    <p:sldId id="553" r:id="rId112"/>
    <p:sldId id="554" r:id="rId113"/>
    <p:sldId id="555" r:id="rId114"/>
    <p:sldId id="556" r:id="rId115"/>
    <p:sldId id="557" r:id="rId116"/>
    <p:sldId id="558" r:id="rId117"/>
    <p:sldId id="569" r:id="rId118"/>
    <p:sldId id="483" r:id="rId119"/>
    <p:sldId id="484" r:id="rId120"/>
    <p:sldId id="485" r:id="rId121"/>
    <p:sldId id="486" r:id="rId122"/>
    <p:sldId id="487" r:id="rId123"/>
    <p:sldId id="488" r:id="rId124"/>
    <p:sldId id="490" r:id="rId125"/>
    <p:sldId id="491" r:id="rId126"/>
    <p:sldId id="492" r:id="rId127"/>
    <p:sldId id="493" r:id="rId128"/>
    <p:sldId id="570" r:id="rId129"/>
    <p:sldId id="494" r:id="rId130"/>
    <p:sldId id="495" r:id="rId131"/>
    <p:sldId id="496" r:id="rId132"/>
    <p:sldId id="497" r:id="rId133"/>
    <p:sldId id="498" r:id="rId134"/>
    <p:sldId id="499" r:id="rId135"/>
    <p:sldId id="500" r:id="rId136"/>
    <p:sldId id="502" r:id="rId137"/>
    <p:sldId id="510" r:id="rId138"/>
    <p:sldId id="559" r:id="rId139"/>
    <p:sldId id="560" r:id="rId140"/>
    <p:sldId id="561" r:id="rId141"/>
    <p:sldId id="562" r:id="rId142"/>
    <p:sldId id="563" r:id="rId143"/>
    <p:sldId id="400" r:id="rId1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4DA"/>
    <a:srgbClr val="1E1894"/>
    <a:srgbClr val="143798"/>
    <a:srgbClr val="452BE1"/>
    <a:srgbClr val="4531BD"/>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4434" autoAdjust="0"/>
  </p:normalViewPr>
  <p:slideViewPr>
    <p:cSldViewPr>
      <p:cViewPr varScale="1">
        <p:scale>
          <a:sx n="70" d="100"/>
          <a:sy n="70" d="100"/>
        </p:scale>
        <p:origin x="15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theme" Target="theme/theme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diagrams/_rels/data11.xml.rels><?xml version="1.0" encoding="UTF-8" standalone="yes"?>
<Relationships xmlns="http://schemas.openxmlformats.org/package/2006/relationships"><Relationship Id="rId1" Type="http://schemas.openxmlformats.org/officeDocument/2006/relationships/image" Target="../media/image53.jpeg"/></Relationships>
</file>

<file path=ppt/diagrams/_rels/data12.xml.rels><?xml version="1.0" encoding="UTF-8" standalone="yes"?>
<Relationships xmlns="http://schemas.openxmlformats.org/package/2006/relationships"><Relationship Id="rId1" Type="http://schemas.openxmlformats.org/officeDocument/2006/relationships/image" Target="../media/image54.jpeg"/></Relationships>
</file>

<file path=ppt/diagrams/_rels/data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image" Target="../media/image3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3272B-CC10-4E5A-9A49-D6004AE03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AF07AA-C482-4AD9-9942-E295AD5B65E6}">
      <dgm:prSet/>
      <dgm:spPr>
        <a:solidFill>
          <a:schemeClr val="tx1"/>
        </a:solidFill>
      </dgm:spPr>
      <dgm:t>
        <a:bodyPr/>
        <a:lstStyle/>
        <a:p>
          <a:pPr algn="ctr" rtl="0"/>
          <a:r>
            <a:rPr lang="ar-LB" b="1" dirty="0" smtClean="0"/>
            <a:t>المرأة في الاتفاقيات الدولية</a:t>
          </a:r>
          <a:endParaRPr lang="en-US" dirty="0"/>
        </a:p>
      </dgm:t>
    </dgm:pt>
    <dgm:pt modelId="{4E27E1CB-813A-4D06-89EA-6F666CEE81B6}" type="parTrans" cxnId="{B87F0005-6A7F-45C7-9FB1-220FA4076E31}">
      <dgm:prSet/>
      <dgm:spPr/>
      <dgm:t>
        <a:bodyPr/>
        <a:lstStyle/>
        <a:p>
          <a:endParaRPr lang="en-US"/>
        </a:p>
      </dgm:t>
    </dgm:pt>
    <dgm:pt modelId="{07B31745-2C93-468C-BBE4-BFA84A118601}" type="sibTrans" cxnId="{B87F0005-6A7F-45C7-9FB1-220FA4076E31}">
      <dgm:prSet/>
      <dgm:spPr/>
      <dgm:t>
        <a:bodyPr/>
        <a:lstStyle/>
        <a:p>
          <a:endParaRPr lang="en-US"/>
        </a:p>
      </dgm:t>
    </dgm:pt>
    <dgm:pt modelId="{8357988B-5BAA-498E-88DC-EBE25BBB9033}" type="pres">
      <dgm:prSet presAssocID="{7753272B-CC10-4E5A-9A49-D6004AE035E5}" presName="linear" presStyleCnt="0">
        <dgm:presLayoutVars>
          <dgm:animLvl val="lvl"/>
          <dgm:resizeHandles val="exact"/>
        </dgm:presLayoutVars>
      </dgm:prSet>
      <dgm:spPr/>
      <dgm:t>
        <a:bodyPr/>
        <a:lstStyle/>
        <a:p>
          <a:endParaRPr lang="en-US"/>
        </a:p>
      </dgm:t>
    </dgm:pt>
    <dgm:pt modelId="{1D7CA932-6A5E-4C06-BE5F-7352DADDCEED}" type="pres">
      <dgm:prSet presAssocID="{19AF07AA-C482-4AD9-9942-E295AD5B65E6}" presName="parentText" presStyleLbl="node1" presStyleIdx="0" presStyleCnt="1">
        <dgm:presLayoutVars>
          <dgm:chMax val="0"/>
          <dgm:bulletEnabled val="1"/>
        </dgm:presLayoutVars>
      </dgm:prSet>
      <dgm:spPr/>
      <dgm:t>
        <a:bodyPr/>
        <a:lstStyle/>
        <a:p>
          <a:endParaRPr lang="en-US"/>
        </a:p>
      </dgm:t>
    </dgm:pt>
  </dgm:ptLst>
  <dgm:cxnLst>
    <dgm:cxn modelId="{0F7C1C73-C602-4F52-A127-521AF47ADEFF}" type="presOf" srcId="{19AF07AA-C482-4AD9-9942-E295AD5B65E6}" destId="{1D7CA932-6A5E-4C06-BE5F-7352DADDCEED}" srcOrd="0" destOrd="0" presId="urn:microsoft.com/office/officeart/2005/8/layout/vList2"/>
    <dgm:cxn modelId="{B87F0005-6A7F-45C7-9FB1-220FA4076E31}" srcId="{7753272B-CC10-4E5A-9A49-D6004AE035E5}" destId="{19AF07AA-C482-4AD9-9942-E295AD5B65E6}" srcOrd="0" destOrd="0" parTransId="{4E27E1CB-813A-4D06-89EA-6F666CEE81B6}" sibTransId="{07B31745-2C93-468C-BBE4-BFA84A118601}"/>
    <dgm:cxn modelId="{44A1F7DD-E313-4E4C-B429-3365054EC581}" type="presOf" srcId="{7753272B-CC10-4E5A-9A49-D6004AE035E5}" destId="{8357988B-5BAA-498E-88DC-EBE25BBB9033}" srcOrd="0" destOrd="0" presId="urn:microsoft.com/office/officeart/2005/8/layout/vList2"/>
    <dgm:cxn modelId="{A4D83DCB-A825-42FE-9540-1A82381C7CD6}" type="presParOf" srcId="{8357988B-5BAA-498E-88DC-EBE25BBB9033}" destId="{1D7CA932-6A5E-4C06-BE5F-7352DADDCEE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D1469B-82BE-4A3F-834C-55148E85BE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E56ED5-110F-4F0D-9D11-510BBBD6C8FB}">
      <dgm:prSet phldrT="[Text]" custT="1"/>
      <dgm:spPr>
        <a:noFill/>
        <a:ln w="38100">
          <a:noFill/>
        </a:ln>
        <a:effectLst>
          <a:glow rad="101600">
            <a:schemeClr val="accent5">
              <a:satMod val="175000"/>
              <a:alpha val="40000"/>
            </a:schemeClr>
          </a:glow>
        </a:effectLst>
        <a:scene3d>
          <a:camera prst="orthographicFront"/>
          <a:lightRig rig="threePt" dir="t"/>
        </a:scene3d>
        <a:sp3d>
          <a:bevelT prst="angle"/>
        </a:sp3d>
      </dgm:spPr>
      <dgm:t>
        <a:bodyPr/>
        <a:lstStyle/>
        <a:p>
          <a:pPr algn="r" rtl="1"/>
          <a:endParaRPr lang="en-US" sz="3600" b="1" u="sng" dirty="0">
            <a:solidFill>
              <a:schemeClr val="tx1"/>
            </a:solidFill>
          </a:endParaRPr>
        </a:p>
      </dgm:t>
    </dgm:pt>
    <dgm:pt modelId="{86EF9E1A-6F46-4793-9D93-9EC446410753}" type="sibTrans" cxnId="{D37EFFB5-3E90-47C6-9E19-97C3F6F17DBC}">
      <dgm:prSet/>
      <dgm:spPr/>
      <dgm:t>
        <a:bodyPr/>
        <a:lstStyle/>
        <a:p>
          <a:endParaRPr lang="en-US"/>
        </a:p>
      </dgm:t>
    </dgm:pt>
    <dgm:pt modelId="{F0E6B669-DC00-48A7-8856-EE16CB3917F7}" type="parTrans" cxnId="{D37EFFB5-3E90-47C6-9E19-97C3F6F17DBC}">
      <dgm:prSet/>
      <dgm:spPr/>
      <dgm:t>
        <a:bodyPr/>
        <a:lstStyle/>
        <a:p>
          <a:endParaRPr lang="en-US"/>
        </a:p>
      </dgm:t>
    </dgm:pt>
    <dgm:pt modelId="{6C6B694D-9CFE-48EF-A90D-916DF9BE35E7}">
      <dgm:prSet custT="1"/>
      <dgm:spPr>
        <a:solidFill>
          <a:schemeClr val="accent3">
            <a:lumMod val="20000"/>
            <a:lumOff val="80000"/>
          </a:schemeClr>
        </a:solidFill>
        <a:ln w="38100">
          <a:solidFill>
            <a:schemeClr val="accent6">
              <a:lumMod val="75000"/>
            </a:schemeClr>
          </a:solidFill>
        </a:ln>
        <a:effectLst>
          <a:glow rad="101600">
            <a:schemeClr val="accent5">
              <a:satMod val="175000"/>
              <a:alpha val="40000"/>
            </a:schemeClr>
          </a:glow>
        </a:effectLst>
        <a:scene3d>
          <a:camera prst="orthographicFront"/>
          <a:lightRig rig="threePt" dir="t"/>
        </a:scene3d>
        <a:sp3d>
          <a:bevelT prst="angle"/>
        </a:sp3d>
      </dgm:spPr>
      <dgm:t>
        <a:bodyPr/>
        <a:lstStyle/>
        <a:p>
          <a:pPr algn="r" rtl="1"/>
          <a:r>
            <a:rPr lang="ar-LB" sz="3600" b="1" dirty="0" smtClean="0"/>
            <a:t>العمل على إصلاح البيت الداخلي عبر التعاون مع المحاكم الشرعية .</a:t>
          </a:r>
          <a:endParaRPr lang="en-US" sz="3600" b="1" dirty="0"/>
        </a:p>
      </dgm:t>
    </dgm:pt>
    <dgm:pt modelId="{6A57B89F-3C87-4864-9122-1B3619335893}" type="sibTrans" cxnId="{06641AC8-227B-4FD6-9F77-82140448316C}">
      <dgm:prSet/>
      <dgm:spPr/>
      <dgm:t>
        <a:bodyPr/>
        <a:lstStyle/>
        <a:p>
          <a:endParaRPr lang="en-US"/>
        </a:p>
      </dgm:t>
    </dgm:pt>
    <dgm:pt modelId="{5CF50674-616A-4164-94D9-DE8D1EB0BB94}" type="parTrans" cxnId="{06641AC8-227B-4FD6-9F77-82140448316C}">
      <dgm:prSet/>
      <dgm:spPr/>
      <dgm:t>
        <a:bodyPr/>
        <a:lstStyle/>
        <a:p>
          <a:endParaRPr lang="en-US"/>
        </a:p>
      </dgm:t>
    </dgm:pt>
    <dgm:pt modelId="{A9463C4A-9A03-4A30-A4D6-5AFC9A2C7626}">
      <dgm:prSet custT="1"/>
      <dgm:spPr>
        <a:solidFill>
          <a:schemeClr val="accent3">
            <a:lumMod val="20000"/>
            <a:lumOff val="80000"/>
          </a:schemeClr>
        </a:solidFill>
        <a:ln w="38100">
          <a:solidFill>
            <a:schemeClr val="accent6">
              <a:lumMod val="75000"/>
            </a:schemeClr>
          </a:solidFill>
        </a:ln>
        <a:effectLst>
          <a:glow rad="101600">
            <a:schemeClr val="accent5">
              <a:satMod val="175000"/>
              <a:alpha val="40000"/>
            </a:schemeClr>
          </a:glow>
        </a:effectLst>
        <a:scene3d>
          <a:camera prst="orthographicFront"/>
          <a:lightRig rig="threePt" dir="t"/>
        </a:scene3d>
        <a:sp3d>
          <a:bevelT prst="angle"/>
        </a:sp3d>
      </dgm:spPr>
      <dgm:t>
        <a:bodyPr/>
        <a:lstStyle/>
        <a:p>
          <a:pPr algn="r" rtl="1"/>
          <a:r>
            <a:rPr lang="ar-LB" sz="3600" b="1" dirty="0" smtClean="0"/>
            <a:t>تعريف الناس بالاتفاقيات والمواثيق الدولية التي تخطط لتدمير الأسرة .</a:t>
          </a:r>
          <a:endParaRPr lang="en-US" sz="3600" b="1" dirty="0"/>
        </a:p>
      </dgm:t>
    </dgm:pt>
    <dgm:pt modelId="{B10CA478-F8E0-47CD-942E-CD7BF1668B45}" type="sibTrans" cxnId="{E4043622-5E11-44D6-9A9D-2FCD8280263E}">
      <dgm:prSet/>
      <dgm:spPr/>
      <dgm:t>
        <a:bodyPr/>
        <a:lstStyle/>
        <a:p>
          <a:endParaRPr lang="en-US"/>
        </a:p>
      </dgm:t>
    </dgm:pt>
    <dgm:pt modelId="{F9296AF3-C81C-4AEB-BFE6-D66CF2EE7C8E}" type="parTrans" cxnId="{E4043622-5E11-44D6-9A9D-2FCD8280263E}">
      <dgm:prSet/>
      <dgm:spPr/>
      <dgm:t>
        <a:bodyPr/>
        <a:lstStyle/>
        <a:p>
          <a:endParaRPr lang="en-US"/>
        </a:p>
      </dgm:t>
    </dgm:pt>
    <dgm:pt modelId="{24065253-2C76-440B-8A21-53F31BF160A0}">
      <dgm:prSet custT="1"/>
      <dgm:spPr>
        <a:solidFill>
          <a:schemeClr val="accent3">
            <a:lumMod val="20000"/>
            <a:lumOff val="80000"/>
          </a:schemeClr>
        </a:solidFill>
        <a:ln w="38100">
          <a:solidFill>
            <a:schemeClr val="accent6">
              <a:lumMod val="75000"/>
            </a:schemeClr>
          </a:solidFill>
        </a:ln>
        <a:effectLst>
          <a:glow rad="101600">
            <a:schemeClr val="accent5">
              <a:satMod val="175000"/>
              <a:alpha val="40000"/>
            </a:schemeClr>
          </a:glow>
        </a:effectLst>
        <a:scene3d>
          <a:camera prst="orthographicFront"/>
          <a:lightRig rig="threePt" dir="t"/>
        </a:scene3d>
        <a:sp3d>
          <a:bevelT prst="angle"/>
        </a:sp3d>
      </dgm:spPr>
      <dgm:t>
        <a:bodyPr/>
        <a:lstStyle/>
        <a:p>
          <a:pPr algn="r" rtl="1"/>
          <a:r>
            <a:rPr lang="ar-LB" sz="3600" b="1" dirty="0" smtClean="0"/>
            <a:t>توعية الناس بما يخطط لهم داخلياً وخارجياً </a:t>
          </a:r>
          <a:endParaRPr lang="en-US" sz="3600" b="1" dirty="0"/>
        </a:p>
      </dgm:t>
    </dgm:pt>
    <dgm:pt modelId="{165CB9D5-6626-4782-9C63-F7BD4384FC3A}" type="sibTrans" cxnId="{7870A574-E896-4827-83A2-ADBFE9658E91}">
      <dgm:prSet/>
      <dgm:spPr/>
      <dgm:t>
        <a:bodyPr/>
        <a:lstStyle/>
        <a:p>
          <a:endParaRPr lang="en-US"/>
        </a:p>
      </dgm:t>
    </dgm:pt>
    <dgm:pt modelId="{C8A0444C-6934-43FA-B649-65C49B7ADBDB}" type="parTrans" cxnId="{7870A574-E896-4827-83A2-ADBFE9658E91}">
      <dgm:prSet/>
      <dgm:spPr/>
      <dgm:t>
        <a:bodyPr/>
        <a:lstStyle/>
        <a:p>
          <a:endParaRPr lang="en-US"/>
        </a:p>
      </dgm:t>
    </dgm:pt>
    <dgm:pt modelId="{F5C15C55-E1FD-45B4-BB1B-44F1FC5AB13C}">
      <dgm:prSet custT="1"/>
      <dgm:spPr>
        <a:solidFill>
          <a:schemeClr val="accent3">
            <a:lumMod val="20000"/>
            <a:lumOff val="80000"/>
          </a:schemeClr>
        </a:solidFill>
        <a:ln w="38100">
          <a:solidFill>
            <a:schemeClr val="accent6">
              <a:lumMod val="75000"/>
            </a:schemeClr>
          </a:solidFill>
        </a:ln>
        <a:effectLst>
          <a:glow rad="101600">
            <a:schemeClr val="accent5">
              <a:satMod val="175000"/>
              <a:alpha val="40000"/>
            </a:schemeClr>
          </a:glow>
        </a:effectLst>
        <a:scene3d>
          <a:camera prst="orthographicFront"/>
          <a:lightRig rig="threePt" dir="t"/>
        </a:scene3d>
        <a:sp3d>
          <a:bevelT prst="angle"/>
        </a:sp3d>
      </dgm:spPr>
      <dgm:t>
        <a:bodyPr/>
        <a:lstStyle/>
        <a:p>
          <a:pPr algn="r" rtl="1"/>
          <a:r>
            <a:rPr lang="ar-SA" sz="3600" b="1" dirty="0" smtClean="0"/>
            <a:t>تأسس في العام 2011 بهدف التصدي لمشروع قانون " حماية النساء من العنف الأسري" </a:t>
          </a:r>
          <a:r>
            <a:rPr lang="ar-LB" sz="3600" b="1" dirty="0" smtClean="0"/>
            <a:t> وله أهداف أخرى منها :</a:t>
          </a:r>
          <a:endParaRPr lang="en-US" sz="3600" b="1" dirty="0"/>
        </a:p>
      </dgm:t>
    </dgm:pt>
    <dgm:pt modelId="{0F74A544-1CC7-423E-93D6-BC7ADAB2C805}" type="sibTrans" cxnId="{783F2FE6-FFFB-433B-A2F9-11EDC3BD7628}">
      <dgm:prSet/>
      <dgm:spPr/>
      <dgm:t>
        <a:bodyPr/>
        <a:lstStyle/>
        <a:p>
          <a:endParaRPr lang="en-US"/>
        </a:p>
      </dgm:t>
    </dgm:pt>
    <dgm:pt modelId="{385F8FD3-7904-4D38-93BD-F5E32DA53D3F}" type="parTrans" cxnId="{783F2FE6-FFFB-433B-A2F9-11EDC3BD7628}">
      <dgm:prSet/>
      <dgm:spPr/>
      <dgm:t>
        <a:bodyPr/>
        <a:lstStyle/>
        <a:p>
          <a:endParaRPr lang="en-US"/>
        </a:p>
      </dgm:t>
    </dgm:pt>
    <dgm:pt modelId="{4B6C9775-95F8-4688-B1E2-3F9C4277F5A3}">
      <dgm:prSet custT="1"/>
      <dgm:spPr>
        <a:solidFill>
          <a:schemeClr val="accent3">
            <a:lumMod val="20000"/>
            <a:lumOff val="80000"/>
          </a:schemeClr>
        </a:solidFill>
        <a:ln w="38100">
          <a:solidFill>
            <a:schemeClr val="accent6">
              <a:lumMod val="75000"/>
            </a:schemeClr>
          </a:solidFill>
        </a:ln>
        <a:effectLst>
          <a:glow rad="101600">
            <a:schemeClr val="accent5">
              <a:satMod val="175000"/>
              <a:alpha val="40000"/>
            </a:schemeClr>
          </a:glow>
        </a:effectLst>
        <a:scene3d>
          <a:camera prst="orthographicFront"/>
          <a:lightRig rig="threePt" dir="t"/>
        </a:scene3d>
        <a:sp3d>
          <a:bevelT prst="angle"/>
        </a:sp3d>
      </dgm:spPr>
      <dgm:t>
        <a:bodyPr/>
        <a:lstStyle/>
        <a:p>
          <a:pPr algn="r" rtl="1"/>
          <a:endParaRPr lang="en-US" sz="3600" b="1" dirty="0"/>
        </a:p>
      </dgm:t>
    </dgm:pt>
    <dgm:pt modelId="{E16DC827-0E94-49D1-B02C-04143FD659DE}" type="sibTrans" cxnId="{665BB640-FEE9-455A-891C-95176C39903A}">
      <dgm:prSet/>
      <dgm:spPr/>
      <dgm:t>
        <a:bodyPr/>
        <a:lstStyle/>
        <a:p>
          <a:endParaRPr lang="en-US"/>
        </a:p>
      </dgm:t>
    </dgm:pt>
    <dgm:pt modelId="{72B098A6-9186-4EF2-A65B-469896F852BB}" type="parTrans" cxnId="{665BB640-FEE9-455A-891C-95176C39903A}">
      <dgm:prSet/>
      <dgm:spPr/>
      <dgm:t>
        <a:bodyPr/>
        <a:lstStyle/>
        <a:p>
          <a:endParaRPr lang="en-US"/>
        </a:p>
      </dgm:t>
    </dgm:pt>
    <dgm:pt modelId="{D7A627CE-4ACE-4D84-B13E-CDC29FC618DC}" type="pres">
      <dgm:prSet presAssocID="{89D1469B-82BE-4A3F-834C-55148E85BE9A}" presName="linear" presStyleCnt="0">
        <dgm:presLayoutVars>
          <dgm:animLvl val="lvl"/>
          <dgm:resizeHandles val="exact"/>
        </dgm:presLayoutVars>
      </dgm:prSet>
      <dgm:spPr/>
      <dgm:t>
        <a:bodyPr/>
        <a:lstStyle/>
        <a:p>
          <a:endParaRPr lang="en-US"/>
        </a:p>
      </dgm:t>
    </dgm:pt>
    <dgm:pt modelId="{B045EDBC-FB4B-4C70-ADF9-8E22B4BFBB62}" type="pres">
      <dgm:prSet presAssocID="{66E56ED5-110F-4F0D-9D11-510BBBD6C8FB}" presName="parentText" presStyleLbl="node1" presStyleIdx="0" presStyleCnt="1" custFlipVert="1" custScaleY="75692" custLinFactNeighborY="-21684">
        <dgm:presLayoutVars>
          <dgm:chMax val="0"/>
          <dgm:bulletEnabled val="1"/>
        </dgm:presLayoutVars>
      </dgm:prSet>
      <dgm:spPr/>
      <dgm:t>
        <a:bodyPr/>
        <a:lstStyle/>
        <a:p>
          <a:endParaRPr lang="en-US"/>
        </a:p>
      </dgm:t>
    </dgm:pt>
    <dgm:pt modelId="{CE5ABC03-81FC-4DE2-A65F-CE68281F63EA}" type="pres">
      <dgm:prSet presAssocID="{66E56ED5-110F-4F0D-9D11-510BBBD6C8FB}" presName="childText" presStyleLbl="revTx" presStyleIdx="0" presStyleCnt="1" custScaleY="193640" custLinFactNeighborX="-133" custLinFactNeighborY="4633">
        <dgm:presLayoutVars>
          <dgm:bulletEnabled val="1"/>
        </dgm:presLayoutVars>
      </dgm:prSet>
      <dgm:spPr/>
      <dgm:t>
        <a:bodyPr/>
        <a:lstStyle/>
        <a:p>
          <a:endParaRPr lang="en-US"/>
        </a:p>
      </dgm:t>
    </dgm:pt>
  </dgm:ptLst>
  <dgm:cxnLst>
    <dgm:cxn modelId="{A3645626-1F55-49D9-85B0-61D3FC689315}" type="presOf" srcId="{24065253-2C76-440B-8A21-53F31BF160A0}" destId="{CE5ABC03-81FC-4DE2-A65F-CE68281F63EA}" srcOrd="0" destOrd="2" presId="urn:microsoft.com/office/officeart/2005/8/layout/vList2"/>
    <dgm:cxn modelId="{3D03EBB4-6611-406B-A4A6-FA4CD452D7ED}" type="presOf" srcId="{A9463C4A-9A03-4A30-A4D6-5AFC9A2C7626}" destId="{CE5ABC03-81FC-4DE2-A65F-CE68281F63EA}" srcOrd="0" destOrd="3" presId="urn:microsoft.com/office/officeart/2005/8/layout/vList2"/>
    <dgm:cxn modelId="{060BBB3B-C649-4F6D-A4CD-B777D05E2019}" type="presOf" srcId="{89D1469B-82BE-4A3F-834C-55148E85BE9A}" destId="{D7A627CE-4ACE-4D84-B13E-CDC29FC618DC}" srcOrd="0" destOrd="0" presId="urn:microsoft.com/office/officeart/2005/8/layout/vList2"/>
    <dgm:cxn modelId="{D37EFFB5-3E90-47C6-9E19-97C3F6F17DBC}" srcId="{89D1469B-82BE-4A3F-834C-55148E85BE9A}" destId="{66E56ED5-110F-4F0D-9D11-510BBBD6C8FB}" srcOrd="0" destOrd="0" parTransId="{F0E6B669-DC00-48A7-8856-EE16CB3917F7}" sibTransId="{86EF9E1A-6F46-4793-9D93-9EC446410753}"/>
    <dgm:cxn modelId="{8B305125-39F8-495C-949C-C7B16343892A}" type="presOf" srcId="{6C6B694D-9CFE-48EF-A90D-916DF9BE35E7}" destId="{CE5ABC03-81FC-4DE2-A65F-CE68281F63EA}" srcOrd="0" destOrd="4" presId="urn:microsoft.com/office/officeart/2005/8/layout/vList2"/>
    <dgm:cxn modelId="{E4043622-5E11-44D6-9A9D-2FCD8280263E}" srcId="{66E56ED5-110F-4F0D-9D11-510BBBD6C8FB}" destId="{A9463C4A-9A03-4A30-A4D6-5AFC9A2C7626}" srcOrd="3" destOrd="0" parTransId="{F9296AF3-C81C-4AEB-BFE6-D66CF2EE7C8E}" sibTransId="{B10CA478-F8E0-47CD-942E-CD7BF1668B45}"/>
    <dgm:cxn modelId="{CF89346B-742A-43B7-B6FC-40F6EEB7BD7E}" type="presOf" srcId="{66E56ED5-110F-4F0D-9D11-510BBBD6C8FB}" destId="{B045EDBC-FB4B-4C70-ADF9-8E22B4BFBB62}" srcOrd="0" destOrd="0" presId="urn:microsoft.com/office/officeart/2005/8/layout/vList2"/>
    <dgm:cxn modelId="{665BB640-FEE9-455A-891C-95176C39903A}" srcId="{66E56ED5-110F-4F0D-9D11-510BBBD6C8FB}" destId="{4B6C9775-95F8-4688-B1E2-3F9C4277F5A3}" srcOrd="0" destOrd="0" parTransId="{72B098A6-9186-4EF2-A65B-469896F852BB}" sibTransId="{E16DC827-0E94-49D1-B02C-04143FD659DE}"/>
    <dgm:cxn modelId="{06641AC8-227B-4FD6-9F77-82140448316C}" srcId="{66E56ED5-110F-4F0D-9D11-510BBBD6C8FB}" destId="{6C6B694D-9CFE-48EF-A90D-916DF9BE35E7}" srcOrd="4" destOrd="0" parTransId="{5CF50674-616A-4164-94D9-DE8D1EB0BB94}" sibTransId="{6A57B89F-3C87-4864-9122-1B3619335893}"/>
    <dgm:cxn modelId="{7870A574-E896-4827-83A2-ADBFE9658E91}" srcId="{66E56ED5-110F-4F0D-9D11-510BBBD6C8FB}" destId="{24065253-2C76-440B-8A21-53F31BF160A0}" srcOrd="2" destOrd="0" parTransId="{C8A0444C-6934-43FA-B649-65C49B7ADBDB}" sibTransId="{165CB9D5-6626-4782-9C63-F7BD4384FC3A}"/>
    <dgm:cxn modelId="{783F2FE6-FFFB-433B-A2F9-11EDC3BD7628}" srcId="{66E56ED5-110F-4F0D-9D11-510BBBD6C8FB}" destId="{F5C15C55-E1FD-45B4-BB1B-44F1FC5AB13C}" srcOrd="1" destOrd="0" parTransId="{385F8FD3-7904-4D38-93BD-F5E32DA53D3F}" sibTransId="{0F74A544-1CC7-423E-93D6-BC7ADAB2C805}"/>
    <dgm:cxn modelId="{BE1CEB99-8169-4FE1-947A-60258BDE6997}" type="presOf" srcId="{F5C15C55-E1FD-45B4-BB1B-44F1FC5AB13C}" destId="{CE5ABC03-81FC-4DE2-A65F-CE68281F63EA}" srcOrd="0" destOrd="1" presId="urn:microsoft.com/office/officeart/2005/8/layout/vList2"/>
    <dgm:cxn modelId="{734B1B87-1FD1-4A9D-8C90-F96D3756E276}" type="presOf" srcId="{4B6C9775-95F8-4688-B1E2-3F9C4277F5A3}" destId="{CE5ABC03-81FC-4DE2-A65F-CE68281F63EA}" srcOrd="0" destOrd="0" presId="urn:microsoft.com/office/officeart/2005/8/layout/vList2"/>
    <dgm:cxn modelId="{55ED1482-3E6B-4B67-9C9D-5D402B1EE51A}" type="presParOf" srcId="{D7A627CE-4ACE-4D84-B13E-CDC29FC618DC}" destId="{B045EDBC-FB4B-4C70-ADF9-8E22B4BFBB62}" srcOrd="0" destOrd="0" presId="urn:microsoft.com/office/officeart/2005/8/layout/vList2"/>
    <dgm:cxn modelId="{63DF22D9-A94B-45A8-8750-D8E94E86E6A1}" type="presParOf" srcId="{D7A627CE-4ACE-4D84-B13E-CDC29FC618DC}" destId="{CE5ABC03-81FC-4DE2-A65F-CE68281F63EA}" srcOrd="1"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FEEA0D-BAE4-4B4C-8150-0DE1D4BB3D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58719FF-AA2B-41C6-B318-55E7EF8C9CFD}">
      <dgm:prSet custT="1"/>
      <dgm:spPr>
        <a:blipFill rotWithShape="0">
          <a:blip xmlns:r="http://schemas.openxmlformats.org/officeDocument/2006/relationships" r:embed="rId1">
            <a:lum bright="18000" contrast="-64000"/>
          </a:blip>
          <a:stretch>
            <a:fillRect/>
          </a:stretch>
        </a:blipFill>
        <a:scene3d>
          <a:camera prst="orthographicFront"/>
          <a:lightRig rig="threePt" dir="t"/>
        </a:scene3d>
        <a:sp3d>
          <a:bevelT/>
        </a:sp3d>
      </dgm:spPr>
      <dgm:t>
        <a:bodyPr/>
        <a:lstStyle/>
        <a:p>
          <a:pPr algn="ctr" rtl="1"/>
          <a:r>
            <a:rPr lang="ar-SA" sz="7200" b="1" u="none" dirty="0" smtClean="0">
              <a:solidFill>
                <a:schemeClr val="tx1"/>
              </a:solidFill>
            </a:rPr>
            <a:t>الخاتمة</a:t>
          </a:r>
          <a:endParaRPr lang="en-US" sz="7200" b="1" u="none" dirty="0">
            <a:solidFill>
              <a:schemeClr val="tx1"/>
            </a:solidFill>
          </a:endParaRPr>
        </a:p>
      </dgm:t>
    </dgm:pt>
    <dgm:pt modelId="{841B322C-4176-44EC-AB92-6A9ED88A76CD}" type="parTrans" cxnId="{094DC016-3BD4-44EE-A09C-E22A36E7D099}">
      <dgm:prSet/>
      <dgm:spPr/>
      <dgm:t>
        <a:bodyPr/>
        <a:lstStyle/>
        <a:p>
          <a:endParaRPr lang="en-US"/>
        </a:p>
      </dgm:t>
    </dgm:pt>
    <dgm:pt modelId="{0F239D61-9B2C-4631-8C41-8CC823ABFA01}" type="sibTrans" cxnId="{094DC016-3BD4-44EE-A09C-E22A36E7D099}">
      <dgm:prSet/>
      <dgm:spPr/>
      <dgm:t>
        <a:bodyPr/>
        <a:lstStyle/>
        <a:p>
          <a:endParaRPr lang="en-US"/>
        </a:p>
      </dgm:t>
    </dgm:pt>
    <dgm:pt modelId="{7AAAEC56-F915-4858-9AF7-2812353431EE}" type="pres">
      <dgm:prSet presAssocID="{E1FEEA0D-BAE4-4B4C-8150-0DE1D4BB3D04}" presName="linear" presStyleCnt="0">
        <dgm:presLayoutVars>
          <dgm:animLvl val="lvl"/>
          <dgm:resizeHandles val="exact"/>
        </dgm:presLayoutVars>
      </dgm:prSet>
      <dgm:spPr/>
      <dgm:t>
        <a:bodyPr/>
        <a:lstStyle/>
        <a:p>
          <a:endParaRPr lang="en-US"/>
        </a:p>
      </dgm:t>
    </dgm:pt>
    <dgm:pt modelId="{1A5CC9CD-5D0D-4062-8B90-DEDFCCB002F6}" type="pres">
      <dgm:prSet presAssocID="{458719FF-AA2B-41C6-B318-55E7EF8C9CFD}" presName="parentText" presStyleLbl="node1" presStyleIdx="0" presStyleCnt="1" custScaleY="1781911" custLinFactNeighborX="1876" custLinFactNeighborY="-1611">
        <dgm:presLayoutVars>
          <dgm:chMax val="0"/>
          <dgm:bulletEnabled val="1"/>
        </dgm:presLayoutVars>
      </dgm:prSet>
      <dgm:spPr/>
      <dgm:t>
        <a:bodyPr/>
        <a:lstStyle/>
        <a:p>
          <a:endParaRPr lang="en-US"/>
        </a:p>
      </dgm:t>
    </dgm:pt>
  </dgm:ptLst>
  <dgm:cxnLst>
    <dgm:cxn modelId="{094DC016-3BD4-44EE-A09C-E22A36E7D099}" srcId="{E1FEEA0D-BAE4-4B4C-8150-0DE1D4BB3D04}" destId="{458719FF-AA2B-41C6-B318-55E7EF8C9CFD}" srcOrd="0" destOrd="0" parTransId="{841B322C-4176-44EC-AB92-6A9ED88A76CD}" sibTransId="{0F239D61-9B2C-4631-8C41-8CC823ABFA01}"/>
    <dgm:cxn modelId="{12B0AFC1-54BA-485A-90FD-F61B9EB5899A}" type="presOf" srcId="{458719FF-AA2B-41C6-B318-55E7EF8C9CFD}" destId="{1A5CC9CD-5D0D-4062-8B90-DEDFCCB002F6}" srcOrd="0" destOrd="0" presId="urn:microsoft.com/office/officeart/2005/8/layout/vList2"/>
    <dgm:cxn modelId="{2532FCB7-85B5-4041-B64D-DB1ECCDAC34F}" type="presOf" srcId="{E1FEEA0D-BAE4-4B4C-8150-0DE1D4BB3D04}" destId="{7AAAEC56-F915-4858-9AF7-2812353431EE}" srcOrd="0" destOrd="0" presId="urn:microsoft.com/office/officeart/2005/8/layout/vList2"/>
    <dgm:cxn modelId="{4368B924-717B-4E97-ABDD-53D2E8BD72AD}" type="presParOf" srcId="{7AAAEC56-F915-4858-9AF7-2812353431EE}" destId="{1A5CC9CD-5D0D-4062-8B90-DEDFCCB002F6}" srcOrd="0" destOrd="0" presId="urn:microsoft.com/office/officeart/2005/8/layout/vList2"/>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glow rad="228600">
        <a:schemeClr val="accent2">
          <a:satMod val="175000"/>
          <a:alpha val="40000"/>
        </a:schemeClr>
      </a:glow>
    </a:effectLst>
  </dgm:bg>
  <dgm:whole>
    <a:ln>
      <a:prstDash val="solid"/>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22B2E6-6BBE-4569-BCB0-FE0942F436F0}" type="doc">
      <dgm:prSet loTypeId="urn:microsoft.com/office/officeart/2005/8/layout/hList3" loCatId="list" qsTypeId="urn:microsoft.com/office/officeart/2005/8/quickstyle/simple5" qsCatId="simple" csTypeId="urn:microsoft.com/office/officeart/2005/8/colors/accent0_1" csCatId="mainScheme" phldr="1"/>
      <dgm:spPr/>
      <dgm:t>
        <a:bodyPr/>
        <a:lstStyle/>
        <a:p>
          <a:endParaRPr lang="en-US"/>
        </a:p>
      </dgm:t>
    </dgm:pt>
    <dgm:pt modelId="{DB1A638B-B0DD-4B67-8D45-51A269E8815B}" type="pres">
      <dgm:prSet presAssocID="{5F22B2E6-6BBE-4569-BCB0-FE0942F436F0}" presName="composite" presStyleCnt="0">
        <dgm:presLayoutVars>
          <dgm:chMax val="1"/>
          <dgm:dir/>
          <dgm:resizeHandles val="exact"/>
        </dgm:presLayoutVars>
      </dgm:prSet>
      <dgm:spPr/>
      <dgm:t>
        <a:bodyPr/>
        <a:lstStyle/>
        <a:p>
          <a:endParaRPr lang="en-US"/>
        </a:p>
      </dgm:t>
    </dgm:pt>
  </dgm:ptLst>
  <dgm:cxnLst>
    <dgm:cxn modelId="{86FC3B2A-6F39-47F7-9310-342EC13DC358}" type="presOf" srcId="{5F22B2E6-6BBE-4569-BCB0-FE0942F436F0}" destId="{DB1A638B-B0DD-4B67-8D45-51A269E8815B}" srcOrd="0" destOrd="0" presId="urn:microsoft.com/office/officeart/2005/8/layout/hList3"/>
  </dgm:cxnLst>
  <dgm:bg>
    <a:blipFill>
      <a:blip xmlns:r="http://schemas.openxmlformats.org/officeDocument/2006/relationships" r:embed="rId1"/>
      <a:stretch>
        <a:fillRect/>
      </a:stretch>
    </a:blipFill>
  </dgm:bg>
  <dgm:whole>
    <a:ln w="762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B32A9E-E21C-49C5-B01E-31A0A26990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41B428E-01EC-474A-A1F7-B134EF87624A}">
      <dgm:prSet phldrT="[Text]"/>
      <dgm:spPr>
        <a:solidFill>
          <a:schemeClr val="tx1">
            <a:lumMod val="60000"/>
            <a:lumOff val="40000"/>
          </a:schemeClr>
        </a:solidFill>
      </dgm:spPr>
      <dgm:t>
        <a:bodyPr/>
        <a:lstStyle/>
        <a:p>
          <a:r>
            <a:rPr lang="ar-LB" dirty="0" smtClean="0"/>
            <a:t>1- </a:t>
          </a:r>
          <a:r>
            <a:rPr lang="ar-SA" dirty="0" smtClean="0"/>
            <a:t>التوسع في مفهوم العمل الخيري والإغاثي المتعارف عليه، ليشمل</a:t>
          </a:r>
          <a:endParaRPr lang="en-US" dirty="0"/>
        </a:p>
      </dgm:t>
    </dgm:pt>
    <dgm:pt modelId="{AD701005-AA46-46D7-BD4E-D02583DE9D64}" type="parTrans" cxnId="{5643DB71-8E34-4ADD-9A01-A2813714F9BF}">
      <dgm:prSet/>
      <dgm:spPr/>
      <dgm:t>
        <a:bodyPr/>
        <a:lstStyle/>
        <a:p>
          <a:endParaRPr lang="en-US"/>
        </a:p>
      </dgm:t>
    </dgm:pt>
    <dgm:pt modelId="{17560856-7B75-46CA-AF4F-783AB588A79F}" type="sibTrans" cxnId="{5643DB71-8E34-4ADD-9A01-A2813714F9BF}">
      <dgm:prSet/>
      <dgm:spPr/>
      <dgm:t>
        <a:bodyPr/>
        <a:lstStyle/>
        <a:p>
          <a:endParaRPr lang="en-US"/>
        </a:p>
      </dgm:t>
    </dgm:pt>
    <dgm:pt modelId="{1DF240AB-45D6-481D-8F52-9EB80EE8F5B7}">
      <dgm:prSet phldrT="[Text]"/>
      <dgm:spPr>
        <a:solidFill>
          <a:schemeClr val="accent6">
            <a:lumMod val="40000"/>
            <a:lumOff val="60000"/>
            <a:alpha val="90000"/>
          </a:schemeClr>
        </a:solidFill>
      </dgm:spPr>
      <dgm:t>
        <a:bodyPr/>
        <a:lstStyle/>
        <a:p>
          <a:r>
            <a:rPr lang="ar-SA" dirty="0" smtClean="0">
              <a:solidFill>
                <a:schemeClr val="bg1"/>
              </a:solidFill>
            </a:rPr>
            <a:t>حماية الهوية المجتمعية من الانحدار </a:t>
          </a:r>
          <a:endParaRPr lang="en-US" dirty="0">
            <a:solidFill>
              <a:schemeClr val="bg1"/>
            </a:solidFill>
          </a:endParaRPr>
        </a:p>
      </dgm:t>
    </dgm:pt>
    <dgm:pt modelId="{366CABEE-C952-4C73-BFD3-4C9D0E57E097}" type="parTrans" cxnId="{132675C4-0EE7-4516-9D55-080CC46D9497}">
      <dgm:prSet/>
      <dgm:spPr/>
      <dgm:t>
        <a:bodyPr/>
        <a:lstStyle/>
        <a:p>
          <a:endParaRPr lang="en-US"/>
        </a:p>
      </dgm:t>
    </dgm:pt>
    <dgm:pt modelId="{FE4BFD0C-3C4D-43F2-9003-98368F8BE198}" type="sibTrans" cxnId="{132675C4-0EE7-4516-9D55-080CC46D9497}">
      <dgm:prSet/>
      <dgm:spPr/>
      <dgm:t>
        <a:bodyPr/>
        <a:lstStyle/>
        <a:p>
          <a:endParaRPr lang="en-US"/>
        </a:p>
      </dgm:t>
    </dgm:pt>
    <dgm:pt modelId="{98D7EDD8-B1C1-4064-85B5-61A86FD6C836}">
      <dgm:prSet phldrT="[Text]"/>
      <dgm:spPr>
        <a:solidFill>
          <a:srgbClr val="00B050">
            <a:alpha val="90000"/>
          </a:srgbClr>
        </a:solidFill>
      </dgm:spPr>
      <dgm:t>
        <a:bodyPr/>
        <a:lstStyle/>
        <a:p>
          <a:r>
            <a:rPr lang="ar-SA" dirty="0" smtClean="0">
              <a:solidFill>
                <a:schemeClr val="bg1"/>
              </a:solidFill>
            </a:rPr>
            <a:t>إغاثة القيم والأخلاق</a:t>
          </a:r>
          <a:endParaRPr lang="en-US" dirty="0">
            <a:solidFill>
              <a:schemeClr val="bg1"/>
            </a:solidFill>
          </a:endParaRPr>
        </a:p>
      </dgm:t>
    </dgm:pt>
    <dgm:pt modelId="{88D1F862-02D2-4BB6-85D7-9AE8485CA96F}" type="parTrans" cxnId="{0FCFA18B-3BB7-4646-AE11-B1BA4A08DD7B}">
      <dgm:prSet/>
      <dgm:spPr/>
      <dgm:t>
        <a:bodyPr/>
        <a:lstStyle/>
        <a:p>
          <a:endParaRPr lang="en-US"/>
        </a:p>
      </dgm:t>
    </dgm:pt>
    <dgm:pt modelId="{9B8BE576-F8E5-479B-992D-A82151E91FA1}" type="sibTrans" cxnId="{0FCFA18B-3BB7-4646-AE11-B1BA4A08DD7B}">
      <dgm:prSet/>
      <dgm:spPr/>
      <dgm:t>
        <a:bodyPr/>
        <a:lstStyle/>
        <a:p>
          <a:endParaRPr lang="en-US"/>
        </a:p>
      </dgm:t>
    </dgm:pt>
    <dgm:pt modelId="{681FF724-7B5D-4D1B-80B0-544157639902}">
      <dgm:prSet phldrT="[Text]"/>
      <dgm:spPr>
        <a:solidFill>
          <a:schemeClr val="tx1">
            <a:lumMod val="60000"/>
            <a:lumOff val="40000"/>
          </a:schemeClr>
        </a:solidFill>
      </dgm:spPr>
      <dgm:t>
        <a:bodyPr/>
        <a:lstStyle/>
        <a:p>
          <a:pPr rtl="1"/>
          <a:r>
            <a:rPr lang="ar-LB" dirty="0" smtClean="0"/>
            <a:t>2-</a:t>
          </a:r>
          <a:r>
            <a:rPr lang="ar-SA" dirty="0" smtClean="0"/>
            <a:t>تكاتف الجمعيات النسائية العربية وتوحيد جهودها لحماية المنظومة القيمية والأخلاقية</a:t>
          </a:r>
          <a:endParaRPr lang="en-US" dirty="0"/>
        </a:p>
      </dgm:t>
    </dgm:pt>
    <dgm:pt modelId="{6E31F51B-1BAE-4B2C-A400-EDF1B8BD5658}" type="parTrans" cxnId="{1B7C814F-B07A-42C4-AE5E-F6CB9E948B84}">
      <dgm:prSet/>
      <dgm:spPr/>
      <dgm:t>
        <a:bodyPr/>
        <a:lstStyle/>
        <a:p>
          <a:endParaRPr lang="en-US"/>
        </a:p>
      </dgm:t>
    </dgm:pt>
    <dgm:pt modelId="{01858310-C108-4E31-854B-B43F4315ABE7}" type="sibTrans" cxnId="{1B7C814F-B07A-42C4-AE5E-F6CB9E948B84}">
      <dgm:prSet/>
      <dgm:spPr/>
      <dgm:t>
        <a:bodyPr/>
        <a:lstStyle/>
        <a:p>
          <a:endParaRPr lang="en-US"/>
        </a:p>
      </dgm:t>
    </dgm:pt>
    <dgm:pt modelId="{964FB29D-A2FF-4DB1-A1AD-8DA33C83E427}">
      <dgm:prSet phldrT="[Text]"/>
      <dgm:spPr>
        <a:solidFill>
          <a:srgbClr val="00B050">
            <a:alpha val="90000"/>
          </a:srgbClr>
        </a:solidFill>
      </dgm:spPr>
      <dgm:t>
        <a:bodyPr/>
        <a:lstStyle/>
        <a:p>
          <a:pPr rtl="1"/>
          <a:r>
            <a:rPr lang="ar-SA" dirty="0" smtClean="0">
              <a:solidFill>
                <a:schemeClr val="bg1"/>
              </a:solidFill>
            </a:rPr>
            <a:t>والتصدي للمخططات الخارجية</a:t>
          </a:r>
          <a:endParaRPr lang="en-US" dirty="0">
            <a:solidFill>
              <a:schemeClr val="bg1"/>
            </a:solidFill>
          </a:endParaRPr>
        </a:p>
      </dgm:t>
    </dgm:pt>
    <dgm:pt modelId="{D70D5879-CF17-4334-99B0-C0EC681B1F2A}" type="parTrans" cxnId="{AF11FE4C-AAE0-4437-B098-300A5568268F}">
      <dgm:prSet/>
      <dgm:spPr/>
      <dgm:t>
        <a:bodyPr/>
        <a:lstStyle/>
        <a:p>
          <a:endParaRPr lang="en-US"/>
        </a:p>
      </dgm:t>
    </dgm:pt>
    <dgm:pt modelId="{278EE293-A3EB-42DA-80DB-60C3AD35B731}" type="sibTrans" cxnId="{AF11FE4C-AAE0-4437-B098-300A5568268F}">
      <dgm:prSet/>
      <dgm:spPr/>
      <dgm:t>
        <a:bodyPr/>
        <a:lstStyle/>
        <a:p>
          <a:endParaRPr lang="en-US"/>
        </a:p>
      </dgm:t>
    </dgm:pt>
    <dgm:pt modelId="{73640C70-C2CB-4CEF-8C2A-F7E6F332DB26}">
      <dgm:prSet phldrT="[Text]" custT="1"/>
      <dgm:spPr>
        <a:solidFill>
          <a:schemeClr val="tx1">
            <a:lumMod val="60000"/>
            <a:lumOff val="40000"/>
          </a:schemeClr>
        </a:solidFill>
      </dgm:spPr>
      <dgm:t>
        <a:bodyPr/>
        <a:lstStyle/>
        <a:p>
          <a:r>
            <a:rPr lang="ar-LB" sz="2400" dirty="0" smtClean="0"/>
            <a:t>3-</a:t>
          </a:r>
          <a:r>
            <a:rPr lang="ar-SA" sz="2400" dirty="0" smtClean="0"/>
            <a:t>تسجيل الجمعيات النسائية كمنظمات غير حكومية في داخل المؤسسات الدولية الكبرى مثل الاسكوا، وذلك </a:t>
          </a:r>
          <a:endParaRPr lang="en-US" sz="2400" dirty="0"/>
        </a:p>
      </dgm:t>
    </dgm:pt>
    <dgm:pt modelId="{76976575-4E25-4468-B564-8457D794AC36}" type="parTrans" cxnId="{9352A542-0975-4BFE-B99A-9C861E6BEB13}">
      <dgm:prSet/>
      <dgm:spPr/>
      <dgm:t>
        <a:bodyPr/>
        <a:lstStyle/>
        <a:p>
          <a:endParaRPr lang="en-US"/>
        </a:p>
      </dgm:t>
    </dgm:pt>
    <dgm:pt modelId="{5AAD32F9-33C8-4D52-859D-83EDE4447600}" type="sibTrans" cxnId="{9352A542-0975-4BFE-B99A-9C861E6BEB13}">
      <dgm:prSet/>
      <dgm:spPr/>
      <dgm:t>
        <a:bodyPr/>
        <a:lstStyle/>
        <a:p>
          <a:endParaRPr lang="en-US"/>
        </a:p>
      </dgm:t>
    </dgm:pt>
    <dgm:pt modelId="{C8EC61B1-0ADA-49A7-9D6A-78D632A30956}">
      <dgm:prSet phldrT="[Text]"/>
      <dgm:spPr>
        <a:solidFill>
          <a:srgbClr val="00B050">
            <a:alpha val="90000"/>
          </a:srgbClr>
        </a:solidFill>
      </dgm:spPr>
      <dgm:t>
        <a:bodyPr/>
        <a:lstStyle/>
        <a:p>
          <a:r>
            <a:rPr lang="ar-SA" dirty="0" smtClean="0">
              <a:solidFill>
                <a:schemeClr val="bg1"/>
              </a:solidFill>
            </a:rPr>
            <a:t>من أجل متابعة كل جديد يحدث على الصعيد العالمي</a:t>
          </a:r>
          <a:r>
            <a:rPr lang="ar-SA" dirty="0" smtClean="0"/>
            <a:t> </a:t>
          </a:r>
          <a:endParaRPr lang="en-US" dirty="0"/>
        </a:p>
      </dgm:t>
    </dgm:pt>
    <dgm:pt modelId="{0FF39AFE-082B-4F82-923A-0038A0DC4875}" type="parTrans" cxnId="{63EDBB94-CE93-4C9A-9B3C-E90CCFD20EB6}">
      <dgm:prSet/>
      <dgm:spPr/>
      <dgm:t>
        <a:bodyPr/>
        <a:lstStyle/>
        <a:p>
          <a:endParaRPr lang="en-US"/>
        </a:p>
      </dgm:t>
    </dgm:pt>
    <dgm:pt modelId="{520A5FB9-8B0D-42B9-8951-9E2206AF6163}" type="sibTrans" cxnId="{63EDBB94-CE93-4C9A-9B3C-E90CCFD20EB6}">
      <dgm:prSet/>
      <dgm:spPr/>
      <dgm:t>
        <a:bodyPr/>
        <a:lstStyle/>
        <a:p>
          <a:endParaRPr lang="en-US"/>
        </a:p>
      </dgm:t>
    </dgm:pt>
    <dgm:pt modelId="{C01E7794-B928-4C51-9E5F-2C4601EF3AB4}" type="pres">
      <dgm:prSet presAssocID="{4AB32A9E-E21C-49C5-B01E-31A0A26990F4}" presName="Name0" presStyleCnt="0">
        <dgm:presLayoutVars>
          <dgm:dir/>
          <dgm:animLvl val="lvl"/>
          <dgm:resizeHandles val="exact"/>
        </dgm:presLayoutVars>
      </dgm:prSet>
      <dgm:spPr/>
      <dgm:t>
        <a:bodyPr/>
        <a:lstStyle/>
        <a:p>
          <a:endParaRPr lang="en-US"/>
        </a:p>
      </dgm:t>
    </dgm:pt>
    <dgm:pt modelId="{02456F0E-0CC3-40FB-BB26-C5E35EE5F529}" type="pres">
      <dgm:prSet presAssocID="{73640C70-C2CB-4CEF-8C2A-F7E6F332DB26}" presName="boxAndChildren" presStyleCnt="0"/>
      <dgm:spPr/>
    </dgm:pt>
    <dgm:pt modelId="{FDA7C29C-B9E1-4F58-AF0F-85FAA8A2BDEB}" type="pres">
      <dgm:prSet presAssocID="{73640C70-C2CB-4CEF-8C2A-F7E6F332DB26}" presName="parentTextBox" presStyleLbl="node1" presStyleIdx="0" presStyleCnt="3"/>
      <dgm:spPr/>
      <dgm:t>
        <a:bodyPr/>
        <a:lstStyle/>
        <a:p>
          <a:endParaRPr lang="en-US"/>
        </a:p>
      </dgm:t>
    </dgm:pt>
    <dgm:pt modelId="{1AA9E3C2-46E8-4E00-846E-B6C2B8021045}" type="pres">
      <dgm:prSet presAssocID="{73640C70-C2CB-4CEF-8C2A-F7E6F332DB26}" presName="entireBox" presStyleLbl="node1" presStyleIdx="0" presStyleCnt="3"/>
      <dgm:spPr/>
      <dgm:t>
        <a:bodyPr/>
        <a:lstStyle/>
        <a:p>
          <a:endParaRPr lang="en-US"/>
        </a:p>
      </dgm:t>
    </dgm:pt>
    <dgm:pt modelId="{FC89508A-226A-4ABD-A280-FFCEE22A2D18}" type="pres">
      <dgm:prSet presAssocID="{73640C70-C2CB-4CEF-8C2A-F7E6F332DB26}" presName="descendantBox" presStyleCnt="0"/>
      <dgm:spPr/>
    </dgm:pt>
    <dgm:pt modelId="{E205FE25-C73D-4A05-92BD-1548FD91D1BF}" type="pres">
      <dgm:prSet presAssocID="{C8EC61B1-0ADA-49A7-9D6A-78D632A30956}" presName="childTextBox" presStyleLbl="fgAccFollowNode1" presStyleIdx="0" presStyleCnt="4">
        <dgm:presLayoutVars>
          <dgm:bulletEnabled val="1"/>
        </dgm:presLayoutVars>
      </dgm:prSet>
      <dgm:spPr/>
      <dgm:t>
        <a:bodyPr/>
        <a:lstStyle/>
        <a:p>
          <a:endParaRPr lang="en-US"/>
        </a:p>
      </dgm:t>
    </dgm:pt>
    <dgm:pt modelId="{C3EB6AEB-428E-4098-B8FB-4313F3D829EF}" type="pres">
      <dgm:prSet presAssocID="{01858310-C108-4E31-854B-B43F4315ABE7}" presName="sp" presStyleCnt="0"/>
      <dgm:spPr/>
    </dgm:pt>
    <dgm:pt modelId="{C503E28D-17ED-4A50-8D16-6F48D5DE4355}" type="pres">
      <dgm:prSet presAssocID="{681FF724-7B5D-4D1B-80B0-544157639902}" presName="arrowAndChildren" presStyleCnt="0"/>
      <dgm:spPr/>
    </dgm:pt>
    <dgm:pt modelId="{9C510647-A390-4A32-8771-409C2DF24B08}" type="pres">
      <dgm:prSet presAssocID="{681FF724-7B5D-4D1B-80B0-544157639902}" presName="parentTextArrow" presStyleLbl="node1" presStyleIdx="0" presStyleCnt="3"/>
      <dgm:spPr/>
      <dgm:t>
        <a:bodyPr/>
        <a:lstStyle/>
        <a:p>
          <a:endParaRPr lang="en-US"/>
        </a:p>
      </dgm:t>
    </dgm:pt>
    <dgm:pt modelId="{477649E7-551D-49F8-B8D5-48CBCC9612FD}" type="pres">
      <dgm:prSet presAssocID="{681FF724-7B5D-4D1B-80B0-544157639902}" presName="arrow" presStyleLbl="node1" presStyleIdx="1" presStyleCnt="3" custLinFactNeighborY="1589"/>
      <dgm:spPr/>
      <dgm:t>
        <a:bodyPr/>
        <a:lstStyle/>
        <a:p>
          <a:endParaRPr lang="en-US"/>
        </a:p>
      </dgm:t>
    </dgm:pt>
    <dgm:pt modelId="{BBF571EA-6BBE-4894-9D5D-741D35EC74C7}" type="pres">
      <dgm:prSet presAssocID="{681FF724-7B5D-4D1B-80B0-544157639902}" presName="descendantArrow" presStyleCnt="0"/>
      <dgm:spPr/>
    </dgm:pt>
    <dgm:pt modelId="{17CE466F-5F0D-449C-A82D-89621C6B670A}" type="pres">
      <dgm:prSet presAssocID="{964FB29D-A2FF-4DB1-A1AD-8DA33C83E427}" presName="childTextArrow" presStyleLbl="fgAccFollowNode1" presStyleIdx="1" presStyleCnt="4">
        <dgm:presLayoutVars>
          <dgm:bulletEnabled val="1"/>
        </dgm:presLayoutVars>
      </dgm:prSet>
      <dgm:spPr/>
      <dgm:t>
        <a:bodyPr/>
        <a:lstStyle/>
        <a:p>
          <a:endParaRPr lang="en-US"/>
        </a:p>
      </dgm:t>
    </dgm:pt>
    <dgm:pt modelId="{5B2B9831-1403-4E54-A046-84A950A82499}" type="pres">
      <dgm:prSet presAssocID="{17560856-7B75-46CA-AF4F-783AB588A79F}" presName="sp" presStyleCnt="0"/>
      <dgm:spPr/>
    </dgm:pt>
    <dgm:pt modelId="{A9A9BC26-8112-4915-ADD4-76B6BBC60658}" type="pres">
      <dgm:prSet presAssocID="{841B428E-01EC-474A-A1F7-B134EF87624A}" presName="arrowAndChildren" presStyleCnt="0"/>
      <dgm:spPr/>
    </dgm:pt>
    <dgm:pt modelId="{D8D38667-F0E4-42BA-9A28-F5B79E1031CB}" type="pres">
      <dgm:prSet presAssocID="{841B428E-01EC-474A-A1F7-B134EF87624A}" presName="parentTextArrow" presStyleLbl="node1" presStyleIdx="1" presStyleCnt="3"/>
      <dgm:spPr/>
      <dgm:t>
        <a:bodyPr/>
        <a:lstStyle/>
        <a:p>
          <a:endParaRPr lang="en-US"/>
        </a:p>
      </dgm:t>
    </dgm:pt>
    <dgm:pt modelId="{5B191A55-BCC0-4584-883F-44DAA4C3A4E1}" type="pres">
      <dgm:prSet presAssocID="{841B428E-01EC-474A-A1F7-B134EF87624A}" presName="arrow" presStyleLbl="node1" presStyleIdx="2" presStyleCnt="3"/>
      <dgm:spPr/>
      <dgm:t>
        <a:bodyPr/>
        <a:lstStyle/>
        <a:p>
          <a:endParaRPr lang="en-US"/>
        </a:p>
      </dgm:t>
    </dgm:pt>
    <dgm:pt modelId="{D715E7F3-D42C-49D1-9A21-675C7AAB2F71}" type="pres">
      <dgm:prSet presAssocID="{841B428E-01EC-474A-A1F7-B134EF87624A}" presName="descendantArrow" presStyleCnt="0"/>
      <dgm:spPr/>
    </dgm:pt>
    <dgm:pt modelId="{E4233FFD-2348-486C-B485-1F41CB800C6C}" type="pres">
      <dgm:prSet presAssocID="{1DF240AB-45D6-481D-8F52-9EB80EE8F5B7}" presName="childTextArrow" presStyleLbl="fgAccFollowNode1" presStyleIdx="2" presStyleCnt="4">
        <dgm:presLayoutVars>
          <dgm:bulletEnabled val="1"/>
        </dgm:presLayoutVars>
      </dgm:prSet>
      <dgm:spPr/>
      <dgm:t>
        <a:bodyPr/>
        <a:lstStyle/>
        <a:p>
          <a:endParaRPr lang="en-US"/>
        </a:p>
      </dgm:t>
    </dgm:pt>
    <dgm:pt modelId="{66EA16A5-7EF7-4E12-8442-D1E82139E20F}" type="pres">
      <dgm:prSet presAssocID="{98D7EDD8-B1C1-4064-85B5-61A86FD6C836}" presName="childTextArrow" presStyleLbl="fgAccFollowNode1" presStyleIdx="3" presStyleCnt="4">
        <dgm:presLayoutVars>
          <dgm:bulletEnabled val="1"/>
        </dgm:presLayoutVars>
      </dgm:prSet>
      <dgm:spPr/>
      <dgm:t>
        <a:bodyPr/>
        <a:lstStyle/>
        <a:p>
          <a:endParaRPr lang="en-US"/>
        </a:p>
      </dgm:t>
    </dgm:pt>
  </dgm:ptLst>
  <dgm:cxnLst>
    <dgm:cxn modelId="{BF6AC379-BAF1-4783-9C78-C8CF8C6D7DAB}" type="presOf" srcId="{73640C70-C2CB-4CEF-8C2A-F7E6F332DB26}" destId="{FDA7C29C-B9E1-4F58-AF0F-85FAA8A2BDEB}" srcOrd="0" destOrd="0" presId="urn:microsoft.com/office/officeart/2005/8/layout/process4"/>
    <dgm:cxn modelId="{4F04CEAD-F3A8-4AC2-9D7D-660A2F17A099}" type="presOf" srcId="{964FB29D-A2FF-4DB1-A1AD-8DA33C83E427}" destId="{17CE466F-5F0D-449C-A82D-89621C6B670A}" srcOrd="0" destOrd="0" presId="urn:microsoft.com/office/officeart/2005/8/layout/process4"/>
    <dgm:cxn modelId="{132675C4-0EE7-4516-9D55-080CC46D9497}" srcId="{841B428E-01EC-474A-A1F7-B134EF87624A}" destId="{1DF240AB-45D6-481D-8F52-9EB80EE8F5B7}" srcOrd="0" destOrd="0" parTransId="{366CABEE-C952-4C73-BFD3-4C9D0E57E097}" sibTransId="{FE4BFD0C-3C4D-43F2-9003-98368F8BE198}"/>
    <dgm:cxn modelId="{EF56BE94-E036-42BB-AFD7-8DB943725F83}" type="presOf" srcId="{98D7EDD8-B1C1-4064-85B5-61A86FD6C836}" destId="{66EA16A5-7EF7-4E12-8442-D1E82139E20F}" srcOrd="0" destOrd="0" presId="urn:microsoft.com/office/officeart/2005/8/layout/process4"/>
    <dgm:cxn modelId="{9352A542-0975-4BFE-B99A-9C861E6BEB13}" srcId="{4AB32A9E-E21C-49C5-B01E-31A0A26990F4}" destId="{73640C70-C2CB-4CEF-8C2A-F7E6F332DB26}" srcOrd="2" destOrd="0" parTransId="{76976575-4E25-4468-B564-8457D794AC36}" sibTransId="{5AAD32F9-33C8-4D52-859D-83EDE4447600}"/>
    <dgm:cxn modelId="{7AD22559-00F8-467D-9E66-4D1FB76D9AF2}" type="presOf" srcId="{681FF724-7B5D-4D1B-80B0-544157639902}" destId="{477649E7-551D-49F8-B8D5-48CBCC9612FD}" srcOrd="1" destOrd="0" presId="urn:microsoft.com/office/officeart/2005/8/layout/process4"/>
    <dgm:cxn modelId="{0FCFA18B-3BB7-4646-AE11-B1BA4A08DD7B}" srcId="{841B428E-01EC-474A-A1F7-B134EF87624A}" destId="{98D7EDD8-B1C1-4064-85B5-61A86FD6C836}" srcOrd="1" destOrd="0" parTransId="{88D1F862-02D2-4BB6-85D7-9AE8485CA96F}" sibTransId="{9B8BE576-F8E5-479B-992D-A82151E91FA1}"/>
    <dgm:cxn modelId="{1B7C814F-B07A-42C4-AE5E-F6CB9E948B84}" srcId="{4AB32A9E-E21C-49C5-B01E-31A0A26990F4}" destId="{681FF724-7B5D-4D1B-80B0-544157639902}" srcOrd="1" destOrd="0" parTransId="{6E31F51B-1BAE-4B2C-A400-EDF1B8BD5658}" sibTransId="{01858310-C108-4E31-854B-B43F4315ABE7}"/>
    <dgm:cxn modelId="{FB147A7B-7F04-47E2-A729-1ED3D145F336}" type="presOf" srcId="{681FF724-7B5D-4D1B-80B0-544157639902}" destId="{9C510647-A390-4A32-8771-409C2DF24B08}" srcOrd="0" destOrd="0" presId="urn:microsoft.com/office/officeart/2005/8/layout/process4"/>
    <dgm:cxn modelId="{63EDBB94-CE93-4C9A-9B3C-E90CCFD20EB6}" srcId="{73640C70-C2CB-4CEF-8C2A-F7E6F332DB26}" destId="{C8EC61B1-0ADA-49A7-9D6A-78D632A30956}" srcOrd="0" destOrd="0" parTransId="{0FF39AFE-082B-4F82-923A-0038A0DC4875}" sibTransId="{520A5FB9-8B0D-42B9-8951-9E2206AF6163}"/>
    <dgm:cxn modelId="{E47F7BCA-92EC-463A-8D28-D70B6FC10ECF}" type="presOf" srcId="{4AB32A9E-E21C-49C5-B01E-31A0A26990F4}" destId="{C01E7794-B928-4C51-9E5F-2C4601EF3AB4}" srcOrd="0" destOrd="0" presId="urn:microsoft.com/office/officeart/2005/8/layout/process4"/>
    <dgm:cxn modelId="{9CEC6C44-4F81-4DDF-8CB2-5BAF40827614}" type="presOf" srcId="{C8EC61B1-0ADA-49A7-9D6A-78D632A30956}" destId="{E205FE25-C73D-4A05-92BD-1548FD91D1BF}" srcOrd="0" destOrd="0" presId="urn:microsoft.com/office/officeart/2005/8/layout/process4"/>
    <dgm:cxn modelId="{668894CD-D596-441B-A878-9E09B12CAD93}" type="presOf" srcId="{1DF240AB-45D6-481D-8F52-9EB80EE8F5B7}" destId="{E4233FFD-2348-486C-B485-1F41CB800C6C}" srcOrd="0" destOrd="0" presId="urn:microsoft.com/office/officeart/2005/8/layout/process4"/>
    <dgm:cxn modelId="{5643DB71-8E34-4ADD-9A01-A2813714F9BF}" srcId="{4AB32A9E-E21C-49C5-B01E-31A0A26990F4}" destId="{841B428E-01EC-474A-A1F7-B134EF87624A}" srcOrd="0" destOrd="0" parTransId="{AD701005-AA46-46D7-BD4E-D02583DE9D64}" sibTransId="{17560856-7B75-46CA-AF4F-783AB588A79F}"/>
    <dgm:cxn modelId="{21029D5A-4E2C-40B2-9628-BD77C951D417}" type="presOf" srcId="{841B428E-01EC-474A-A1F7-B134EF87624A}" destId="{D8D38667-F0E4-42BA-9A28-F5B79E1031CB}" srcOrd="0" destOrd="0" presId="urn:microsoft.com/office/officeart/2005/8/layout/process4"/>
    <dgm:cxn modelId="{7083EC44-62A8-49B9-B662-A571E5E80795}" type="presOf" srcId="{73640C70-C2CB-4CEF-8C2A-F7E6F332DB26}" destId="{1AA9E3C2-46E8-4E00-846E-B6C2B8021045}" srcOrd="1" destOrd="0" presId="urn:microsoft.com/office/officeart/2005/8/layout/process4"/>
    <dgm:cxn modelId="{AF11FE4C-AAE0-4437-B098-300A5568268F}" srcId="{681FF724-7B5D-4D1B-80B0-544157639902}" destId="{964FB29D-A2FF-4DB1-A1AD-8DA33C83E427}" srcOrd="0" destOrd="0" parTransId="{D70D5879-CF17-4334-99B0-C0EC681B1F2A}" sibTransId="{278EE293-A3EB-42DA-80DB-60C3AD35B731}"/>
    <dgm:cxn modelId="{1EAD41EC-9C54-4E26-84D4-1F2DA097BD7C}" type="presOf" srcId="{841B428E-01EC-474A-A1F7-B134EF87624A}" destId="{5B191A55-BCC0-4584-883F-44DAA4C3A4E1}" srcOrd="1" destOrd="0" presId="urn:microsoft.com/office/officeart/2005/8/layout/process4"/>
    <dgm:cxn modelId="{DA102672-7A8F-4F8C-9B86-F766E14EA489}" type="presParOf" srcId="{C01E7794-B928-4C51-9E5F-2C4601EF3AB4}" destId="{02456F0E-0CC3-40FB-BB26-C5E35EE5F529}" srcOrd="0" destOrd="0" presId="urn:microsoft.com/office/officeart/2005/8/layout/process4"/>
    <dgm:cxn modelId="{CAB1D754-9A18-4DE1-A0A7-FF3CCB2670B3}" type="presParOf" srcId="{02456F0E-0CC3-40FB-BB26-C5E35EE5F529}" destId="{FDA7C29C-B9E1-4F58-AF0F-85FAA8A2BDEB}" srcOrd="0" destOrd="0" presId="urn:microsoft.com/office/officeart/2005/8/layout/process4"/>
    <dgm:cxn modelId="{91AA184D-88A3-4FC2-A7C2-6D36873AC325}" type="presParOf" srcId="{02456F0E-0CC3-40FB-BB26-C5E35EE5F529}" destId="{1AA9E3C2-46E8-4E00-846E-B6C2B8021045}" srcOrd="1" destOrd="0" presId="urn:microsoft.com/office/officeart/2005/8/layout/process4"/>
    <dgm:cxn modelId="{857544AB-FD85-4734-847B-3FE2B9397047}" type="presParOf" srcId="{02456F0E-0CC3-40FB-BB26-C5E35EE5F529}" destId="{FC89508A-226A-4ABD-A280-FFCEE22A2D18}" srcOrd="2" destOrd="0" presId="urn:microsoft.com/office/officeart/2005/8/layout/process4"/>
    <dgm:cxn modelId="{FB155852-914F-4E5C-8DC8-179E5C3E0DE0}" type="presParOf" srcId="{FC89508A-226A-4ABD-A280-FFCEE22A2D18}" destId="{E205FE25-C73D-4A05-92BD-1548FD91D1BF}" srcOrd="0" destOrd="0" presId="urn:microsoft.com/office/officeart/2005/8/layout/process4"/>
    <dgm:cxn modelId="{22B6D82D-C807-4B79-99CB-BEB81BD377A6}" type="presParOf" srcId="{C01E7794-B928-4C51-9E5F-2C4601EF3AB4}" destId="{C3EB6AEB-428E-4098-B8FB-4313F3D829EF}" srcOrd="1" destOrd="0" presId="urn:microsoft.com/office/officeart/2005/8/layout/process4"/>
    <dgm:cxn modelId="{B9C72F2A-5D2E-47E5-A831-C7808EF2DF5C}" type="presParOf" srcId="{C01E7794-B928-4C51-9E5F-2C4601EF3AB4}" destId="{C503E28D-17ED-4A50-8D16-6F48D5DE4355}" srcOrd="2" destOrd="0" presId="urn:microsoft.com/office/officeart/2005/8/layout/process4"/>
    <dgm:cxn modelId="{57E9B435-1304-4EAF-B932-614E5ED69841}" type="presParOf" srcId="{C503E28D-17ED-4A50-8D16-6F48D5DE4355}" destId="{9C510647-A390-4A32-8771-409C2DF24B08}" srcOrd="0" destOrd="0" presId="urn:microsoft.com/office/officeart/2005/8/layout/process4"/>
    <dgm:cxn modelId="{9F730899-BD06-43C2-8840-F9E99D1A0A21}" type="presParOf" srcId="{C503E28D-17ED-4A50-8D16-6F48D5DE4355}" destId="{477649E7-551D-49F8-B8D5-48CBCC9612FD}" srcOrd="1" destOrd="0" presId="urn:microsoft.com/office/officeart/2005/8/layout/process4"/>
    <dgm:cxn modelId="{112AF1A3-0FA9-47EE-B272-2C2D90F94FD6}" type="presParOf" srcId="{C503E28D-17ED-4A50-8D16-6F48D5DE4355}" destId="{BBF571EA-6BBE-4894-9D5D-741D35EC74C7}" srcOrd="2" destOrd="0" presId="urn:microsoft.com/office/officeart/2005/8/layout/process4"/>
    <dgm:cxn modelId="{03DBE278-79E2-4344-8690-C1DD50D19155}" type="presParOf" srcId="{BBF571EA-6BBE-4894-9D5D-741D35EC74C7}" destId="{17CE466F-5F0D-449C-A82D-89621C6B670A}" srcOrd="0" destOrd="0" presId="urn:microsoft.com/office/officeart/2005/8/layout/process4"/>
    <dgm:cxn modelId="{77B37E12-A8CE-40C4-9803-FFDAF7D4ECF1}" type="presParOf" srcId="{C01E7794-B928-4C51-9E5F-2C4601EF3AB4}" destId="{5B2B9831-1403-4E54-A046-84A950A82499}" srcOrd="3" destOrd="0" presId="urn:microsoft.com/office/officeart/2005/8/layout/process4"/>
    <dgm:cxn modelId="{4ABA6CD2-CE0E-4EFB-9BC0-58B243EF08BA}" type="presParOf" srcId="{C01E7794-B928-4C51-9E5F-2C4601EF3AB4}" destId="{A9A9BC26-8112-4915-ADD4-76B6BBC60658}" srcOrd="4" destOrd="0" presId="urn:microsoft.com/office/officeart/2005/8/layout/process4"/>
    <dgm:cxn modelId="{7645E290-A1BF-40A0-973C-1863A611CCE7}" type="presParOf" srcId="{A9A9BC26-8112-4915-ADD4-76B6BBC60658}" destId="{D8D38667-F0E4-42BA-9A28-F5B79E1031CB}" srcOrd="0" destOrd="0" presId="urn:microsoft.com/office/officeart/2005/8/layout/process4"/>
    <dgm:cxn modelId="{954AB437-1FD1-4E77-B9B2-25E338C1A301}" type="presParOf" srcId="{A9A9BC26-8112-4915-ADD4-76B6BBC60658}" destId="{5B191A55-BCC0-4584-883F-44DAA4C3A4E1}" srcOrd="1" destOrd="0" presId="urn:microsoft.com/office/officeart/2005/8/layout/process4"/>
    <dgm:cxn modelId="{3C03C94E-EAE5-4C3B-9DED-31248CAA4302}" type="presParOf" srcId="{A9A9BC26-8112-4915-ADD4-76B6BBC60658}" destId="{D715E7F3-D42C-49D1-9A21-675C7AAB2F71}" srcOrd="2" destOrd="0" presId="urn:microsoft.com/office/officeart/2005/8/layout/process4"/>
    <dgm:cxn modelId="{085F31AA-9E2B-4D04-A4B3-15FFFA6BB887}" type="presParOf" srcId="{D715E7F3-D42C-49D1-9A21-675C7AAB2F71}" destId="{E4233FFD-2348-486C-B485-1F41CB800C6C}" srcOrd="0" destOrd="0" presId="urn:microsoft.com/office/officeart/2005/8/layout/process4"/>
    <dgm:cxn modelId="{D4A9D8BD-4E89-4FF1-834C-D02F7E7F2E6F}" type="presParOf" srcId="{D715E7F3-D42C-49D1-9A21-675C7AAB2F71}" destId="{66EA16A5-7EF7-4E12-8442-D1E82139E20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08B118-0A41-4DC9-99C4-379560B8532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0A6D73E-62EB-4468-9F9D-E4673EC73DA0}">
      <dgm:prSet phldrT="[Text]"/>
      <dgm:spPr>
        <a:solidFill>
          <a:schemeClr val="tx1">
            <a:lumMod val="60000"/>
            <a:lumOff val="40000"/>
          </a:schemeClr>
        </a:solidFill>
      </dgm:spPr>
      <dgm:t>
        <a:bodyPr/>
        <a:lstStyle/>
        <a:p>
          <a:pPr rtl="1"/>
          <a:r>
            <a:rPr lang="ar-LB" dirty="0" smtClean="0"/>
            <a:t>4-</a:t>
          </a:r>
          <a:r>
            <a:rPr lang="ar-SA" dirty="0" smtClean="0"/>
            <a:t>المشاركة الفعالة في المؤتمرات الدولية، وطرح البديل الإسلامي في المسألة الاجتماعية</a:t>
          </a:r>
          <a:endParaRPr lang="en-US" dirty="0"/>
        </a:p>
      </dgm:t>
    </dgm:pt>
    <dgm:pt modelId="{DB87743D-27C2-43D2-93CD-875F19AA455A}" type="parTrans" cxnId="{1CD6C1A7-E722-4AF6-89B1-E2F60F7C781F}">
      <dgm:prSet/>
      <dgm:spPr/>
      <dgm:t>
        <a:bodyPr/>
        <a:lstStyle/>
        <a:p>
          <a:endParaRPr lang="en-US"/>
        </a:p>
      </dgm:t>
    </dgm:pt>
    <dgm:pt modelId="{C4DB9C79-CA3E-43D3-9902-0A9BAAFBD2B2}" type="sibTrans" cxnId="{1CD6C1A7-E722-4AF6-89B1-E2F60F7C781F}">
      <dgm:prSet/>
      <dgm:spPr/>
      <dgm:t>
        <a:bodyPr/>
        <a:lstStyle/>
        <a:p>
          <a:endParaRPr lang="en-US"/>
        </a:p>
      </dgm:t>
    </dgm:pt>
    <dgm:pt modelId="{E0A17267-2E80-433D-916F-171DB9F9193D}">
      <dgm:prSet phldrT="[Text]"/>
      <dgm:spPr>
        <a:solidFill>
          <a:schemeClr val="accent2">
            <a:lumMod val="40000"/>
            <a:lumOff val="60000"/>
            <a:alpha val="90000"/>
          </a:schemeClr>
        </a:solidFill>
      </dgm:spPr>
      <dgm:t>
        <a:bodyPr/>
        <a:lstStyle/>
        <a:p>
          <a:pPr rtl="1"/>
          <a:r>
            <a:rPr lang="ar-SA" dirty="0" smtClean="0">
              <a:solidFill>
                <a:schemeClr val="bg1"/>
              </a:solidFill>
            </a:rPr>
            <a:t>إضافة إلى ابداء التحفظات حول بعض البنود المخالفة للشريعة الإسلامية.</a:t>
          </a:r>
          <a:endParaRPr lang="en-US" dirty="0">
            <a:solidFill>
              <a:schemeClr val="bg1"/>
            </a:solidFill>
          </a:endParaRPr>
        </a:p>
      </dgm:t>
    </dgm:pt>
    <dgm:pt modelId="{76D6F515-FC79-4EB3-AA80-E595F691675A}" type="parTrans" cxnId="{5870E5CF-A951-48A6-AB20-324F0104FA46}">
      <dgm:prSet/>
      <dgm:spPr/>
      <dgm:t>
        <a:bodyPr/>
        <a:lstStyle/>
        <a:p>
          <a:endParaRPr lang="en-US"/>
        </a:p>
      </dgm:t>
    </dgm:pt>
    <dgm:pt modelId="{EE0F02E0-87C3-4BD7-9466-B83D3DCBA8CF}" type="sibTrans" cxnId="{5870E5CF-A951-48A6-AB20-324F0104FA46}">
      <dgm:prSet/>
      <dgm:spPr/>
      <dgm:t>
        <a:bodyPr/>
        <a:lstStyle/>
        <a:p>
          <a:endParaRPr lang="en-US"/>
        </a:p>
      </dgm:t>
    </dgm:pt>
    <dgm:pt modelId="{384471A5-D177-4F11-B12E-C3926365E0D1}">
      <dgm:prSet phldrT="[Text]"/>
      <dgm:spPr>
        <a:solidFill>
          <a:srgbClr val="00B050">
            <a:alpha val="90000"/>
          </a:srgbClr>
        </a:solidFill>
      </dgm:spPr>
      <dgm:t>
        <a:bodyPr/>
        <a:lstStyle/>
        <a:p>
          <a:r>
            <a:rPr lang="ar-SA" dirty="0" smtClean="0">
              <a:solidFill>
                <a:schemeClr val="bg1"/>
              </a:solidFill>
            </a:rPr>
            <a:t>والتعريف به أمام المجتمعات الغربية</a:t>
          </a:r>
          <a:endParaRPr lang="en-US" dirty="0">
            <a:solidFill>
              <a:schemeClr val="bg1"/>
            </a:solidFill>
          </a:endParaRPr>
        </a:p>
      </dgm:t>
    </dgm:pt>
    <dgm:pt modelId="{91B610E5-94EA-4119-BA06-32D960BEC571}" type="parTrans" cxnId="{0A0F385F-F825-41AE-A488-4EA6839A1035}">
      <dgm:prSet/>
      <dgm:spPr/>
      <dgm:t>
        <a:bodyPr/>
        <a:lstStyle/>
        <a:p>
          <a:endParaRPr lang="en-US"/>
        </a:p>
      </dgm:t>
    </dgm:pt>
    <dgm:pt modelId="{2C0870D1-1CB7-4465-BE29-6424D745DB92}" type="sibTrans" cxnId="{0A0F385F-F825-41AE-A488-4EA6839A1035}">
      <dgm:prSet/>
      <dgm:spPr/>
      <dgm:t>
        <a:bodyPr/>
        <a:lstStyle/>
        <a:p>
          <a:endParaRPr lang="en-US"/>
        </a:p>
      </dgm:t>
    </dgm:pt>
    <dgm:pt modelId="{E17AF17C-6186-430D-A8C7-DBAAB6E72A6D}">
      <dgm:prSet phldrT="[Text]"/>
      <dgm:spPr>
        <a:solidFill>
          <a:schemeClr val="tx1">
            <a:lumMod val="60000"/>
            <a:lumOff val="40000"/>
          </a:schemeClr>
        </a:solidFill>
      </dgm:spPr>
      <dgm:t>
        <a:bodyPr/>
        <a:lstStyle/>
        <a:p>
          <a:r>
            <a:rPr lang="ar-LB" dirty="0" smtClean="0"/>
            <a:t>5-</a:t>
          </a:r>
          <a:r>
            <a:rPr lang="ar-SA" dirty="0" smtClean="0"/>
            <a:t>تكوين فريق عمل يتمتع بالإخلاص الديني ويؤمن بخطورة هذه الهجمات</a:t>
          </a:r>
          <a:endParaRPr lang="en-US" dirty="0"/>
        </a:p>
      </dgm:t>
    </dgm:pt>
    <dgm:pt modelId="{B8E12120-56A8-4BC4-84B6-4BA65F9E0668}" type="parTrans" cxnId="{0D6DC33B-A51E-4A50-870E-996956F3A740}">
      <dgm:prSet/>
      <dgm:spPr/>
      <dgm:t>
        <a:bodyPr/>
        <a:lstStyle/>
        <a:p>
          <a:endParaRPr lang="en-US"/>
        </a:p>
      </dgm:t>
    </dgm:pt>
    <dgm:pt modelId="{8AB560AE-685D-4DBA-8C1D-CB908F85B205}" type="sibTrans" cxnId="{0D6DC33B-A51E-4A50-870E-996956F3A740}">
      <dgm:prSet/>
      <dgm:spPr/>
      <dgm:t>
        <a:bodyPr/>
        <a:lstStyle/>
        <a:p>
          <a:endParaRPr lang="en-US"/>
        </a:p>
      </dgm:t>
    </dgm:pt>
    <dgm:pt modelId="{BDB7B358-8E73-427E-AA1D-DF9A31BEC99A}">
      <dgm:prSet phldrT="[Text]"/>
      <dgm:spPr>
        <a:solidFill>
          <a:schemeClr val="accent2">
            <a:lumMod val="40000"/>
            <a:lumOff val="60000"/>
            <a:alpha val="90000"/>
          </a:schemeClr>
        </a:solidFill>
      </dgm:spPr>
      <dgm:t>
        <a:bodyPr/>
        <a:lstStyle/>
        <a:p>
          <a:pPr rtl="1"/>
          <a:r>
            <a:rPr lang="ar-SA" dirty="0" smtClean="0"/>
            <a:t> </a:t>
          </a:r>
          <a:r>
            <a:rPr lang="ar-SA" dirty="0" smtClean="0">
              <a:solidFill>
                <a:schemeClr val="bg1"/>
              </a:solidFill>
            </a:rPr>
            <a:t>مع وجود استعداد لديه للتضحية بالمال والوقت والجهد في سبيل هذه الغاية</a:t>
          </a:r>
          <a:endParaRPr lang="en-US" dirty="0">
            <a:solidFill>
              <a:schemeClr val="bg1"/>
            </a:solidFill>
          </a:endParaRPr>
        </a:p>
      </dgm:t>
    </dgm:pt>
    <dgm:pt modelId="{9B8C528A-75DF-4FAC-BD76-FFBCC24AA948}" type="parTrans" cxnId="{4354DB6A-B4D3-449E-B025-7A2E4BFBB20F}">
      <dgm:prSet/>
      <dgm:spPr/>
      <dgm:t>
        <a:bodyPr/>
        <a:lstStyle/>
        <a:p>
          <a:endParaRPr lang="en-US"/>
        </a:p>
      </dgm:t>
    </dgm:pt>
    <dgm:pt modelId="{C96297F4-2130-4E71-A531-C311DB52712D}" type="sibTrans" cxnId="{4354DB6A-B4D3-449E-B025-7A2E4BFBB20F}">
      <dgm:prSet/>
      <dgm:spPr/>
      <dgm:t>
        <a:bodyPr/>
        <a:lstStyle/>
        <a:p>
          <a:endParaRPr lang="en-US"/>
        </a:p>
      </dgm:t>
    </dgm:pt>
    <dgm:pt modelId="{A4D5CE7F-2F4A-4137-ADD8-40AE2605862F}">
      <dgm:prSet phldrT="[Text]"/>
      <dgm:spPr>
        <a:solidFill>
          <a:srgbClr val="00B050">
            <a:alpha val="90000"/>
          </a:srgbClr>
        </a:solidFill>
      </dgm:spPr>
      <dgm:t>
        <a:bodyPr/>
        <a:lstStyle/>
        <a:p>
          <a:r>
            <a:rPr lang="ar-SA" dirty="0" smtClean="0">
              <a:solidFill>
                <a:schemeClr val="bg1"/>
              </a:solidFill>
            </a:rPr>
            <a:t>وبضرورة إعطائها الأولوية في التصدي والد</a:t>
          </a:r>
          <a:r>
            <a:rPr lang="ar-LB" dirty="0" smtClean="0">
              <a:solidFill>
                <a:schemeClr val="bg1"/>
              </a:solidFill>
            </a:rPr>
            <a:t>فاع</a:t>
          </a:r>
        </a:p>
        <a:p>
          <a:r>
            <a:rPr lang="ar-SA" dirty="0" smtClean="0">
              <a:solidFill>
                <a:schemeClr val="bg1"/>
              </a:solidFill>
            </a:rPr>
            <a:t> مثلها مثل أية قضية إسلامية أخرى</a:t>
          </a:r>
          <a:endParaRPr lang="en-US" dirty="0">
            <a:solidFill>
              <a:schemeClr val="bg1"/>
            </a:solidFill>
          </a:endParaRPr>
        </a:p>
      </dgm:t>
    </dgm:pt>
    <dgm:pt modelId="{4DB93ED5-5F66-43A9-985E-CABF3DBF52D9}" type="parTrans" cxnId="{488A1320-DEBE-4ADC-9397-7181D87F2073}">
      <dgm:prSet/>
      <dgm:spPr/>
      <dgm:t>
        <a:bodyPr/>
        <a:lstStyle/>
        <a:p>
          <a:endParaRPr lang="en-US"/>
        </a:p>
      </dgm:t>
    </dgm:pt>
    <dgm:pt modelId="{B46204E2-A0D2-4E6E-811E-EE34CD6D4E48}" type="sibTrans" cxnId="{488A1320-DEBE-4ADC-9397-7181D87F2073}">
      <dgm:prSet/>
      <dgm:spPr/>
      <dgm:t>
        <a:bodyPr/>
        <a:lstStyle/>
        <a:p>
          <a:endParaRPr lang="en-US"/>
        </a:p>
      </dgm:t>
    </dgm:pt>
    <dgm:pt modelId="{C3CA2F4F-D739-42B4-803A-CE7D928CF527}">
      <dgm:prSet phldrT="[Text]"/>
      <dgm:spPr>
        <a:solidFill>
          <a:schemeClr val="tx1">
            <a:lumMod val="60000"/>
            <a:lumOff val="40000"/>
          </a:schemeClr>
        </a:solidFill>
      </dgm:spPr>
      <dgm:t>
        <a:bodyPr/>
        <a:lstStyle/>
        <a:p>
          <a:r>
            <a:rPr lang="ar-LB" dirty="0" smtClean="0"/>
            <a:t>6- </a:t>
          </a:r>
          <a:r>
            <a:rPr lang="ar-SA" dirty="0" smtClean="0"/>
            <a:t>إقامة الندوات والمحاضرات التي تكشف زيغ وبطلان هذه الدعوات</a:t>
          </a:r>
          <a:endParaRPr lang="en-US" dirty="0"/>
        </a:p>
      </dgm:t>
    </dgm:pt>
    <dgm:pt modelId="{C8142F61-11A0-48C3-98C8-BF633FC8B4EE}" type="parTrans" cxnId="{C1FEB148-1A64-4D3C-8CEA-B3B239A29E78}">
      <dgm:prSet/>
      <dgm:spPr/>
      <dgm:t>
        <a:bodyPr/>
        <a:lstStyle/>
        <a:p>
          <a:endParaRPr lang="en-US"/>
        </a:p>
      </dgm:t>
    </dgm:pt>
    <dgm:pt modelId="{4DD87F35-630E-4D83-9CF0-306874B79D3B}" type="sibTrans" cxnId="{C1FEB148-1A64-4D3C-8CEA-B3B239A29E78}">
      <dgm:prSet/>
      <dgm:spPr/>
      <dgm:t>
        <a:bodyPr/>
        <a:lstStyle/>
        <a:p>
          <a:endParaRPr lang="en-US"/>
        </a:p>
      </dgm:t>
    </dgm:pt>
    <dgm:pt modelId="{CFA42AD9-4340-4FE3-A73E-C36AF39CA7C8}">
      <dgm:prSet phldrT="[Text]"/>
      <dgm:spPr>
        <a:solidFill>
          <a:srgbClr val="00B050">
            <a:alpha val="90000"/>
          </a:srgbClr>
        </a:solidFill>
      </dgm:spPr>
      <dgm:t>
        <a:bodyPr/>
        <a:lstStyle/>
        <a:p>
          <a:r>
            <a:rPr lang="ar-SA" dirty="0" smtClean="0"/>
            <a:t> </a:t>
          </a:r>
          <a:r>
            <a:rPr lang="ar-SA" dirty="0" smtClean="0">
              <a:solidFill>
                <a:schemeClr val="bg1"/>
              </a:solidFill>
            </a:rPr>
            <a:t>خاصة أن هناك بعض أبناء المسلمين ممن يعتقد أنه لا يوجد مخالفات  شرعية فيما تدعو إليه هذه الاتفاقيات الدولية. </a:t>
          </a:r>
          <a:r>
            <a:rPr lang="ar-SA" dirty="0" smtClean="0"/>
            <a:t> </a:t>
          </a:r>
          <a:endParaRPr lang="en-US" dirty="0"/>
        </a:p>
      </dgm:t>
    </dgm:pt>
    <dgm:pt modelId="{5C4D9ADF-9CA2-4574-9156-58C98DEDF3DC}" type="parTrans" cxnId="{004B1BEA-E6F3-4562-8DDA-C695F03B8125}">
      <dgm:prSet/>
      <dgm:spPr/>
      <dgm:t>
        <a:bodyPr/>
        <a:lstStyle/>
        <a:p>
          <a:endParaRPr lang="en-US"/>
        </a:p>
      </dgm:t>
    </dgm:pt>
    <dgm:pt modelId="{34FA681D-9688-4574-A2D9-5BCE00B254D2}" type="sibTrans" cxnId="{004B1BEA-E6F3-4562-8DDA-C695F03B8125}">
      <dgm:prSet/>
      <dgm:spPr/>
      <dgm:t>
        <a:bodyPr/>
        <a:lstStyle/>
        <a:p>
          <a:endParaRPr lang="en-US"/>
        </a:p>
      </dgm:t>
    </dgm:pt>
    <dgm:pt modelId="{44D73364-1B09-4840-945D-B94FF09A25DE}" type="pres">
      <dgm:prSet presAssocID="{9A08B118-0A41-4DC9-99C4-379560B8532E}" presName="Name0" presStyleCnt="0">
        <dgm:presLayoutVars>
          <dgm:dir/>
          <dgm:animLvl val="lvl"/>
          <dgm:resizeHandles val="exact"/>
        </dgm:presLayoutVars>
      </dgm:prSet>
      <dgm:spPr/>
      <dgm:t>
        <a:bodyPr/>
        <a:lstStyle/>
        <a:p>
          <a:endParaRPr lang="en-US"/>
        </a:p>
      </dgm:t>
    </dgm:pt>
    <dgm:pt modelId="{4BDB609A-0AA7-4F8C-AABC-3C443F12CF3F}" type="pres">
      <dgm:prSet presAssocID="{C3CA2F4F-D739-42B4-803A-CE7D928CF527}" presName="boxAndChildren" presStyleCnt="0"/>
      <dgm:spPr/>
    </dgm:pt>
    <dgm:pt modelId="{E476AA2B-7454-497D-A0FA-CA92E41249D6}" type="pres">
      <dgm:prSet presAssocID="{C3CA2F4F-D739-42B4-803A-CE7D928CF527}" presName="parentTextBox" presStyleLbl="node1" presStyleIdx="0" presStyleCnt="3"/>
      <dgm:spPr/>
      <dgm:t>
        <a:bodyPr/>
        <a:lstStyle/>
        <a:p>
          <a:endParaRPr lang="en-US"/>
        </a:p>
      </dgm:t>
    </dgm:pt>
    <dgm:pt modelId="{A27F295E-70ED-4C8A-84DA-FE0336008E3D}" type="pres">
      <dgm:prSet presAssocID="{C3CA2F4F-D739-42B4-803A-CE7D928CF527}" presName="entireBox" presStyleLbl="node1" presStyleIdx="0" presStyleCnt="3"/>
      <dgm:spPr/>
      <dgm:t>
        <a:bodyPr/>
        <a:lstStyle/>
        <a:p>
          <a:endParaRPr lang="en-US"/>
        </a:p>
      </dgm:t>
    </dgm:pt>
    <dgm:pt modelId="{71E1A7C9-CBE7-4A69-94E9-A07F3846C6AC}" type="pres">
      <dgm:prSet presAssocID="{C3CA2F4F-D739-42B4-803A-CE7D928CF527}" presName="descendantBox" presStyleCnt="0"/>
      <dgm:spPr/>
    </dgm:pt>
    <dgm:pt modelId="{988E86F9-873A-46A3-9DC5-4AB0ECE53BF7}" type="pres">
      <dgm:prSet presAssocID="{CFA42AD9-4340-4FE3-A73E-C36AF39CA7C8}" presName="childTextBox" presStyleLbl="fgAccFollowNode1" presStyleIdx="0" presStyleCnt="5">
        <dgm:presLayoutVars>
          <dgm:bulletEnabled val="1"/>
        </dgm:presLayoutVars>
      </dgm:prSet>
      <dgm:spPr/>
      <dgm:t>
        <a:bodyPr/>
        <a:lstStyle/>
        <a:p>
          <a:endParaRPr lang="en-US"/>
        </a:p>
      </dgm:t>
    </dgm:pt>
    <dgm:pt modelId="{3C224D4B-67CF-4AE8-B7B5-393C798967DE}" type="pres">
      <dgm:prSet presAssocID="{8AB560AE-685D-4DBA-8C1D-CB908F85B205}" presName="sp" presStyleCnt="0"/>
      <dgm:spPr/>
    </dgm:pt>
    <dgm:pt modelId="{B1A25521-AF79-443B-9D71-282DBC445C81}" type="pres">
      <dgm:prSet presAssocID="{E17AF17C-6186-430D-A8C7-DBAAB6E72A6D}" presName="arrowAndChildren" presStyleCnt="0"/>
      <dgm:spPr/>
    </dgm:pt>
    <dgm:pt modelId="{3AA53F90-3831-43A3-B2D8-9792C6740A6E}" type="pres">
      <dgm:prSet presAssocID="{E17AF17C-6186-430D-A8C7-DBAAB6E72A6D}" presName="parentTextArrow" presStyleLbl="node1" presStyleIdx="0" presStyleCnt="3"/>
      <dgm:spPr/>
      <dgm:t>
        <a:bodyPr/>
        <a:lstStyle/>
        <a:p>
          <a:endParaRPr lang="en-US"/>
        </a:p>
      </dgm:t>
    </dgm:pt>
    <dgm:pt modelId="{054ED873-104A-4434-8E25-284AB561D233}" type="pres">
      <dgm:prSet presAssocID="{E17AF17C-6186-430D-A8C7-DBAAB6E72A6D}" presName="arrow" presStyleLbl="node1" presStyleIdx="1" presStyleCnt="3" custLinFactNeighborY="1589"/>
      <dgm:spPr/>
      <dgm:t>
        <a:bodyPr/>
        <a:lstStyle/>
        <a:p>
          <a:endParaRPr lang="en-US"/>
        </a:p>
      </dgm:t>
    </dgm:pt>
    <dgm:pt modelId="{1B5C1579-0D81-47B6-A479-B78A4A3EDAA7}" type="pres">
      <dgm:prSet presAssocID="{E17AF17C-6186-430D-A8C7-DBAAB6E72A6D}" presName="descendantArrow" presStyleCnt="0"/>
      <dgm:spPr/>
    </dgm:pt>
    <dgm:pt modelId="{9A59CF3A-3A5A-48E2-94B7-DBD1962994E1}" type="pres">
      <dgm:prSet presAssocID="{BDB7B358-8E73-427E-AA1D-DF9A31BEC99A}" presName="childTextArrow" presStyleLbl="fgAccFollowNode1" presStyleIdx="1" presStyleCnt="5">
        <dgm:presLayoutVars>
          <dgm:bulletEnabled val="1"/>
        </dgm:presLayoutVars>
      </dgm:prSet>
      <dgm:spPr/>
      <dgm:t>
        <a:bodyPr/>
        <a:lstStyle/>
        <a:p>
          <a:endParaRPr lang="en-US"/>
        </a:p>
      </dgm:t>
    </dgm:pt>
    <dgm:pt modelId="{60E55E5D-6128-43B2-A419-D4887F8B5D39}" type="pres">
      <dgm:prSet presAssocID="{A4D5CE7F-2F4A-4137-ADD8-40AE2605862F}" presName="childTextArrow" presStyleLbl="fgAccFollowNode1" presStyleIdx="2" presStyleCnt="5">
        <dgm:presLayoutVars>
          <dgm:bulletEnabled val="1"/>
        </dgm:presLayoutVars>
      </dgm:prSet>
      <dgm:spPr/>
      <dgm:t>
        <a:bodyPr/>
        <a:lstStyle/>
        <a:p>
          <a:endParaRPr lang="en-US"/>
        </a:p>
      </dgm:t>
    </dgm:pt>
    <dgm:pt modelId="{43EF92AB-131E-4AF1-8951-DA65AB1FB045}" type="pres">
      <dgm:prSet presAssocID="{C4DB9C79-CA3E-43D3-9902-0A9BAAFBD2B2}" presName="sp" presStyleCnt="0"/>
      <dgm:spPr/>
    </dgm:pt>
    <dgm:pt modelId="{2A0FA5FA-910F-46D7-A2EC-A55F7DF7B7A6}" type="pres">
      <dgm:prSet presAssocID="{00A6D73E-62EB-4468-9F9D-E4673EC73DA0}" presName="arrowAndChildren" presStyleCnt="0"/>
      <dgm:spPr/>
    </dgm:pt>
    <dgm:pt modelId="{A9A24580-607A-424E-B715-80F76159D233}" type="pres">
      <dgm:prSet presAssocID="{00A6D73E-62EB-4468-9F9D-E4673EC73DA0}" presName="parentTextArrow" presStyleLbl="node1" presStyleIdx="1" presStyleCnt="3"/>
      <dgm:spPr/>
      <dgm:t>
        <a:bodyPr/>
        <a:lstStyle/>
        <a:p>
          <a:endParaRPr lang="en-US"/>
        </a:p>
      </dgm:t>
    </dgm:pt>
    <dgm:pt modelId="{DB071FE0-01D9-47AF-B874-88DC738E5768}" type="pres">
      <dgm:prSet presAssocID="{00A6D73E-62EB-4468-9F9D-E4673EC73DA0}" presName="arrow" presStyleLbl="node1" presStyleIdx="2" presStyleCnt="3"/>
      <dgm:spPr/>
      <dgm:t>
        <a:bodyPr/>
        <a:lstStyle/>
        <a:p>
          <a:endParaRPr lang="en-US"/>
        </a:p>
      </dgm:t>
    </dgm:pt>
    <dgm:pt modelId="{9BE9DAC4-B5AB-499C-8B53-8EF2DFCF49BE}" type="pres">
      <dgm:prSet presAssocID="{00A6D73E-62EB-4468-9F9D-E4673EC73DA0}" presName="descendantArrow" presStyleCnt="0"/>
      <dgm:spPr/>
    </dgm:pt>
    <dgm:pt modelId="{05647618-92F2-48D4-B640-433FC8028B78}" type="pres">
      <dgm:prSet presAssocID="{E0A17267-2E80-433D-916F-171DB9F9193D}" presName="childTextArrow" presStyleLbl="fgAccFollowNode1" presStyleIdx="3" presStyleCnt="5">
        <dgm:presLayoutVars>
          <dgm:bulletEnabled val="1"/>
        </dgm:presLayoutVars>
      </dgm:prSet>
      <dgm:spPr/>
      <dgm:t>
        <a:bodyPr/>
        <a:lstStyle/>
        <a:p>
          <a:endParaRPr lang="en-US"/>
        </a:p>
      </dgm:t>
    </dgm:pt>
    <dgm:pt modelId="{35FD49A3-C8E4-4AED-8E30-9B20A078563F}" type="pres">
      <dgm:prSet presAssocID="{384471A5-D177-4F11-B12E-C3926365E0D1}" presName="childTextArrow" presStyleLbl="fgAccFollowNode1" presStyleIdx="4" presStyleCnt="5">
        <dgm:presLayoutVars>
          <dgm:bulletEnabled val="1"/>
        </dgm:presLayoutVars>
      </dgm:prSet>
      <dgm:spPr/>
      <dgm:t>
        <a:bodyPr/>
        <a:lstStyle/>
        <a:p>
          <a:endParaRPr lang="en-US"/>
        </a:p>
      </dgm:t>
    </dgm:pt>
  </dgm:ptLst>
  <dgm:cxnLst>
    <dgm:cxn modelId="{0D6DC33B-A51E-4A50-870E-996956F3A740}" srcId="{9A08B118-0A41-4DC9-99C4-379560B8532E}" destId="{E17AF17C-6186-430D-A8C7-DBAAB6E72A6D}" srcOrd="1" destOrd="0" parTransId="{B8E12120-56A8-4BC4-84B6-4BA65F9E0668}" sibTransId="{8AB560AE-685D-4DBA-8C1D-CB908F85B205}"/>
    <dgm:cxn modelId="{0A0F385F-F825-41AE-A488-4EA6839A1035}" srcId="{00A6D73E-62EB-4468-9F9D-E4673EC73DA0}" destId="{384471A5-D177-4F11-B12E-C3926365E0D1}" srcOrd="1" destOrd="0" parTransId="{91B610E5-94EA-4119-BA06-32D960BEC571}" sibTransId="{2C0870D1-1CB7-4465-BE29-6424D745DB92}"/>
    <dgm:cxn modelId="{1F507F67-0AF6-4BCA-8F49-A2A6352B29DC}" type="presOf" srcId="{CFA42AD9-4340-4FE3-A73E-C36AF39CA7C8}" destId="{988E86F9-873A-46A3-9DC5-4AB0ECE53BF7}" srcOrd="0" destOrd="0" presId="urn:microsoft.com/office/officeart/2005/8/layout/process4"/>
    <dgm:cxn modelId="{6EF45BB3-31AC-4A3B-885C-E8C5990DCC38}" type="presOf" srcId="{C3CA2F4F-D739-42B4-803A-CE7D928CF527}" destId="{E476AA2B-7454-497D-A0FA-CA92E41249D6}" srcOrd="0" destOrd="0" presId="urn:microsoft.com/office/officeart/2005/8/layout/process4"/>
    <dgm:cxn modelId="{004B1BEA-E6F3-4562-8DDA-C695F03B8125}" srcId="{C3CA2F4F-D739-42B4-803A-CE7D928CF527}" destId="{CFA42AD9-4340-4FE3-A73E-C36AF39CA7C8}" srcOrd="0" destOrd="0" parTransId="{5C4D9ADF-9CA2-4574-9156-58C98DEDF3DC}" sibTransId="{34FA681D-9688-4574-A2D9-5BCE00B254D2}"/>
    <dgm:cxn modelId="{C1FEB148-1A64-4D3C-8CEA-B3B239A29E78}" srcId="{9A08B118-0A41-4DC9-99C4-379560B8532E}" destId="{C3CA2F4F-D739-42B4-803A-CE7D928CF527}" srcOrd="2" destOrd="0" parTransId="{C8142F61-11A0-48C3-98C8-BF633FC8B4EE}" sibTransId="{4DD87F35-630E-4D83-9CF0-306874B79D3B}"/>
    <dgm:cxn modelId="{5870E5CF-A951-48A6-AB20-324F0104FA46}" srcId="{00A6D73E-62EB-4468-9F9D-E4673EC73DA0}" destId="{E0A17267-2E80-433D-916F-171DB9F9193D}" srcOrd="0" destOrd="0" parTransId="{76D6F515-FC79-4EB3-AA80-E595F691675A}" sibTransId="{EE0F02E0-87C3-4BD7-9466-B83D3DCBA8CF}"/>
    <dgm:cxn modelId="{B8487A13-29F6-4C6B-8201-029DA9560532}" type="presOf" srcId="{384471A5-D177-4F11-B12E-C3926365E0D1}" destId="{35FD49A3-C8E4-4AED-8E30-9B20A078563F}" srcOrd="0" destOrd="0" presId="urn:microsoft.com/office/officeart/2005/8/layout/process4"/>
    <dgm:cxn modelId="{488A1320-DEBE-4ADC-9397-7181D87F2073}" srcId="{E17AF17C-6186-430D-A8C7-DBAAB6E72A6D}" destId="{A4D5CE7F-2F4A-4137-ADD8-40AE2605862F}" srcOrd="1" destOrd="0" parTransId="{4DB93ED5-5F66-43A9-985E-CABF3DBF52D9}" sibTransId="{B46204E2-A0D2-4E6E-811E-EE34CD6D4E48}"/>
    <dgm:cxn modelId="{9E30D0A9-C0DD-49C6-9EC5-DFD99EC38E45}" type="presOf" srcId="{E17AF17C-6186-430D-A8C7-DBAAB6E72A6D}" destId="{3AA53F90-3831-43A3-B2D8-9792C6740A6E}" srcOrd="0" destOrd="0" presId="urn:microsoft.com/office/officeart/2005/8/layout/process4"/>
    <dgm:cxn modelId="{576DC6C7-2C6C-4503-8278-FB60609BA3F4}" type="presOf" srcId="{00A6D73E-62EB-4468-9F9D-E4673EC73DA0}" destId="{DB071FE0-01D9-47AF-B874-88DC738E5768}" srcOrd="1" destOrd="0" presId="urn:microsoft.com/office/officeart/2005/8/layout/process4"/>
    <dgm:cxn modelId="{9365EA8A-CC0E-4B5D-9013-8A7862777BA5}" type="presOf" srcId="{E17AF17C-6186-430D-A8C7-DBAAB6E72A6D}" destId="{054ED873-104A-4434-8E25-284AB561D233}" srcOrd="1" destOrd="0" presId="urn:microsoft.com/office/officeart/2005/8/layout/process4"/>
    <dgm:cxn modelId="{19D101CA-15AB-46F7-A6EA-A679499CACAD}" type="presOf" srcId="{BDB7B358-8E73-427E-AA1D-DF9A31BEC99A}" destId="{9A59CF3A-3A5A-48E2-94B7-DBD1962994E1}" srcOrd="0" destOrd="0" presId="urn:microsoft.com/office/officeart/2005/8/layout/process4"/>
    <dgm:cxn modelId="{1CD6C1A7-E722-4AF6-89B1-E2F60F7C781F}" srcId="{9A08B118-0A41-4DC9-99C4-379560B8532E}" destId="{00A6D73E-62EB-4468-9F9D-E4673EC73DA0}" srcOrd="0" destOrd="0" parTransId="{DB87743D-27C2-43D2-93CD-875F19AA455A}" sibTransId="{C4DB9C79-CA3E-43D3-9902-0A9BAAFBD2B2}"/>
    <dgm:cxn modelId="{4354DB6A-B4D3-449E-B025-7A2E4BFBB20F}" srcId="{E17AF17C-6186-430D-A8C7-DBAAB6E72A6D}" destId="{BDB7B358-8E73-427E-AA1D-DF9A31BEC99A}" srcOrd="0" destOrd="0" parTransId="{9B8C528A-75DF-4FAC-BD76-FFBCC24AA948}" sibTransId="{C96297F4-2130-4E71-A531-C311DB52712D}"/>
    <dgm:cxn modelId="{EDFE5DBF-E3CD-42A8-8A38-B71DFF9A8267}" type="presOf" srcId="{A4D5CE7F-2F4A-4137-ADD8-40AE2605862F}" destId="{60E55E5D-6128-43B2-A419-D4887F8B5D39}" srcOrd="0" destOrd="0" presId="urn:microsoft.com/office/officeart/2005/8/layout/process4"/>
    <dgm:cxn modelId="{E907BFE3-C953-44D5-B93A-6E59AC46C413}" type="presOf" srcId="{00A6D73E-62EB-4468-9F9D-E4673EC73DA0}" destId="{A9A24580-607A-424E-B715-80F76159D233}" srcOrd="0" destOrd="0" presId="urn:microsoft.com/office/officeart/2005/8/layout/process4"/>
    <dgm:cxn modelId="{F572B1A9-C49E-4A35-B4F2-BD0DEC2B62F9}" type="presOf" srcId="{E0A17267-2E80-433D-916F-171DB9F9193D}" destId="{05647618-92F2-48D4-B640-433FC8028B78}" srcOrd="0" destOrd="0" presId="urn:microsoft.com/office/officeart/2005/8/layout/process4"/>
    <dgm:cxn modelId="{735C92C4-FCCB-44E7-AB00-7705F942E70A}" type="presOf" srcId="{C3CA2F4F-D739-42B4-803A-CE7D928CF527}" destId="{A27F295E-70ED-4C8A-84DA-FE0336008E3D}" srcOrd="1" destOrd="0" presId="urn:microsoft.com/office/officeart/2005/8/layout/process4"/>
    <dgm:cxn modelId="{99578DA6-FC34-4911-A7F2-DBBB1A1F91B1}" type="presOf" srcId="{9A08B118-0A41-4DC9-99C4-379560B8532E}" destId="{44D73364-1B09-4840-945D-B94FF09A25DE}" srcOrd="0" destOrd="0" presId="urn:microsoft.com/office/officeart/2005/8/layout/process4"/>
    <dgm:cxn modelId="{DEBF49E1-C482-4FBD-BFD9-4E253FDF1AED}" type="presParOf" srcId="{44D73364-1B09-4840-945D-B94FF09A25DE}" destId="{4BDB609A-0AA7-4F8C-AABC-3C443F12CF3F}" srcOrd="0" destOrd="0" presId="urn:microsoft.com/office/officeart/2005/8/layout/process4"/>
    <dgm:cxn modelId="{620DD607-83A3-459F-BA02-5B483FB6D976}" type="presParOf" srcId="{4BDB609A-0AA7-4F8C-AABC-3C443F12CF3F}" destId="{E476AA2B-7454-497D-A0FA-CA92E41249D6}" srcOrd="0" destOrd="0" presId="urn:microsoft.com/office/officeart/2005/8/layout/process4"/>
    <dgm:cxn modelId="{3D596C0A-91B6-4B49-B929-8E3E5EBA3F7A}" type="presParOf" srcId="{4BDB609A-0AA7-4F8C-AABC-3C443F12CF3F}" destId="{A27F295E-70ED-4C8A-84DA-FE0336008E3D}" srcOrd="1" destOrd="0" presId="urn:microsoft.com/office/officeart/2005/8/layout/process4"/>
    <dgm:cxn modelId="{8D24D674-A51F-4125-A55A-6037A15ECD70}" type="presParOf" srcId="{4BDB609A-0AA7-4F8C-AABC-3C443F12CF3F}" destId="{71E1A7C9-CBE7-4A69-94E9-A07F3846C6AC}" srcOrd="2" destOrd="0" presId="urn:microsoft.com/office/officeart/2005/8/layout/process4"/>
    <dgm:cxn modelId="{0041879D-A80E-426B-B57C-35CDD151A5E4}" type="presParOf" srcId="{71E1A7C9-CBE7-4A69-94E9-A07F3846C6AC}" destId="{988E86F9-873A-46A3-9DC5-4AB0ECE53BF7}" srcOrd="0" destOrd="0" presId="urn:microsoft.com/office/officeart/2005/8/layout/process4"/>
    <dgm:cxn modelId="{D6E91C2E-8B63-4D8F-A879-752860C7ACD4}" type="presParOf" srcId="{44D73364-1B09-4840-945D-B94FF09A25DE}" destId="{3C224D4B-67CF-4AE8-B7B5-393C798967DE}" srcOrd="1" destOrd="0" presId="urn:microsoft.com/office/officeart/2005/8/layout/process4"/>
    <dgm:cxn modelId="{D9F13157-FBF0-44AA-A433-58F6BA929F87}" type="presParOf" srcId="{44D73364-1B09-4840-945D-B94FF09A25DE}" destId="{B1A25521-AF79-443B-9D71-282DBC445C81}" srcOrd="2" destOrd="0" presId="urn:microsoft.com/office/officeart/2005/8/layout/process4"/>
    <dgm:cxn modelId="{58B4388F-149E-4422-84D4-31E57C43D30A}" type="presParOf" srcId="{B1A25521-AF79-443B-9D71-282DBC445C81}" destId="{3AA53F90-3831-43A3-B2D8-9792C6740A6E}" srcOrd="0" destOrd="0" presId="urn:microsoft.com/office/officeart/2005/8/layout/process4"/>
    <dgm:cxn modelId="{B757670C-4366-42F7-A1EA-196D6C554260}" type="presParOf" srcId="{B1A25521-AF79-443B-9D71-282DBC445C81}" destId="{054ED873-104A-4434-8E25-284AB561D233}" srcOrd="1" destOrd="0" presId="urn:microsoft.com/office/officeart/2005/8/layout/process4"/>
    <dgm:cxn modelId="{D0D61C9B-6C28-41A3-9DEF-91F3B167FAE9}" type="presParOf" srcId="{B1A25521-AF79-443B-9D71-282DBC445C81}" destId="{1B5C1579-0D81-47B6-A479-B78A4A3EDAA7}" srcOrd="2" destOrd="0" presId="urn:microsoft.com/office/officeart/2005/8/layout/process4"/>
    <dgm:cxn modelId="{63651ECE-A883-4171-A3F2-5495E3B4D397}" type="presParOf" srcId="{1B5C1579-0D81-47B6-A479-B78A4A3EDAA7}" destId="{9A59CF3A-3A5A-48E2-94B7-DBD1962994E1}" srcOrd="0" destOrd="0" presId="urn:microsoft.com/office/officeart/2005/8/layout/process4"/>
    <dgm:cxn modelId="{63627D51-5CF4-4F45-8957-8645810558E3}" type="presParOf" srcId="{1B5C1579-0D81-47B6-A479-B78A4A3EDAA7}" destId="{60E55E5D-6128-43B2-A419-D4887F8B5D39}" srcOrd="1" destOrd="0" presId="urn:microsoft.com/office/officeart/2005/8/layout/process4"/>
    <dgm:cxn modelId="{B76EB85A-C74D-4CA6-9B41-F9B26E4BB118}" type="presParOf" srcId="{44D73364-1B09-4840-945D-B94FF09A25DE}" destId="{43EF92AB-131E-4AF1-8951-DA65AB1FB045}" srcOrd="3" destOrd="0" presId="urn:microsoft.com/office/officeart/2005/8/layout/process4"/>
    <dgm:cxn modelId="{4530E9A4-35C0-42C5-BD2E-26AB46882C2D}" type="presParOf" srcId="{44D73364-1B09-4840-945D-B94FF09A25DE}" destId="{2A0FA5FA-910F-46D7-A2EC-A55F7DF7B7A6}" srcOrd="4" destOrd="0" presId="urn:microsoft.com/office/officeart/2005/8/layout/process4"/>
    <dgm:cxn modelId="{5664C3A6-6861-49C6-9CF6-FCF824B96625}" type="presParOf" srcId="{2A0FA5FA-910F-46D7-A2EC-A55F7DF7B7A6}" destId="{A9A24580-607A-424E-B715-80F76159D233}" srcOrd="0" destOrd="0" presId="urn:microsoft.com/office/officeart/2005/8/layout/process4"/>
    <dgm:cxn modelId="{68645AC7-80CA-406B-B2C0-F495BCFA15C3}" type="presParOf" srcId="{2A0FA5FA-910F-46D7-A2EC-A55F7DF7B7A6}" destId="{DB071FE0-01D9-47AF-B874-88DC738E5768}" srcOrd="1" destOrd="0" presId="urn:microsoft.com/office/officeart/2005/8/layout/process4"/>
    <dgm:cxn modelId="{D45C1A42-2AA9-4AF6-937F-7A611B9665AE}" type="presParOf" srcId="{2A0FA5FA-910F-46D7-A2EC-A55F7DF7B7A6}" destId="{9BE9DAC4-B5AB-499C-8B53-8EF2DFCF49BE}" srcOrd="2" destOrd="0" presId="urn:microsoft.com/office/officeart/2005/8/layout/process4"/>
    <dgm:cxn modelId="{DA93959C-CF75-4362-9705-B4FCB14F26FC}" type="presParOf" srcId="{9BE9DAC4-B5AB-499C-8B53-8EF2DFCF49BE}" destId="{05647618-92F2-48D4-B640-433FC8028B78}" srcOrd="0" destOrd="0" presId="urn:microsoft.com/office/officeart/2005/8/layout/process4"/>
    <dgm:cxn modelId="{2CE0D96B-B53C-44EE-947A-9968AD02D86E}" type="presParOf" srcId="{9BE9DAC4-B5AB-499C-8B53-8EF2DFCF49BE}" destId="{35FD49A3-C8E4-4AED-8E30-9B20A078563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73B5C5-7BD6-4A9E-901A-428D4CA4CCA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30E6B1C-3BBF-49AC-B4CB-F1EAD763C91B}">
      <dgm:prSet phldrT="[Text]"/>
      <dgm:spPr>
        <a:solidFill>
          <a:schemeClr val="tx1">
            <a:lumMod val="60000"/>
            <a:lumOff val="40000"/>
          </a:schemeClr>
        </a:solidFill>
      </dgm:spPr>
      <dgm:t>
        <a:bodyPr/>
        <a:lstStyle/>
        <a:p>
          <a:r>
            <a:rPr lang="ar-LB" dirty="0" smtClean="0"/>
            <a:t>7- </a:t>
          </a:r>
          <a:r>
            <a:rPr lang="ar-SA" dirty="0" smtClean="0"/>
            <a:t>تضافر الجهود الفردية والجماعية من أجل ايجاد التمويل المالي الكافي لتأسيس المؤسسات، والقيام بالأبحاث، والمشاركة في المؤتمرات الدولية</a:t>
          </a:r>
          <a:endParaRPr lang="en-US" dirty="0"/>
        </a:p>
      </dgm:t>
    </dgm:pt>
    <dgm:pt modelId="{617A9FF5-A33E-4206-8B86-AE355015C344}" type="parTrans" cxnId="{F15654AB-344D-446E-8BA0-A283DD456C1C}">
      <dgm:prSet/>
      <dgm:spPr/>
      <dgm:t>
        <a:bodyPr/>
        <a:lstStyle/>
        <a:p>
          <a:endParaRPr lang="en-US"/>
        </a:p>
      </dgm:t>
    </dgm:pt>
    <dgm:pt modelId="{210F8FA7-9524-41EE-81FA-DD7E03CC8A8E}" type="sibTrans" cxnId="{F15654AB-344D-446E-8BA0-A283DD456C1C}">
      <dgm:prSet/>
      <dgm:spPr/>
      <dgm:t>
        <a:bodyPr/>
        <a:lstStyle/>
        <a:p>
          <a:endParaRPr lang="en-US"/>
        </a:p>
      </dgm:t>
    </dgm:pt>
    <dgm:pt modelId="{4E8CA147-02B8-486F-A8A9-3408844CAD77}">
      <dgm:prSet phldrT="[Text]"/>
      <dgm:spPr>
        <a:solidFill>
          <a:schemeClr val="accent2">
            <a:lumMod val="40000"/>
            <a:lumOff val="60000"/>
            <a:alpha val="90000"/>
          </a:schemeClr>
        </a:solidFill>
      </dgm:spPr>
      <dgm:t>
        <a:bodyPr/>
        <a:lstStyle/>
        <a:p>
          <a:pPr rtl="1"/>
          <a:r>
            <a:rPr lang="ar-SA" dirty="0" smtClean="0"/>
            <a:t>وبيان أهمية هذه الأموال من أجل خدمة الشرع الإسلامي والدين الحنيف .</a:t>
          </a:r>
          <a:endParaRPr lang="en-US" dirty="0"/>
        </a:p>
      </dgm:t>
    </dgm:pt>
    <dgm:pt modelId="{58C229A3-AE5B-4B3F-84A7-04543407365B}" type="sibTrans" cxnId="{1217DA7A-03E9-4697-92F8-81EBF20AD549}">
      <dgm:prSet/>
      <dgm:spPr/>
      <dgm:t>
        <a:bodyPr/>
        <a:lstStyle/>
        <a:p>
          <a:endParaRPr lang="en-US"/>
        </a:p>
      </dgm:t>
    </dgm:pt>
    <dgm:pt modelId="{F7583E14-7C70-4AFB-9239-B204B32B8896}" type="parTrans" cxnId="{1217DA7A-03E9-4697-92F8-81EBF20AD549}">
      <dgm:prSet/>
      <dgm:spPr/>
      <dgm:t>
        <a:bodyPr/>
        <a:lstStyle/>
        <a:p>
          <a:endParaRPr lang="en-US"/>
        </a:p>
      </dgm:t>
    </dgm:pt>
    <dgm:pt modelId="{1E91856D-7F2C-4077-8F35-867271EB6126}" type="pres">
      <dgm:prSet presAssocID="{3E73B5C5-7BD6-4A9E-901A-428D4CA4CCAF}" presName="Name0" presStyleCnt="0">
        <dgm:presLayoutVars>
          <dgm:dir/>
          <dgm:animLvl val="lvl"/>
          <dgm:resizeHandles val="exact"/>
        </dgm:presLayoutVars>
      </dgm:prSet>
      <dgm:spPr/>
      <dgm:t>
        <a:bodyPr/>
        <a:lstStyle/>
        <a:p>
          <a:endParaRPr lang="en-US"/>
        </a:p>
      </dgm:t>
    </dgm:pt>
    <dgm:pt modelId="{F8772A6F-BDF7-49BF-8AE4-E8C890DEBBBD}" type="pres">
      <dgm:prSet presAssocID="{030E6B1C-3BBF-49AC-B4CB-F1EAD763C91B}" presName="boxAndChildren" presStyleCnt="0"/>
      <dgm:spPr/>
    </dgm:pt>
    <dgm:pt modelId="{9D08202D-9E1F-4045-97A4-0425E8907069}" type="pres">
      <dgm:prSet presAssocID="{030E6B1C-3BBF-49AC-B4CB-F1EAD763C91B}" presName="parentTextBox" presStyleLbl="node1" presStyleIdx="0" presStyleCnt="1"/>
      <dgm:spPr/>
      <dgm:t>
        <a:bodyPr/>
        <a:lstStyle/>
        <a:p>
          <a:endParaRPr lang="en-US"/>
        </a:p>
      </dgm:t>
    </dgm:pt>
    <dgm:pt modelId="{94812555-8A8B-4732-AADB-7623B9310485}" type="pres">
      <dgm:prSet presAssocID="{030E6B1C-3BBF-49AC-B4CB-F1EAD763C91B}" presName="entireBox" presStyleLbl="node1" presStyleIdx="0" presStyleCnt="1" custLinFactNeighborY="17159"/>
      <dgm:spPr/>
      <dgm:t>
        <a:bodyPr/>
        <a:lstStyle/>
        <a:p>
          <a:endParaRPr lang="en-US"/>
        </a:p>
      </dgm:t>
    </dgm:pt>
    <dgm:pt modelId="{D3C735AA-DCBF-4009-8D1B-0C74DC15E9D4}" type="pres">
      <dgm:prSet presAssocID="{030E6B1C-3BBF-49AC-B4CB-F1EAD763C91B}" presName="descendantBox" presStyleCnt="0"/>
      <dgm:spPr/>
    </dgm:pt>
    <dgm:pt modelId="{6A80D976-2413-4616-9984-012DDA65B5AB}" type="pres">
      <dgm:prSet presAssocID="{4E8CA147-02B8-486F-A8A9-3408844CAD77}" presName="childTextBox" presStyleLbl="fgAccFollowNode1" presStyleIdx="0" presStyleCnt="1" custScaleY="122865">
        <dgm:presLayoutVars>
          <dgm:bulletEnabled val="1"/>
        </dgm:presLayoutVars>
      </dgm:prSet>
      <dgm:spPr/>
      <dgm:t>
        <a:bodyPr/>
        <a:lstStyle/>
        <a:p>
          <a:endParaRPr lang="en-US"/>
        </a:p>
      </dgm:t>
    </dgm:pt>
  </dgm:ptLst>
  <dgm:cxnLst>
    <dgm:cxn modelId="{2954379F-629B-4606-B5BA-9E24E2813251}" type="presOf" srcId="{4E8CA147-02B8-486F-A8A9-3408844CAD77}" destId="{6A80D976-2413-4616-9984-012DDA65B5AB}" srcOrd="0" destOrd="0" presId="urn:microsoft.com/office/officeart/2005/8/layout/process4"/>
    <dgm:cxn modelId="{1217DA7A-03E9-4697-92F8-81EBF20AD549}" srcId="{030E6B1C-3BBF-49AC-B4CB-F1EAD763C91B}" destId="{4E8CA147-02B8-486F-A8A9-3408844CAD77}" srcOrd="0" destOrd="0" parTransId="{F7583E14-7C70-4AFB-9239-B204B32B8896}" sibTransId="{58C229A3-AE5B-4B3F-84A7-04543407365B}"/>
    <dgm:cxn modelId="{561E273F-8758-42AD-B0BD-A093098842AD}" type="presOf" srcId="{3E73B5C5-7BD6-4A9E-901A-428D4CA4CCAF}" destId="{1E91856D-7F2C-4077-8F35-867271EB6126}" srcOrd="0" destOrd="0" presId="urn:microsoft.com/office/officeart/2005/8/layout/process4"/>
    <dgm:cxn modelId="{F15654AB-344D-446E-8BA0-A283DD456C1C}" srcId="{3E73B5C5-7BD6-4A9E-901A-428D4CA4CCAF}" destId="{030E6B1C-3BBF-49AC-B4CB-F1EAD763C91B}" srcOrd="0" destOrd="0" parTransId="{617A9FF5-A33E-4206-8B86-AE355015C344}" sibTransId="{210F8FA7-9524-41EE-81FA-DD7E03CC8A8E}"/>
    <dgm:cxn modelId="{EAA3ECA7-4859-4223-8B82-652DDA529C55}" type="presOf" srcId="{030E6B1C-3BBF-49AC-B4CB-F1EAD763C91B}" destId="{9D08202D-9E1F-4045-97A4-0425E8907069}" srcOrd="0" destOrd="0" presId="urn:microsoft.com/office/officeart/2005/8/layout/process4"/>
    <dgm:cxn modelId="{666CEF1B-967F-4582-AC1D-86B1976EB29F}" type="presOf" srcId="{030E6B1C-3BBF-49AC-B4CB-F1EAD763C91B}" destId="{94812555-8A8B-4732-AADB-7623B9310485}" srcOrd="1" destOrd="0" presId="urn:microsoft.com/office/officeart/2005/8/layout/process4"/>
    <dgm:cxn modelId="{8B453EB6-F26F-4DC8-B09A-DD47BB06BFD0}" type="presParOf" srcId="{1E91856D-7F2C-4077-8F35-867271EB6126}" destId="{F8772A6F-BDF7-49BF-8AE4-E8C890DEBBBD}" srcOrd="0" destOrd="0" presId="urn:microsoft.com/office/officeart/2005/8/layout/process4"/>
    <dgm:cxn modelId="{77C35D9B-3463-4EBB-95F4-84D2A327CF83}" type="presParOf" srcId="{F8772A6F-BDF7-49BF-8AE4-E8C890DEBBBD}" destId="{9D08202D-9E1F-4045-97A4-0425E8907069}" srcOrd="0" destOrd="0" presId="urn:microsoft.com/office/officeart/2005/8/layout/process4"/>
    <dgm:cxn modelId="{9AA3F355-2641-4D7C-A444-E98B1F801784}" type="presParOf" srcId="{F8772A6F-BDF7-49BF-8AE4-E8C890DEBBBD}" destId="{94812555-8A8B-4732-AADB-7623B9310485}" srcOrd="1" destOrd="0" presId="urn:microsoft.com/office/officeart/2005/8/layout/process4"/>
    <dgm:cxn modelId="{674E37A9-C9AB-4280-B66F-9FFB16F592B4}" type="presParOf" srcId="{F8772A6F-BDF7-49BF-8AE4-E8C890DEBBBD}" destId="{D3C735AA-DCBF-4009-8D1B-0C74DC15E9D4}" srcOrd="2" destOrd="0" presId="urn:microsoft.com/office/officeart/2005/8/layout/process4"/>
    <dgm:cxn modelId="{41B5B10C-44A3-4828-B147-F246E122DCFF}" type="presParOf" srcId="{D3C735AA-DCBF-4009-8D1B-0C74DC15E9D4}" destId="{6A80D976-2413-4616-9984-012DDA65B5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08B118-0A41-4DC9-99C4-379560B8532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0A6D73E-62EB-4468-9F9D-E4673EC73DA0}">
      <dgm:prSet phldrT="[Text]"/>
      <dgm:spPr>
        <a:solidFill>
          <a:schemeClr val="tx1">
            <a:lumMod val="60000"/>
            <a:lumOff val="40000"/>
          </a:schemeClr>
        </a:solidFill>
      </dgm:spPr>
      <dgm:t>
        <a:bodyPr/>
        <a:lstStyle/>
        <a:p>
          <a:pPr rtl="1"/>
          <a:r>
            <a:rPr lang="ar-LB" dirty="0" smtClean="0"/>
            <a:t>8- </a:t>
          </a:r>
          <a:r>
            <a:rPr lang="ar-SA" dirty="0" smtClean="0"/>
            <a:t>التنسيق بين الجمعيات النسائية داخل الوطن وخارجه، من أجل التكتل والتشبيك لمواجهة أية هجمة جديدة  ينوي الفريق الآخر شنها مستقبلا</a:t>
          </a:r>
          <a:endParaRPr lang="en-US" dirty="0"/>
        </a:p>
      </dgm:t>
    </dgm:pt>
    <dgm:pt modelId="{DB87743D-27C2-43D2-93CD-875F19AA455A}" type="parTrans" cxnId="{1CD6C1A7-E722-4AF6-89B1-E2F60F7C781F}">
      <dgm:prSet/>
      <dgm:spPr/>
      <dgm:t>
        <a:bodyPr/>
        <a:lstStyle/>
        <a:p>
          <a:endParaRPr lang="en-US"/>
        </a:p>
      </dgm:t>
    </dgm:pt>
    <dgm:pt modelId="{C4DB9C79-CA3E-43D3-9902-0A9BAAFBD2B2}" type="sibTrans" cxnId="{1CD6C1A7-E722-4AF6-89B1-E2F60F7C781F}">
      <dgm:prSet/>
      <dgm:spPr/>
      <dgm:t>
        <a:bodyPr/>
        <a:lstStyle/>
        <a:p>
          <a:endParaRPr lang="en-US"/>
        </a:p>
      </dgm:t>
    </dgm:pt>
    <dgm:pt modelId="{384471A5-D177-4F11-B12E-C3926365E0D1}">
      <dgm:prSet phldrT="[Text]"/>
      <dgm:spPr>
        <a:solidFill>
          <a:srgbClr val="00B050">
            <a:alpha val="90000"/>
          </a:srgbClr>
        </a:solidFill>
      </dgm:spPr>
      <dgm:t>
        <a:bodyPr/>
        <a:lstStyle/>
        <a:p>
          <a:r>
            <a:rPr lang="ar-SA" dirty="0" smtClean="0">
              <a:solidFill>
                <a:schemeClr val="bg1"/>
              </a:solidFill>
            </a:rPr>
            <a:t>علما ان هناك احتمالات عدة لهذه الهجمات، مثل تعديل قانون الأحوال الشخصية، وفرض قانون الزواج المدني.</a:t>
          </a:r>
          <a:endParaRPr lang="en-US" dirty="0">
            <a:solidFill>
              <a:schemeClr val="bg1"/>
            </a:solidFill>
          </a:endParaRPr>
        </a:p>
      </dgm:t>
    </dgm:pt>
    <dgm:pt modelId="{91B610E5-94EA-4119-BA06-32D960BEC571}" type="parTrans" cxnId="{0A0F385F-F825-41AE-A488-4EA6839A1035}">
      <dgm:prSet/>
      <dgm:spPr/>
      <dgm:t>
        <a:bodyPr/>
        <a:lstStyle/>
        <a:p>
          <a:endParaRPr lang="en-US"/>
        </a:p>
      </dgm:t>
    </dgm:pt>
    <dgm:pt modelId="{2C0870D1-1CB7-4465-BE29-6424D745DB92}" type="sibTrans" cxnId="{0A0F385F-F825-41AE-A488-4EA6839A1035}">
      <dgm:prSet/>
      <dgm:spPr/>
      <dgm:t>
        <a:bodyPr/>
        <a:lstStyle/>
        <a:p>
          <a:endParaRPr lang="en-US"/>
        </a:p>
      </dgm:t>
    </dgm:pt>
    <dgm:pt modelId="{E17AF17C-6186-430D-A8C7-DBAAB6E72A6D}">
      <dgm:prSet phldrT="[Text]"/>
      <dgm:spPr>
        <a:solidFill>
          <a:schemeClr val="tx1">
            <a:lumMod val="60000"/>
            <a:lumOff val="40000"/>
          </a:schemeClr>
        </a:solidFill>
      </dgm:spPr>
      <dgm:t>
        <a:bodyPr/>
        <a:lstStyle/>
        <a:p>
          <a:r>
            <a:rPr lang="ar-LB" dirty="0" smtClean="0"/>
            <a:t>9</a:t>
          </a:r>
        </a:p>
        <a:p>
          <a:r>
            <a:rPr lang="ar-LB" dirty="0" smtClean="0"/>
            <a:t>9- </a:t>
          </a:r>
          <a:r>
            <a:rPr lang="ar-SA" dirty="0" smtClean="0"/>
            <a:t>العمل على تطوير قوانين الأحوال الشخصية في المحاكم الشرعية في ب</a:t>
          </a:r>
          <a:r>
            <a:rPr lang="ar-LB" dirty="0" smtClean="0"/>
            <a:t>لا</a:t>
          </a:r>
          <a:r>
            <a:rPr lang="ar-SA" dirty="0" smtClean="0"/>
            <a:t>دنا الإسلامية بحيث تنسجم مع روح الدين الإسلامي الذي كرم المرأة ورفع من شأنها  ودعا للحفاظ على الأسرة.</a:t>
          </a:r>
          <a:endParaRPr lang="en-US" dirty="0"/>
        </a:p>
      </dgm:t>
    </dgm:pt>
    <dgm:pt modelId="{B8E12120-56A8-4BC4-84B6-4BA65F9E0668}" type="parTrans" cxnId="{0D6DC33B-A51E-4A50-870E-996956F3A740}">
      <dgm:prSet/>
      <dgm:spPr/>
      <dgm:t>
        <a:bodyPr/>
        <a:lstStyle/>
        <a:p>
          <a:endParaRPr lang="en-US"/>
        </a:p>
      </dgm:t>
    </dgm:pt>
    <dgm:pt modelId="{8AB560AE-685D-4DBA-8C1D-CB908F85B205}" type="sibTrans" cxnId="{0D6DC33B-A51E-4A50-870E-996956F3A740}">
      <dgm:prSet/>
      <dgm:spPr/>
      <dgm:t>
        <a:bodyPr/>
        <a:lstStyle/>
        <a:p>
          <a:endParaRPr lang="en-US"/>
        </a:p>
      </dgm:t>
    </dgm:pt>
    <dgm:pt modelId="{44D73364-1B09-4840-945D-B94FF09A25DE}" type="pres">
      <dgm:prSet presAssocID="{9A08B118-0A41-4DC9-99C4-379560B8532E}" presName="Name0" presStyleCnt="0">
        <dgm:presLayoutVars>
          <dgm:dir/>
          <dgm:animLvl val="lvl"/>
          <dgm:resizeHandles val="exact"/>
        </dgm:presLayoutVars>
      </dgm:prSet>
      <dgm:spPr/>
      <dgm:t>
        <a:bodyPr/>
        <a:lstStyle/>
        <a:p>
          <a:endParaRPr lang="en-US"/>
        </a:p>
      </dgm:t>
    </dgm:pt>
    <dgm:pt modelId="{E7B41063-B521-463F-9A7C-EE493BA613CF}" type="pres">
      <dgm:prSet presAssocID="{E17AF17C-6186-430D-A8C7-DBAAB6E72A6D}" presName="boxAndChildren" presStyleCnt="0"/>
      <dgm:spPr/>
    </dgm:pt>
    <dgm:pt modelId="{A797B053-A3A4-4F58-A49A-8CF19AD399BB}" type="pres">
      <dgm:prSet presAssocID="{E17AF17C-6186-430D-A8C7-DBAAB6E72A6D}" presName="parentTextBox" presStyleLbl="node1" presStyleIdx="0" presStyleCnt="2" custLinFactNeighborY="11232"/>
      <dgm:spPr/>
      <dgm:t>
        <a:bodyPr/>
        <a:lstStyle/>
        <a:p>
          <a:endParaRPr lang="en-US"/>
        </a:p>
      </dgm:t>
    </dgm:pt>
    <dgm:pt modelId="{43EF92AB-131E-4AF1-8951-DA65AB1FB045}" type="pres">
      <dgm:prSet presAssocID="{C4DB9C79-CA3E-43D3-9902-0A9BAAFBD2B2}" presName="sp" presStyleCnt="0"/>
      <dgm:spPr/>
    </dgm:pt>
    <dgm:pt modelId="{2A0FA5FA-910F-46D7-A2EC-A55F7DF7B7A6}" type="pres">
      <dgm:prSet presAssocID="{00A6D73E-62EB-4468-9F9D-E4673EC73DA0}" presName="arrowAndChildren" presStyleCnt="0"/>
      <dgm:spPr/>
    </dgm:pt>
    <dgm:pt modelId="{A9A24580-607A-424E-B715-80F76159D233}" type="pres">
      <dgm:prSet presAssocID="{00A6D73E-62EB-4468-9F9D-E4673EC73DA0}" presName="parentTextArrow" presStyleLbl="node1" presStyleIdx="0" presStyleCnt="2"/>
      <dgm:spPr/>
      <dgm:t>
        <a:bodyPr/>
        <a:lstStyle/>
        <a:p>
          <a:endParaRPr lang="en-US"/>
        </a:p>
      </dgm:t>
    </dgm:pt>
    <dgm:pt modelId="{DB071FE0-01D9-47AF-B874-88DC738E5768}" type="pres">
      <dgm:prSet presAssocID="{00A6D73E-62EB-4468-9F9D-E4673EC73DA0}" presName="arrow" presStyleLbl="node1" presStyleIdx="1" presStyleCnt="2" custLinFactNeighborY="25786"/>
      <dgm:spPr/>
      <dgm:t>
        <a:bodyPr/>
        <a:lstStyle/>
        <a:p>
          <a:endParaRPr lang="en-US"/>
        </a:p>
      </dgm:t>
    </dgm:pt>
    <dgm:pt modelId="{9BE9DAC4-B5AB-499C-8B53-8EF2DFCF49BE}" type="pres">
      <dgm:prSet presAssocID="{00A6D73E-62EB-4468-9F9D-E4673EC73DA0}" presName="descendantArrow" presStyleCnt="0"/>
      <dgm:spPr/>
    </dgm:pt>
    <dgm:pt modelId="{35FD49A3-C8E4-4AED-8E30-9B20A078563F}" type="pres">
      <dgm:prSet presAssocID="{384471A5-D177-4F11-B12E-C3926365E0D1}" presName="childTextArrow" presStyleLbl="fgAccFollowNode1" presStyleIdx="0" presStyleCnt="1" custLinFactNeighborY="66869">
        <dgm:presLayoutVars>
          <dgm:bulletEnabled val="1"/>
        </dgm:presLayoutVars>
      </dgm:prSet>
      <dgm:spPr/>
      <dgm:t>
        <a:bodyPr/>
        <a:lstStyle/>
        <a:p>
          <a:endParaRPr lang="en-US"/>
        </a:p>
      </dgm:t>
    </dgm:pt>
  </dgm:ptLst>
  <dgm:cxnLst>
    <dgm:cxn modelId="{0D6DC33B-A51E-4A50-870E-996956F3A740}" srcId="{9A08B118-0A41-4DC9-99C4-379560B8532E}" destId="{E17AF17C-6186-430D-A8C7-DBAAB6E72A6D}" srcOrd="1" destOrd="0" parTransId="{B8E12120-56A8-4BC4-84B6-4BA65F9E0668}" sibTransId="{8AB560AE-685D-4DBA-8C1D-CB908F85B205}"/>
    <dgm:cxn modelId="{3E77B9B0-7B6F-4F5F-92F2-2F818606957C}" type="presOf" srcId="{9A08B118-0A41-4DC9-99C4-379560B8532E}" destId="{44D73364-1B09-4840-945D-B94FF09A25DE}" srcOrd="0" destOrd="0" presId="urn:microsoft.com/office/officeart/2005/8/layout/process4"/>
    <dgm:cxn modelId="{6A676BDE-E6F7-453F-A7C4-45CFFBCB02D8}" type="presOf" srcId="{00A6D73E-62EB-4468-9F9D-E4673EC73DA0}" destId="{A9A24580-607A-424E-B715-80F76159D233}" srcOrd="0" destOrd="0" presId="urn:microsoft.com/office/officeart/2005/8/layout/process4"/>
    <dgm:cxn modelId="{0A0F385F-F825-41AE-A488-4EA6839A1035}" srcId="{00A6D73E-62EB-4468-9F9D-E4673EC73DA0}" destId="{384471A5-D177-4F11-B12E-C3926365E0D1}" srcOrd="0" destOrd="0" parTransId="{91B610E5-94EA-4119-BA06-32D960BEC571}" sibTransId="{2C0870D1-1CB7-4465-BE29-6424D745DB92}"/>
    <dgm:cxn modelId="{E38C2C98-7F46-487F-AC39-8959D8589A35}" type="presOf" srcId="{E17AF17C-6186-430D-A8C7-DBAAB6E72A6D}" destId="{A797B053-A3A4-4F58-A49A-8CF19AD399BB}" srcOrd="0" destOrd="0" presId="urn:microsoft.com/office/officeart/2005/8/layout/process4"/>
    <dgm:cxn modelId="{F88166E2-D88A-464A-AA88-B611E1DE7B48}" type="presOf" srcId="{384471A5-D177-4F11-B12E-C3926365E0D1}" destId="{35FD49A3-C8E4-4AED-8E30-9B20A078563F}" srcOrd="0" destOrd="0" presId="urn:microsoft.com/office/officeart/2005/8/layout/process4"/>
    <dgm:cxn modelId="{1CD6C1A7-E722-4AF6-89B1-E2F60F7C781F}" srcId="{9A08B118-0A41-4DC9-99C4-379560B8532E}" destId="{00A6D73E-62EB-4468-9F9D-E4673EC73DA0}" srcOrd="0" destOrd="0" parTransId="{DB87743D-27C2-43D2-93CD-875F19AA455A}" sibTransId="{C4DB9C79-CA3E-43D3-9902-0A9BAAFBD2B2}"/>
    <dgm:cxn modelId="{DEEFD247-A8F6-4DFE-B6DE-A35341E22DCE}" type="presOf" srcId="{00A6D73E-62EB-4468-9F9D-E4673EC73DA0}" destId="{DB071FE0-01D9-47AF-B874-88DC738E5768}" srcOrd="1" destOrd="0" presId="urn:microsoft.com/office/officeart/2005/8/layout/process4"/>
    <dgm:cxn modelId="{58B72700-0F2D-4BFE-AD0B-932AFBCC0F6B}" type="presParOf" srcId="{44D73364-1B09-4840-945D-B94FF09A25DE}" destId="{E7B41063-B521-463F-9A7C-EE493BA613CF}" srcOrd="0" destOrd="0" presId="urn:microsoft.com/office/officeart/2005/8/layout/process4"/>
    <dgm:cxn modelId="{79B1ECFA-B145-4AF5-AE72-BE3EB9FBD2E8}" type="presParOf" srcId="{E7B41063-B521-463F-9A7C-EE493BA613CF}" destId="{A797B053-A3A4-4F58-A49A-8CF19AD399BB}" srcOrd="0" destOrd="0" presId="urn:microsoft.com/office/officeart/2005/8/layout/process4"/>
    <dgm:cxn modelId="{64E88CAA-806F-4811-8DBC-EC1DBE3D1002}" type="presParOf" srcId="{44D73364-1B09-4840-945D-B94FF09A25DE}" destId="{43EF92AB-131E-4AF1-8951-DA65AB1FB045}" srcOrd="1" destOrd="0" presId="urn:microsoft.com/office/officeart/2005/8/layout/process4"/>
    <dgm:cxn modelId="{039CD783-8E60-437F-B59A-033740FCADFD}" type="presParOf" srcId="{44D73364-1B09-4840-945D-B94FF09A25DE}" destId="{2A0FA5FA-910F-46D7-A2EC-A55F7DF7B7A6}" srcOrd="2" destOrd="0" presId="urn:microsoft.com/office/officeart/2005/8/layout/process4"/>
    <dgm:cxn modelId="{AD39D951-4D3B-463B-A0C4-E13B8196BE7E}" type="presParOf" srcId="{2A0FA5FA-910F-46D7-A2EC-A55F7DF7B7A6}" destId="{A9A24580-607A-424E-B715-80F76159D233}" srcOrd="0" destOrd="0" presId="urn:microsoft.com/office/officeart/2005/8/layout/process4"/>
    <dgm:cxn modelId="{C1EA6ECC-0175-453F-BDE3-497A5E66A512}" type="presParOf" srcId="{2A0FA5FA-910F-46D7-A2EC-A55F7DF7B7A6}" destId="{DB071FE0-01D9-47AF-B874-88DC738E5768}" srcOrd="1" destOrd="0" presId="urn:microsoft.com/office/officeart/2005/8/layout/process4"/>
    <dgm:cxn modelId="{02505A22-F239-4ACA-9FBD-38B416C472FF}" type="presParOf" srcId="{2A0FA5FA-910F-46D7-A2EC-A55F7DF7B7A6}" destId="{9BE9DAC4-B5AB-499C-8B53-8EF2DFCF49BE}" srcOrd="2" destOrd="0" presId="urn:microsoft.com/office/officeart/2005/8/layout/process4"/>
    <dgm:cxn modelId="{8A65F81E-AD2F-4C32-B70B-756D193EDAB7}" type="presParOf" srcId="{9BE9DAC4-B5AB-499C-8B53-8EF2DFCF49BE}" destId="{35FD49A3-C8E4-4AED-8E30-9B20A07856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556BA-4451-41B5-BFDD-2F17FFF1232B}"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B1EFFF15-A986-41BA-8F51-26371D6413DB}">
      <dgm:prSet phldrT="[Text]" custT="1"/>
      <dgm:spPr/>
      <dgm:t>
        <a:bodyPr/>
        <a:lstStyle/>
        <a:p>
          <a:r>
            <a:rPr lang="ar-LB" sz="2000" b="1" dirty="0" smtClean="0">
              <a:latin typeface="Simplified Arabic" panose="02020603050405020304" pitchFamily="18" charset="-78"/>
              <a:cs typeface="Simplified Arabic" panose="02020603050405020304" pitchFamily="18" charset="-78"/>
            </a:rPr>
            <a:t>قضايا السلم والأمن</a:t>
          </a:r>
          <a:endParaRPr lang="en-US" sz="2000" dirty="0">
            <a:solidFill>
              <a:schemeClr val="bg1"/>
            </a:solidFill>
          </a:endParaRPr>
        </a:p>
      </dgm:t>
    </dgm:pt>
    <dgm:pt modelId="{C3D22160-AF9F-4D19-8901-D5F515DD54E1}" type="parTrans" cxnId="{AB391652-FA0D-41AD-B818-C5646B008A01}">
      <dgm:prSet/>
      <dgm:spPr/>
      <dgm:t>
        <a:bodyPr/>
        <a:lstStyle/>
        <a:p>
          <a:endParaRPr lang="en-US"/>
        </a:p>
      </dgm:t>
    </dgm:pt>
    <dgm:pt modelId="{EA5BABCB-FDAB-4DED-9282-65A5B2BF5C6D}" type="sibTrans" cxnId="{AB391652-FA0D-41AD-B818-C5646B008A01}">
      <dgm:prSet/>
      <dgm:spPr/>
      <dgm:t>
        <a:bodyPr/>
        <a:lstStyle/>
        <a:p>
          <a:endParaRPr lang="en-US"/>
        </a:p>
      </dgm:t>
    </dgm:pt>
    <dgm:pt modelId="{04C031A4-6B62-45C3-A86B-34D973558BEE}">
      <dgm:prSet phldrT="[Text]" custT="1"/>
      <dgm:spPr/>
      <dgm:t>
        <a:bodyPr/>
        <a:lstStyle/>
        <a:p>
          <a:pPr rtl="1"/>
          <a:r>
            <a:rPr lang="ar-LB" sz="1800" b="1" dirty="0" smtClean="0">
              <a:latin typeface="Simplified Arabic" panose="02020603050405020304" pitchFamily="18" charset="-78"/>
              <a:cs typeface="Simplified Arabic" panose="02020603050405020304" pitchFamily="18" charset="-78"/>
            </a:rPr>
            <a:t>وحالات الطوارئ الصحية والإنسانية.</a:t>
          </a:r>
          <a:endParaRPr lang="en-US" sz="1800" b="1" dirty="0"/>
        </a:p>
      </dgm:t>
    </dgm:pt>
    <dgm:pt modelId="{F3670246-750A-49A9-B99E-B95C7811BE65}" type="parTrans" cxnId="{9355DA00-35CB-46E7-A097-4B152722532D}">
      <dgm:prSet/>
      <dgm:spPr/>
      <dgm:t>
        <a:bodyPr/>
        <a:lstStyle/>
        <a:p>
          <a:endParaRPr lang="en-US"/>
        </a:p>
      </dgm:t>
    </dgm:pt>
    <dgm:pt modelId="{D2927F91-C3F8-4DFD-8FCE-2E6B04B535C1}" type="sibTrans" cxnId="{9355DA00-35CB-46E7-A097-4B152722532D}">
      <dgm:prSet/>
      <dgm:spPr/>
      <dgm:t>
        <a:bodyPr/>
        <a:lstStyle/>
        <a:p>
          <a:endParaRPr lang="en-US"/>
        </a:p>
      </dgm:t>
    </dgm:pt>
    <dgm:pt modelId="{109238C0-755C-40C7-A7E6-22B2336C8188}">
      <dgm:prSet custT="1"/>
      <dgm:spPr/>
      <dgm:t>
        <a:bodyPr/>
        <a:lstStyle/>
        <a:p>
          <a:pPr algn="just" rtl="1"/>
          <a:r>
            <a:rPr lang="ar-LB" sz="2000" b="1" dirty="0" smtClean="0">
              <a:latin typeface="Simplified Arabic" panose="02020603050405020304" pitchFamily="18" charset="-78"/>
              <a:cs typeface="Simplified Arabic" panose="02020603050405020304" pitchFamily="18" charset="-78"/>
            </a:rPr>
            <a:t>تغير المناخ، والتنمية المستدامة </a:t>
          </a:r>
          <a:endParaRPr lang="en-US" sz="2000" b="1" dirty="0"/>
        </a:p>
      </dgm:t>
    </dgm:pt>
    <dgm:pt modelId="{D9820FBD-266A-4548-B5DF-93823FAE43B8}" type="parTrans" cxnId="{8FCCEE6A-C978-427A-9B82-D6DC9AB30D64}">
      <dgm:prSet/>
      <dgm:spPr/>
      <dgm:t>
        <a:bodyPr/>
        <a:lstStyle/>
        <a:p>
          <a:endParaRPr lang="en-US"/>
        </a:p>
      </dgm:t>
    </dgm:pt>
    <dgm:pt modelId="{B38D743E-7CE8-4875-BB0D-74D068C01FC9}" type="sibTrans" cxnId="{8FCCEE6A-C978-427A-9B82-D6DC9AB30D64}">
      <dgm:prSet/>
      <dgm:spPr/>
      <dgm:t>
        <a:bodyPr/>
        <a:lstStyle/>
        <a:p>
          <a:endParaRPr lang="en-US"/>
        </a:p>
      </dgm:t>
    </dgm:pt>
    <dgm:pt modelId="{91E0C9EE-72AC-4833-8B4F-54D51477AA07}">
      <dgm:prSet custT="1"/>
      <dgm:spPr/>
      <dgm:t>
        <a:bodyPr/>
        <a:lstStyle/>
        <a:p>
          <a:r>
            <a:rPr lang="ar-LB" sz="1600" b="1" dirty="0" smtClean="0">
              <a:latin typeface="Simplified Arabic" panose="02020603050405020304" pitchFamily="18" charset="-78"/>
              <a:cs typeface="Simplified Arabic" panose="02020603050405020304" pitchFamily="18" charset="-78"/>
            </a:rPr>
            <a:t>العمل على نزع السلاح، و القضاء على الإرهاب</a:t>
          </a:r>
          <a:endParaRPr lang="en-US" sz="1600" dirty="0"/>
        </a:p>
      </dgm:t>
    </dgm:pt>
    <dgm:pt modelId="{F81B39D3-FD5B-44FE-8204-1CA04F84D981}" type="parTrans" cxnId="{2F9354B8-9B84-4FD7-B776-6B79C86761CD}">
      <dgm:prSet/>
      <dgm:spPr/>
      <dgm:t>
        <a:bodyPr/>
        <a:lstStyle/>
        <a:p>
          <a:endParaRPr lang="en-US"/>
        </a:p>
      </dgm:t>
    </dgm:pt>
    <dgm:pt modelId="{7B22C4F2-6732-4C07-969F-82B63A15D38E}" type="sibTrans" cxnId="{2F9354B8-9B84-4FD7-B776-6B79C86761CD}">
      <dgm:prSet/>
      <dgm:spPr/>
      <dgm:t>
        <a:bodyPr/>
        <a:lstStyle/>
        <a:p>
          <a:endParaRPr lang="en-US"/>
        </a:p>
      </dgm:t>
    </dgm:pt>
    <dgm:pt modelId="{CAEE1AF9-EFBC-40AC-A645-537DEC7D95A6}">
      <dgm:prSet custT="1"/>
      <dgm:spPr/>
      <dgm:t>
        <a:bodyPr/>
        <a:lstStyle/>
        <a:p>
          <a:r>
            <a:rPr lang="ar-LB" sz="1800" b="1" dirty="0" smtClean="0">
              <a:latin typeface="Simplified Arabic" panose="02020603050405020304" pitchFamily="18" charset="-78"/>
              <a:cs typeface="Simplified Arabic" panose="02020603050405020304" pitchFamily="18" charset="-78"/>
            </a:rPr>
            <a:t>وحقوق الإنسان والمساواة بين الجنسين</a:t>
          </a:r>
          <a:endParaRPr lang="en-US" sz="1800" b="1" dirty="0"/>
        </a:p>
      </dgm:t>
    </dgm:pt>
    <dgm:pt modelId="{6AEA412C-1387-4D57-97E5-EC3411E15D3D}" type="sibTrans" cxnId="{53485031-C7A5-4327-962E-A7AA213F6B22}">
      <dgm:prSet/>
      <dgm:spPr/>
      <dgm:t>
        <a:bodyPr/>
        <a:lstStyle/>
        <a:p>
          <a:endParaRPr lang="en-US"/>
        </a:p>
      </dgm:t>
    </dgm:pt>
    <dgm:pt modelId="{9685F996-0C90-46BD-9845-D308B5F30AD6}" type="parTrans" cxnId="{53485031-C7A5-4327-962E-A7AA213F6B22}">
      <dgm:prSet/>
      <dgm:spPr/>
      <dgm:t>
        <a:bodyPr/>
        <a:lstStyle/>
        <a:p>
          <a:endParaRPr lang="en-US"/>
        </a:p>
      </dgm:t>
    </dgm:pt>
    <dgm:pt modelId="{61CF534A-FE4D-4B77-9A67-C87FD9F64BD0}" type="pres">
      <dgm:prSet presAssocID="{261556BA-4451-41B5-BFDD-2F17FFF1232B}" presName="cycle" presStyleCnt="0">
        <dgm:presLayoutVars>
          <dgm:dir/>
          <dgm:resizeHandles val="exact"/>
        </dgm:presLayoutVars>
      </dgm:prSet>
      <dgm:spPr/>
      <dgm:t>
        <a:bodyPr/>
        <a:lstStyle/>
        <a:p>
          <a:endParaRPr lang="en-US"/>
        </a:p>
      </dgm:t>
    </dgm:pt>
    <dgm:pt modelId="{040F27F9-77F4-4069-9052-10DCDF06DADF}" type="pres">
      <dgm:prSet presAssocID="{B1EFFF15-A986-41BA-8F51-26371D6413DB}" presName="node" presStyleLbl="node1" presStyleIdx="0" presStyleCnt="5" custScaleX="105146" custScaleY="127429" custRadScaleRad="88264" custRadScaleInc="-10392">
        <dgm:presLayoutVars>
          <dgm:bulletEnabled val="1"/>
        </dgm:presLayoutVars>
      </dgm:prSet>
      <dgm:spPr/>
      <dgm:t>
        <a:bodyPr/>
        <a:lstStyle/>
        <a:p>
          <a:endParaRPr lang="en-US"/>
        </a:p>
      </dgm:t>
    </dgm:pt>
    <dgm:pt modelId="{46EFD68A-D6C8-4F1B-8552-CDCEFBF913C8}" type="pres">
      <dgm:prSet presAssocID="{B1EFFF15-A986-41BA-8F51-26371D6413DB}" presName="spNode" presStyleCnt="0"/>
      <dgm:spPr/>
    </dgm:pt>
    <dgm:pt modelId="{86E3ED5F-2D45-4B41-8F60-6D04B70D4649}" type="pres">
      <dgm:prSet presAssocID="{EA5BABCB-FDAB-4DED-9282-65A5B2BF5C6D}" presName="sibTrans" presStyleLbl="sibTrans1D1" presStyleIdx="0" presStyleCnt="5"/>
      <dgm:spPr/>
      <dgm:t>
        <a:bodyPr/>
        <a:lstStyle/>
        <a:p>
          <a:endParaRPr lang="en-US"/>
        </a:p>
      </dgm:t>
    </dgm:pt>
    <dgm:pt modelId="{29E2C95D-4D71-4597-862F-02098A28871D}" type="pres">
      <dgm:prSet presAssocID="{109238C0-755C-40C7-A7E6-22B2336C8188}" presName="node" presStyleLbl="node1" presStyleIdx="1" presStyleCnt="5" custScaleX="118251" custScaleY="148938" custRadScaleRad="98318" custRadScaleInc="7101">
        <dgm:presLayoutVars>
          <dgm:bulletEnabled val="1"/>
        </dgm:presLayoutVars>
      </dgm:prSet>
      <dgm:spPr/>
      <dgm:t>
        <a:bodyPr/>
        <a:lstStyle/>
        <a:p>
          <a:endParaRPr lang="en-US"/>
        </a:p>
      </dgm:t>
    </dgm:pt>
    <dgm:pt modelId="{8AE51629-C8C7-4119-8BB6-2296B24BAE6B}" type="pres">
      <dgm:prSet presAssocID="{109238C0-755C-40C7-A7E6-22B2336C8188}" presName="spNode" presStyleCnt="0"/>
      <dgm:spPr/>
    </dgm:pt>
    <dgm:pt modelId="{812B11F6-520E-4D88-B9F6-C55856EBBEFF}" type="pres">
      <dgm:prSet presAssocID="{B38D743E-7CE8-4875-BB0D-74D068C01FC9}" presName="sibTrans" presStyleLbl="sibTrans1D1" presStyleIdx="1" presStyleCnt="5"/>
      <dgm:spPr/>
      <dgm:t>
        <a:bodyPr/>
        <a:lstStyle/>
        <a:p>
          <a:endParaRPr lang="en-US"/>
        </a:p>
      </dgm:t>
    </dgm:pt>
    <dgm:pt modelId="{741D704F-7A7D-4AA1-913E-9BDDDF19118E}" type="pres">
      <dgm:prSet presAssocID="{CAEE1AF9-EFBC-40AC-A645-537DEC7D95A6}" presName="node" presStyleLbl="node1" presStyleIdx="2" presStyleCnt="5" custScaleX="160906" custScaleY="114141" custRadScaleRad="101570" custRadScaleInc="1278">
        <dgm:presLayoutVars>
          <dgm:bulletEnabled val="1"/>
        </dgm:presLayoutVars>
      </dgm:prSet>
      <dgm:spPr/>
      <dgm:t>
        <a:bodyPr/>
        <a:lstStyle/>
        <a:p>
          <a:endParaRPr lang="en-US"/>
        </a:p>
      </dgm:t>
    </dgm:pt>
    <dgm:pt modelId="{D42F2C0B-6C4D-47FF-97D2-9533302BADBE}" type="pres">
      <dgm:prSet presAssocID="{CAEE1AF9-EFBC-40AC-A645-537DEC7D95A6}" presName="spNode" presStyleCnt="0"/>
      <dgm:spPr/>
    </dgm:pt>
    <dgm:pt modelId="{3BAC90F6-4BF2-4C2D-8D03-66AD929C551E}" type="pres">
      <dgm:prSet presAssocID="{6AEA412C-1387-4D57-97E5-EC3411E15D3D}" presName="sibTrans" presStyleLbl="sibTrans1D1" presStyleIdx="2" presStyleCnt="5"/>
      <dgm:spPr/>
      <dgm:t>
        <a:bodyPr/>
        <a:lstStyle/>
        <a:p>
          <a:endParaRPr lang="en-US"/>
        </a:p>
      </dgm:t>
    </dgm:pt>
    <dgm:pt modelId="{A7DF3BFB-8DC1-4100-8DFA-6ADD56C7439A}" type="pres">
      <dgm:prSet presAssocID="{04C031A4-6B62-45C3-A86B-34D973558BEE}" presName="node" presStyleLbl="node1" presStyleIdx="3" presStyleCnt="5" custScaleX="144546" custScaleY="153897" custRadScaleRad="133942" custRadScaleInc="98884">
        <dgm:presLayoutVars>
          <dgm:bulletEnabled val="1"/>
        </dgm:presLayoutVars>
      </dgm:prSet>
      <dgm:spPr/>
      <dgm:t>
        <a:bodyPr/>
        <a:lstStyle/>
        <a:p>
          <a:endParaRPr lang="en-US"/>
        </a:p>
      </dgm:t>
    </dgm:pt>
    <dgm:pt modelId="{96B5AF22-FB4D-472F-BAF2-3543A681F2F9}" type="pres">
      <dgm:prSet presAssocID="{04C031A4-6B62-45C3-A86B-34D973558BEE}" presName="spNode" presStyleCnt="0"/>
      <dgm:spPr/>
    </dgm:pt>
    <dgm:pt modelId="{344AA4C8-BF1D-4E31-8B79-ACE51E2379F9}" type="pres">
      <dgm:prSet presAssocID="{D2927F91-C3F8-4DFD-8FCE-2E6B04B535C1}" presName="sibTrans" presStyleLbl="sibTrans1D1" presStyleIdx="3" presStyleCnt="5"/>
      <dgm:spPr/>
      <dgm:t>
        <a:bodyPr/>
        <a:lstStyle/>
        <a:p>
          <a:endParaRPr lang="en-US"/>
        </a:p>
      </dgm:t>
    </dgm:pt>
    <dgm:pt modelId="{D565AFE1-6CF3-4AB7-8A97-6694F6078669}" type="pres">
      <dgm:prSet presAssocID="{91E0C9EE-72AC-4833-8B4F-54D51477AA07}" presName="node" presStyleLbl="node1" presStyleIdx="4" presStyleCnt="5" custScaleX="90290" custScaleY="170039" custRadScaleRad="144241" custRadScaleInc="-26329">
        <dgm:presLayoutVars>
          <dgm:bulletEnabled val="1"/>
        </dgm:presLayoutVars>
      </dgm:prSet>
      <dgm:spPr/>
      <dgm:t>
        <a:bodyPr/>
        <a:lstStyle/>
        <a:p>
          <a:endParaRPr lang="en-US"/>
        </a:p>
      </dgm:t>
    </dgm:pt>
    <dgm:pt modelId="{DFECD8D4-543E-453E-BE8C-494E87594093}" type="pres">
      <dgm:prSet presAssocID="{91E0C9EE-72AC-4833-8B4F-54D51477AA07}" presName="spNode" presStyleCnt="0"/>
      <dgm:spPr/>
    </dgm:pt>
    <dgm:pt modelId="{9D6E6635-8F46-4735-94B4-29ED2AA6FBF2}" type="pres">
      <dgm:prSet presAssocID="{7B22C4F2-6732-4C07-969F-82B63A15D38E}" presName="sibTrans" presStyleLbl="sibTrans1D1" presStyleIdx="4" presStyleCnt="5"/>
      <dgm:spPr/>
      <dgm:t>
        <a:bodyPr/>
        <a:lstStyle/>
        <a:p>
          <a:endParaRPr lang="en-US"/>
        </a:p>
      </dgm:t>
    </dgm:pt>
  </dgm:ptLst>
  <dgm:cxnLst>
    <dgm:cxn modelId="{DB7EE3B0-BE9E-4B02-98EC-DF9928CD05AF}" type="presOf" srcId="{CAEE1AF9-EFBC-40AC-A645-537DEC7D95A6}" destId="{741D704F-7A7D-4AA1-913E-9BDDDF19118E}" srcOrd="0" destOrd="0" presId="urn:microsoft.com/office/officeart/2005/8/layout/cycle6"/>
    <dgm:cxn modelId="{A267D0B8-36C6-4986-899E-8FB7C74F2F67}" type="presOf" srcId="{D2927F91-C3F8-4DFD-8FCE-2E6B04B535C1}" destId="{344AA4C8-BF1D-4E31-8B79-ACE51E2379F9}" srcOrd="0" destOrd="0" presId="urn:microsoft.com/office/officeart/2005/8/layout/cycle6"/>
    <dgm:cxn modelId="{25657706-F171-4B4B-B2E5-84EC827708C0}" type="presOf" srcId="{261556BA-4451-41B5-BFDD-2F17FFF1232B}" destId="{61CF534A-FE4D-4B77-9A67-C87FD9F64BD0}" srcOrd="0" destOrd="0" presId="urn:microsoft.com/office/officeart/2005/8/layout/cycle6"/>
    <dgm:cxn modelId="{2F9354B8-9B84-4FD7-B776-6B79C86761CD}" srcId="{261556BA-4451-41B5-BFDD-2F17FFF1232B}" destId="{91E0C9EE-72AC-4833-8B4F-54D51477AA07}" srcOrd="4" destOrd="0" parTransId="{F81B39D3-FD5B-44FE-8204-1CA04F84D981}" sibTransId="{7B22C4F2-6732-4C07-969F-82B63A15D38E}"/>
    <dgm:cxn modelId="{6B5E683F-7D00-4163-8CFA-B7D3675C57A0}" type="presOf" srcId="{91E0C9EE-72AC-4833-8B4F-54D51477AA07}" destId="{D565AFE1-6CF3-4AB7-8A97-6694F6078669}" srcOrd="0" destOrd="0" presId="urn:microsoft.com/office/officeart/2005/8/layout/cycle6"/>
    <dgm:cxn modelId="{8FCCEE6A-C978-427A-9B82-D6DC9AB30D64}" srcId="{261556BA-4451-41B5-BFDD-2F17FFF1232B}" destId="{109238C0-755C-40C7-A7E6-22B2336C8188}" srcOrd="1" destOrd="0" parTransId="{D9820FBD-266A-4548-B5DF-93823FAE43B8}" sibTransId="{B38D743E-7CE8-4875-BB0D-74D068C01FC9}"/>
    <dgm:cxn modelId="{6B5D62FE-8B85-4C0D-94BB-2B40B52277EC}" type="presOf" srcId="{B38D743E-7CE8-4875-BB0D-74D068C01FC9}" destId="{812B11F6-520E-4D88-B9F6-C55856EBBEFF}" srcOrd="0" destOrd="0" presId="urn:microsoft.com/office/officeart/2005/8/layout/cycle6"/>
    <dgm:cxn modelId="{9E4EC56E-43BA-49D0-85B1-B604BE82707E}" type="presOf" srcId="{04C031A4-6B62-45C3-A86B-34D973558BEE}" destId="{A7DF3BFB-8DC1-4100-8DFA-6ADD56C7439A}" srcOrd="0" destOrd="0" presId="urn:microsoft.com/office/officeart/2005/8/layout/cycle6"/>
    <dgm:cxn modelId="{9088E7F6-A71D-48D2-A135-2825394BEB24}" type="presOf" srcId="{109238C0-755C-40C7-A7E6-22B2336C8188}" destId="{29E2C95D-4D71-4597-862F-02098A28871D}" srcOrd="0" destOrd="0" presId="urn:microsoft.com/office/officeart/2005/8/layout/cycle6"/>
    <dgm:cxn modelId="{AE84B0A3-42D7-4337-BACE-B7E6C0F876FA}" type="presOf" srcId="{EA5BABCB-FDAB-4DED-9282-65A5B2BF5C6D}" destId="{86E3ED5F-2D45-4B41-8F60-6D04B70D4649}" srcOrd="0" destOrd="0" presId="urn:microsoft.com/office/officeart/2005/8/layout/cycle6"/>
    <dgm:cxn modelId="{53485031-C7A5-4327-962E-A7AA213F6B22}" srcId="{261556BA-4451-41B5-BFDD-2F17FFF1232B}" destId="{CAEE1AF9-EFBC-40AC-A645-537DEC7D95A6}" srcOrd="2" destOrd="0" parTransId="{9685F996-0C90-46BD-9845-D308B5F30AD6}" sibTransId="{6AEA412C-1387-4D57-97E5-EC3411E15D3D}"/>
    <dgm:cxn modelId="{E58ED94A-7CEC-459E-816C-70FD3609D334}" type="presOf" srcId="{6AEA412C-1387-4D57-97E5-EC3411E15D3D}" destId="{3BAC90F6-4BF2-4C2D-8D03-66AD929C551E}" srcOrd="0" destOrd="0" presId="urn:microsoft.com/office/officeart/2005/8/layout/cycle6"/>
    <dgm:cxn modelId="{AB391652-FA0D-41AD-B818-C5646B008A01}" srcId="{261556BA-4451-41B5-BFDD-2F17FFF1232B}" destId="{B1EFFF15-A986-41BA-8F51-26371D6413DB}" srcOrd="0" destOrd="0" parTransId="{C3D22160-AF9F-4D19-8901-D5F515DD54E1}" sibTransId="{EA5BABCB-FDAB-4DED-9282-65A5B2BF5C6D}"/>
    <dgm:cxn modelId="{146060F1-4E7D-4BB8-A41D-1F9E7C0DD2D4}" type="presOf" srcId="{7B22C4F2-6732-4C07-969F-82B63A15D38E}" destId="{9D6E6635-8F46-4735-94B4-29ED2AA6FBF2}" srcOrd="0" destOrd="0" presId="urn:microsoft.com/office/officeart/2005/8/layout/cycle6"/>
    <dgm:cxn modelId="{8C5A7176-C9C7-4FCB-B659-01ED82776946}" type="presOf" srcId="{B1EFFF15-A986-41BA-8F51-26371D6413DB}" destId="{040F27F9-77F4-4069-9052-10DCDF06DADF}" srcOrd="0" destOrd="0" presId="urn:microsoft.com/office/officeart/2005/8/layout/cycle6"/>
    <dgm:cxn modelId="{9355DA00-35CB-46E7-A097-4B152722532D}" srcId="{261556BA-4451-41B5-BFDD-2F17FFF1232B}" destId="{04C031A4-6B62-45C3-A86B-34D973558BEE}" srcOrd="3" destOrd="0" parTransId="{F3670246-750A-49A9-B99E-B95C7811BE65}" sibTransId="{D2927F91-C3F8-4DFD-8FCE-2E6B04B535C1}"/>
    <dgm:cxn modelId="{A4D4DE1A-35D6-4107-A37F-AB3400182B32}" type="presParOf" srcId="{61CF534A-FE4D-4B77-9A67-C87FD9F64BD0}" destId="{040F27F9-77F4-4069-9052-10DCDF06DADF}" srcOrd="0" destOrd="0" presId="urn:microsoft.com/office/officeart/2005/8/layout/cycle6"/>
    <dgm:cxn modelId="{BC46DE4F-6EDC-417E-A641-910EBB913BF2}" type="presParOf" srcId="{61CF534A-FE4D-4B77-9A67-C87FD9F64BD0}" destId="{46EFD68A-D6C8-4F1B-8552-CDCEFBF913C8}" srcOrd="1" destOrd="0" presId="urn:microsoft.com/office/officeart/2005/8/layout/cycle6"/>
    <dgm:cxn modelId="{4164FF14-EFA8-4041-A38D-3A3FB9658BF4}" type="presParOf" srcId="{61CF534A-FE4D-4B77-9A67-C87FD9F64BD0}" destId="{86E3ED5F-2D45-4B41-8F60-6D04B70D4649}" srcOrd="2" destOrd="0" presId="urn:microsoft.com/office/officeart/2005/8/layout/cycle6"/>
    <dgm:cxn modelId="{F5CBEDAC-AE89-4DEC-BC16-AE6A50D0176D}" type="presParOf" srcId="{61CF534A-FE4D-4B77-9A67-C87FD9F64BD0}" destId="{29E2C95D-4D71-4597-862F-02098A28871D}" srcOrd="3" destOrd="0" presId="urn:microsoft.com/office/officeart/2005/8/layout/cycle6"/>
    <dgm:cxn modelId="{2D0DADC4-F2F5-4F72-A6E7-761CEB875B7E}" type="presParOf" srcId="{61CF534A-FE4D-4B77-9A67-C87FD9F64BD0}" destId="{8AE51629-C8C7-4119-8BB6-2296B24BAE6B}" srcOrd="4" destOrd="0" presId="urn:microsoft.com/office/officeart/2005/8/layout/cycle6"/>
    <dgm:cxn modelId="{7596DB6A-8273-4BB0-A58C-88066445E191}" type="presParOf" srcId="{61CF534A-FE4D-4B77-9A67-C87FD9F64BD0}" destId="{812B11F6-520E-4D88-B9F6-C55856EBBEFF}" srcOrd="5" destOrd="0" presId="urn:microsoft.com/office/officeart/2005/8/layout/cycle6"/>
    <dgm:cxn modelId="{DEFBE885-C0BE-4967-8258-7E5878782CFE}" type="presParOf" srcId="{61CF534A-FE4D-4B77-9A67-C87FD9F64BD0}" destId="{741D704F-7A7D-4AA1-913E-9BDDDF19118E}" srcOrd="6" destOrd="0" presId="urn:microsoft.com/office/officeart/2005/8/layout/cycle6"/>
    <dgm:cxn modelId="{BAB96344-FCFF-4CA3-8F06-B921A3DED867}" type="presParOf" srcId="{61CF534A-FE4D-4B77-9A67-C87FD9F64BD0}" destId="{D42F2C0B-6C4D-47FF-97D2-9533302BADBE}" srcOrd="7" destOrd="0" presId="urn:microsoft.com/office/officeart/2005/8/layout/cycle6"/>
    <dgm:cxn modelId="{18E9DB6C-F696-46A1-B924-381C496BBF43}" type="presParOf" srcId="{61CF534A-FE4D-4B77-9A67-C87FD9F64BD0}" destId="{3BAC90F6-4BF2-4C2D-8D03-66AD929C551E}" srcOrd="8" destOrd="0" presId="urn:microsoft.com/office/officeart/2005/8/layout/cycle6"/>
    <dgm:cxn modelId="{A1B8E3C9-8568-4FE6-B76B-53629B030669}" type="presParOf" srcId="{61CF534A-FE4D-4B77-9A67-C87FD9F64BD0}" destId="{A7DF3BFB-8DC1-4100-8DFA-6ADD56C7439A}" srcOrd="9" destOrd="0" presId="urn:microsoft.com/office/officeart/2005/8/layout/cycle6"/>
    <dgm:cxn modelId="{5564467C-58B9-48D2-8C1F-2A3FC1B379C2}" type="presParOf" srcId="{61CF534A-FE4D-4B77-9A67-C87FD9F64BD0}" destId="{96B5AF22-FB4D-472F-BAF2-3543A681F2F9}" srcOrd="10" destOrd="0" presId="urn:microsoft.com/office/officeart/2005/8/layout/cycle6"/>
    <dgm:cxn modelId="{24116AD4-0176-4ED7-82EF-82BCDB88393A}" type="presParOf" srcId="{61CF534A-FE4D-4B77-9A67-C87FD9F64BD0}" destId="{344AA4C8-BF1D-4E31-8B79-ACE51E2379F9}" srcOrd="11" destOrd="0" presId="urn:microsoft.com/office/officeart/2005/8/layout/cycle6"/>
    <dgm:cxn modelId="{BE6E82B9-7808-4B85-A04E-B09BF8220FE5}" type="presParOf" srcId="{61CF534A-FE4D-4B77-9A67-C87FD9F64BD0}" destId="{D565AFE1-6CF3-4AB7-8A97-6694F6078669}" srcOrd="12" destOrd="0" presId="urn:microsoft.com/office/officeart/2005/8/layout/cycle6"/>
    <dgm:cxn modelId="{C6CC7611-D956-4264-B333-8BFF823C6D8C}" type="presParOf" srcId="{61CF534A-FE4D-4B77-9A67-C87FD9F64BD0}" destId="{DFECD8D4-543E-453E-BE8C-494E87594093}" srcOrd="13" destOrd="0" presId="urn:microsoft.com/office/officeart/2005/8/layout/cycle6"/>
    <dgm:cxn modelId="{5250E694-7103-4E78-89EC-A1219222096A}" type="presParOf" srcId="{61CF534A-FE4D-4B77-9A67-C87FD9F64BD0}" destId="{9D6E6635-8F46-4735-94B4-29ED2AA6FBF2}"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16069-23E0-4B6C-AA07-89912DECE41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85B1C60-00ED-4D5E-B5F3-34AF5A4F602B}">
      <dgm:prSet phldrT="[Text]"/>
      <dgm:spPr>
        <a:solidFill>
          <a:srgbClr val="92D050"/>
        </a:solidFill>
      </dgm:spPr>
      <dgm:t>
        <a:bodyPr/>
        <a:lstStyle/>
        <a:p>
          <a:r>
            <a:rPr lang="ar-LB" dirty="0" smtClean="0"/>
            <a:t>غير مباشرة </a:t>
          </a:r>
          <a:endParaRPr lang="en-US" dirty="0"/>
        </a:p>
      </dgm:t>
    </dgm:pt>
    <dgm:pt modelId="{AB4F971F-ECE7-41DD-BE59-B11A14E9C280}" type="parTrans" cxnId="{1E6408E5-CFF9-4F31-9B0B-881CA2B2A45C}">
      <dgm:prSet/>
      <dgm:spPr/>
      <dgm:t>
        <a:bodyPr/>
        <a:lstStyle/>
        <a:p>
          <a:endParaRPr lang="en-US"/>
        </a:p>
      </dgm:t>
    </dgm:pt>
    <dgm:pt modelId="{E491AEAE-C504-474D-B492-6DD68C153696}" type="sibTrans" cxnId="{1E6408E5-CFF9-4F31-9B0B-881CA2B2A45C}">
      <dgm:prSet/>
      <dgm:spPr/>
      <dgm:t>
        <a:bodyPr/>
        <a:lstStyle/>
        <a:p>
          <a:endParaRPr lang="en-US"/>
        </a:p>
      </dgm:t>
    </dgm:pt>
    <dgm:pt modelId="{FBA75B66-4CB0-40E0-ABE2-E0298C262855}">
      <dgm:prSet phldrT="[Text]"/>
      <dgm:spPr>
        <a:solidFill>
          <a:schemeClr val="accent2">
            <a:lumMod val="40000"/>
            <a:lumOff val="60000"/>
          </a:schemeClr>
        </a:solidFill>
      </dgm:spPr>
      <dgm:t>
        <a:bodyPr/>
        <a:lstStyle/>
        <a:p>
          <a:r>
            <a:rPr lang="ar-LB" dirty="0" smtClean="0"/>
            <a:t>مباشرة</a:t>
          </a:r>
          <a:endParaRPr lang="en-US" dirty="0"/>
        </a:p>
      </dgm:t>
    </dgm:pt>
    <dgm:pt modelId="{461A1A02-763B-4DFE-AA24-318A74F636CF}" type="parTrans" cxnId="{84D0BA6D-7C2B-4FE8-B952-C3A36D2BCC6A}">
      <dgm:prSet/>
      <dgm:spPr/>
      <dgm:t>
        <a:bodyPr/>
        <a:lstStyle/>
        <a:p>
          <a:endParaRPr lang="en-US"/>
        </a:p>
      </dgm:t>
    </dgm:pt>
    <dgm:pt modelId="{208A69DD-B8AD-451A-B37F-E1A46B40F715}" type="sibTrans" cxnId="{84D0BA6D-7C2B-4FE8-B952-C3A36D2BCC6A}">
      <dgm:prSet/>
      <dgm:spPr/>
      <dgm:t>
        <a:bodyPr/>
        <a:lstStyle/>
        <a:p>
          <a:endParaRPr lang="en-US"/>
        </a:p>
      </dgm:t>
    </dgm:pt>
    <dgm:pt modelId="{8D5F17AE-1038-4EDF-A4B3-6346DDE95B7A}" type="pres">
      <dgm:prSet presAssocID="{67016069-23E0-4B6C-AA07-89912DECE41A}" presName="Name0" presStyleCnt="0">
        <dgm:presLayoutVars>
          <dgm:chMax val="2"/>
          <dgm:chPref val="2"/>
          <dgm:animLvl val="lvl"/>
        </dgm:presLayoutVars>
      </dgm:prSet>
      <dgm:spPr/>
      <dgm:t>
        <a:bodyPr/>
        <a:lstStyle/>
        <a:p>
          <a:endParaRPr lang="en-US"/>
        </a:p>
      </dgm:t>
    </dgm:pt>
    <dgm:pt modelId="{37E59AE6-9422-4E81-A619-B38F60300025}" type="pres">
      <dgm:prSet presAssocID="{67016069-23E0-4B6C-AA07-89912DECE41A}" presName="LeftText" presStyleLbl="revTx" presStyleIdx="0" presStyleCnt="0">
        <dgm:presLayoutVars>
          <dgm:bulletEnabled val="1"/>
        </dgm:presLayoutVars>
      </dgm:prSet>
      <dgm:spPr/>
      <dgm:t>
        <a:bodyPr/>
        <a:lstStyle/>
        <a:p>
          <a:endParaRPr lang="en-US"/>
        </a:p>
      </dgm:t>
    </dgm:pt>
    <dgm:pt modelId="{D31E99F7-083C-4A38-92AA-5D8589ED68FD}" type="pres">
      <dgm:prSet presAssocID="{67016069-23E0-4B6C-AA07-89912DECE41A}" presName="LeftNode" presStyleLbl="bgImgPlace1" presStyleIdx="0" presStyleCnt="2">
        <dgm:presLayoutVars>
          <dgm:chMax val="2"/>
          <dgm:chPref val="2"/>
        </dgm:presLayoutVars>
      </dgm:prSet>
      <dgm:spPr/>
      <dgm:t>
        <a:bodyPr/>
        <a:lstStyle/>
        <a:p>
          <a:endParaRPr lang="en-US"/>
        </a:p>
      </dgm:t>
    </dgm:pt>
    <dgm:pt modelId="{DB6649FC-6237-435E-BA79-26EF974C702B}" type="pres">
      <dgm:prSet presAssocID="{67016069-23E0-4B6C-AA07-89912DECE41A}" presName="RightText" presStyleLbl="revTx" presStyleIdx="0" presStyleCnt="0">
        <dgm:presLayoutVars>
          <dgm:bulletEnabled val="1"/>
        </dgm:presLayoutVars>
      </dgm:prSet>
      <dgm:spPr/>
      <dgm:t>
        <a:bodyPr/>
        <a:lstStyle/>
        <a:p>
          <a:endParaRPr lang="en-US"/>
        </a:p>
      </dgm:t>
    </dgm:pt>
    <dgm:pt modelId="{27DA15E3-16AF-4DD0-B7C6-18ED6B946370}" type="pres">
      <dgm:prSet presAssocID="{67016069-23E0-4B6C-AA07-89912DECE41A}" presName="RightNode" presStyleLbl="bgImgPlace1" presStyleIdx="1" presStyleCnt="2">
        <dgm:presLayoutVars>
          <dgm:chMax val="0"/>
          <dgm:chPref val="0"/>
        </dgm:presLayoutVars>
      </dgm:prSet>
      <dgm:spPr/>
      <dgm:t>
        <a:bodyPr/>
        <a:lstStyle/>
        <a:p>
          <a:endParaRPr lang="en-US"/>
        </a:p>
      </dgm:t>
    </dgm:pt>
    <dgm:pt modelId="{9AA7359E-E305-41AA-B5AD-46191A541517}" type="pres">
      <dgm:prSet presAssocID="{67016069-23E0-4B6C-AA07-89912DECE41A}" presName="TopArrow" presStyleLbl="node1" presStyleIdx="0" presStyleCnt="2"/>
      <dgm:spPr>
        <a:solidFill>
          <a:schemeClr val="accent2">
            <a:lumMod val="60000"/>
            <a:lumOff val="40000"/>
          </a:schemeClr>
        </a:solidFill>
      </dgm:spPr>
    </dgm:pt>
    <dgm:pt modelId="{78B61EC2-4EBE-490C-AEC3-45035EDA05A3}" type="pres">
      <dgm:prSet presAssocID="{67016069-23E0-4B6C-AA07-89912DECE41A}" presName="BottomArrow" presStyleLbl="node1" presStyleIdx="1" presStyleCnt="2"/>
      <dgm:spPr>
        <a:solidFill>
          <a:srgbClr val="00B050"/>
        </a:solidFill>
      </dgm:spPr>
    </dgm:pt>
  </dgm:ptLst>
  <dgm:cxnLst>
    <dgm:cxn modelId="{8E3E76E1-41BB-49FF-B657-59AB419DCCB1}" type="presOf" srcId="{FBA75B66-4CB0-40E0-ABE2-E0298C262855}" destId="{DB6649FC-6237-435E-BA79-26EF974C702B}" srcOrd="0" destOrd="0" presId="urn:microsoft.com/office/officeart/2009/layout/ReverseList"/>
    <dgm:cxn modelId="{93D8E714-2C5D-48A3-9976-1F391DA19912}" type="presOf" srcId="{FBA75B66-4CB0-40E0-ABE2-E0298C262855}" destId="{27DA15E3-16AF-4DD0-B7C6-18ED6B946370}" srcOrd="1" destOrd="0" presId="urn:microsoft.com/office/officeart/2009/layout/ReverseList"/>
    <dgm:cxn modelId="{84D0BA6D-7C2B-4FE8-B952-C3A36D2BCC6A}" srcId="{67016069-23E0-4B6C-AA07-89912DECE41A}" destId="{FBA75B66-4CB0-40E0-ABE2-E0298C262855}" srcOrd="1" destOrd="0" parTransId="{461A1A02-763B-4DFE-AA24-318A74F636CF}" sibTransId="{208A69DD-B8AD-451A-B37F-E1A46B40F715}"/>
    <dgm:cxn modelId="{1E6408E5-CFF9-4F31-9B0B-881CA2B2A45C}" srcId="{67016069-23E0-4B6C-AA07-89912DECE41A}" destId="{085B1C60-00ED-4D5E-B5F3-34AF5A4F602B}" srcOrd="0" destOrd="0" parTransId="{AB4F971F-ECE7-41DD-BE59-B11A14E9C280}" sibTransId="{E491AEAE-C504-474D-B492-6DD68C153696}"/>
    <dgm:cxn modelId="{F2F4A2F3-BEE5-455B-9BB7-B505C4C5A146}" type="presOf" srcId="{085B1C60-00ED-4D5E-B5F3-34AF5A4F602B}" destId="{D31E99F7-083C-4A38-92AA-5D8589ED68FD}" srcOrd="1" destOrd="0" presId="urn:microsoft.com/office/officeart/2009/layout/ReverseList"/>
    <dgm:cxn modelId="{4960FAB0-9AEE-4EAA-A880-189EFB34F80E}" type="presOf" srcId="{67016069-23E0-4B6C-AA07-89912DECE41A}" destId="{8D5F17AE-1038-4EDF-A4B3-6346DDE95B7A}" srcOrd="0" destOrd="0" presId="urn:microsoft.com/office/officeart/2009/layout/ReverseList"/>
    <dgm:cxn modelId="{70A1ACCC-4374-48C9-8596-40B622E5582E}" type="presOf" srcId="{085B1C60-00ED-4D5E-B5F3-34AF5A4F602B}" destId="{37E59AE6-9422-4E81-A619-B38F60300025}" srcOrd="0" destOrd="0" presId="urn:microsoft.com/office/officeart/2009/layout/ReverseList"/>
    <dgm:cxn modelId="{ADC70322-024E-4AB4-857D-4F33288AEADC}" type="presParOf" srcId="{8D5F17AE-1038-4EDF-A4B3-6346DDE95B7A}" destId="{37E59AE6-9422-4E81-A619-B38F60300025}" srcOrd="0" destOrd="0" presId="urn:microsoft.com/office/officeart/2009/layout/ReverseList"/>
    <dgm:cxn modelId="{2B0C3B7B-0A4B-413A-9F9A-4EE82E46D2CA}" type="presParOf" srcId="{8D5F17AE-1038-4EDF-A4B3-6346DDE95B7A}" destId="{D31E99F7-083C-4A38-92AA-5D8589ED68FD}" srcOrd="1" destOrd="0" presId="urn:microsoft.com/office/officeart/2009/layout/ReverseList"/>
    <dgm:cxn modelId="{BE2FB834-70C2-4589-865D-438DF3704D79}" type="presParOf" srcId="{8D5F17AE-1038-4EDF-A4B3-6346DDE95B7A}" destId="{DB6649FC-6237-435E-BA79-26EF974C702B}" srcOrd="2" destOrd="0" presId="urn:microsoft.com/office/officeart/2009/layout/ReverseList"/>
    <dgm:cxn modelId="{24BE57A3-72D1-42B7-B070-9EAE296E45E8}" type="presParOf" srcId="{8D5F17AE-1038-4EDF-A4B3-6346DDE95B7A}" destId="{27DA15E3-16AF-4DD0-B7C6-18ED6B946370}" srcOrd="3" destOrd="0" presId="urn:microsoft.com/office/officeart/2009/layout/ReverseList"/>
    <dgm:cxn modelId="{2BD10D65-BCA5-4EB5-9136-F123100AC934}" type="presParOf" srcId="{8D5F17AE-1038-4EDF-A4B3-6346DDE95B7A}" destId="{9AA7359E-E305-41AA-B5AD-46191A541517}" srcOrd="4" destOrd="0" presId="urn:microsoft.com/office/officeart/2009/layout/ReverseList"/>
    <dgm:cxn modelId="{A33B948A-726C-4F0F-8F8D-72C35689C9BE}" type="presParOf" srcId="{8D5F17AE-1038-4EDF-A4B3-6346DDE95B7A}" destId="{78B61EC2-4EBE-490C-AEC3-45035EDA05A3}"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55A50-5FE5-473D-ACEF-07110205CBD3}" type="doc">
      <dgm:prSet loTypeId="urn:microsoft.com/office/officeart/2005/8/layout/vList3#1" loCatId="list" qsTypeId="urn:microsoft.com/office/officeart/2005/8/quickstyle/3d1" qsCatId="3D" csTypeId="urn:microsoft.com/office/officeart/2005/8/colors/accent3_1" csCatId="accent3" phldr="1"/>
      <dgm:spPr/>
    </dgm:pt>
    <dgm:pt modelId="{1EFFDB69-6B4F-46C1-B61C-884346303CC8}">
      <dgm:prSet custT="1"/>
      <dgm:spPr/>
      <dgm:t>
        <a:bodyPr/>
        <a:lstStyle/>
        <a:p>
          <a:r>
            <a:rPr lang="ar-SA" sz="3200" b="1" dirty="0" smtClean="0">
              <a:latin typeface="Simplified Arabic" panose="02020603050405020304" pitchFamily="18" charset="-78"/>
              <a:cs typeface="Simplified Arabic" panose="02020603050405020304" pitchFamily="18" charset="-78"/>
            </a:rPr>
            <a:t>قانون الأحوال الشخصية </a:t>
          </a:r>
          <a:endParaRPr lang="en-US" sz="3200" b="1" dirty="0">
            <a:latin typeface="Simplified Arabic" panose="02020603050405020304" pitchFamily="18" charset="-78"/>
            <a:cs typeface="Simplified Arabic" panose="02020603050405020304" pitchFamily="18" charset="-78"/>
          </a:endParaRPr>
        </a:p>
      </dgm:t>
    </dgm:pt>
    <dgm:pt modelId="{8A9633E7-2ECC-4DCC-8E79-CDA638918BFA}" type="parTrans" cxnId="{BF295E82-A8D7-4030-A144-275A7D76EDA6}">
      <dgm:prSet/>
      <dgm:spPr/>
      <dgm:t>
        <a:bodyPr/>
        <a:lstStyle/>
        <a:p>
          <a:endParaRPr lang="en-US"/>
        </a:p>
      </dgm:t>
    </dgm:pt>
    <dgm:pt modelId="{AEC9AED4-A254-45CA-837F-55EBB3C723FD}" type="sibTrans" cxnId="{BF295E82-A8D7-4030-A144-275A7D76EDA6}">
      <dgm:prSet/>
      <dgm:spPr/>
      <dgm:t>
        <a:bodyPr/>
        <a:lstStyle/>
        <a:p>
          <a:endParaRPr lang="en-US"/>
        </a:p>
      </dgm:t>
    </dgm:pt>
    <dgm:pt modelId="{6999A6A1-0F3E-4225-A936-7A47667E12A2}">
      <dgm:prSe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ar-SA" sz="3600" b="1" dirty="0" smtClean="0">
              <a:latin typeface="Simplified Arabic" panose="02020603050405020304" pitchFamily="18" charset="-78"/>
              <a:cs typeface="Simplified Arabic" panose="02020603050405020304" pitchFamily="18" charset="-78"/>
            </a:rPr>
            <a:t>قانون الجنسية </a:t>
          </a:r>
          <a:endParaRPr lang="en-US" sz="3600" b="1" dirty="0" smtClean="0">
            <a:latin typeface="Simplified Arabic" panose="02020603050405020304" pitchFamily="18" charset="-78"/>
            <a:cs typeface="Simplified Arabic" panose="02020603050405020304" pitchFamily="18" charset="-78"/>
          </a:endParaRPr>
        </a:p>
      </dgm:t>
    </dgm:pt>
    <dgm:pt modelId="{F1A44B65-0738-45D6-815C-50D9F3D5F61E}" type="parTrans" cxnId="{DD2B9E63-AB0C-4E1F-BAD2-CE8AD290C1E8}">
      <dgm:prSet/>
      <dgm:spPr/>
      <dgm:t>
        <a:bodyPr/>
        <a:lstStyle/>
        <a:p>
          <a:endParaRPr lang="en-US"/>
        </a:p>
      </dgm:t>
    </dgm:pt>
    <dgm:pt modelId="{D981036C-D4A0-420B-809A-2EA281C87C22}" type="sibTrans" cxnId="{DD2B9E63-AB0C-4E1F-BAD2-CE8AD290C1E8}">
      <dgm:prSet/>
      <dgm:spPr/>
      <dgm:t>
        <a:bodyPr/>
        <a:lstStyle/>
        <a:p>
          <a:endParaRPr lang="en-US"/>
        </a:p>
      </dgm:t>
    </dgm:pt>
    <dgm:pt modelId="{2046B546-69A3-4EF8-8CAE-268DBF77C0A9}" type="pres">
      <dgm:prSet presAssocID="{63155A50-5FE5-473D-ACEF-07110205CBD3}" presName="linearFlow" presStyleCnt="0">
        <dgm:presLayoutVars>
          <dgm:dir/>
          <dgm:resizeHandles val="exact"/>
        </dgm:presLayoutVars>
      </dgm:prSet>
      <dgm:spPr/>
    </dgm:pt>
    <dgm:pt modelId="{002F9028-6BE3-4FFA-BD5A-F24D4FC61263}" type="pres">
      <dgm:prSet presAssocID="{6999A6A1-0F3E-4225-A936-7A47667E12A2}" presName="composite" presStyleCnt="0"/>
      <dgm:spPr/>
    </dgm:pt>
    <dgm:pt modelId="{9246F9E1-951F-48C6-96A9-252C84B490FC}" type="pres">
      <dgm:prSet presAssocID="{6999A6A1-0F3E-4225-A936-7A47667E12A2}" presName="imgShp" presStyleLbl="fgImgPlace1" presStyleIdx="0" presStyleCnt="2" custScaleX="117885" custScaleY="97164"/>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C6E02279-896E-4D56-8F8C-9938C9AE3217}" type="pres">
      <dgm:prSet presAssocID="{6999A6A1-0F3E-4225-A936-7A47667E12A2}" presName="txShp" presStyleLbl="node1" presStyleIdx="0" presStyleCnt="2">
        <dgm:presLayoutVars>
          <dgm:bulletEnabled val="1"/>
        </dgm:presLayoutVars>
      </dgm:prSet>
      <dgm:spPr/>
      <dgm:t>
        <a:bodyPr/>
        <a:lstStyle/>
        <a:p>
          <a:endParaRPr lang="en-US"/>
        </a:p>
      </dgm:t>
    </dgm:pt>
    <dgm:pt modelId="{DC0639EA-6800-49EC-80B6-34EAC744C595}" type="pres">
      <dgm:prSet presAssocID="{D981036C-D4A0-420B-809A-2EA281C87C22}" presName="spacing" presStyleCnt="0"/>
      <dgm:spPr/>
    </dgm:pt>
    <dgm:pt modelId="{07786BD5-B30F-4C93-8082-BC338E00C174}" type="pres">
      <dgm:prSet presAssocID="{1EFFDB69-6B4F-46C1-B61C-884346303CC8}" presName="composite" presStyleCnt="0"/>
      <dgm:spPr/>
    </dgm:pt>
    <dgm:pt modelId="{2B78A086-857F-4B82-B335-07FA439253D0}" type="pres">
      <dgm:prSet presAssocID="{1EFFDB69-6B4F-46C1-B61C-884346303CC8}"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94A2B7C1-E88E-42A1-AF97-EB2060430FBD}" type="pres">
      <dgm:prSet presAssocID="{1EFFDB69-6B4F-46C1-B61C-884346303CC8}" presName="txShp" presStyleLbl="node1" presStyleIdx="1" presStyleCnt="2">
        <dgm:presLayoutVars>
          <dgm:bulletEnabled val="1"/>
        </dgm:presLayoutVars>
      </dgm:prSet>
      <dgm:spPr/>
      <dgm:t>
        <a:bodyPr/>
        <a:lstStyle/>
        <a:p>
          <a:endParaRPr lang="en-US"/>
        </a:p>
      </dgm:t>
    </dgm:pt>
  </dgm:ptLst>
  <dgm:cxnLst>
    <dgm:cxn modelId="{C3BD2F3A-6425-4BEC-9611-DDBF42F40816}" type="presOf" srcId="{6999A6A1-0F3E-4225-A936-7A47667E12A2}" destId="{C6E02279-896E-4D56-8F8C-9938C9AE3217}" srcOrd="0" destOrd="0" presId="urn:microsoft.com/office/officeart/2005/8/layout/vList3#1"/>
    <dgm:cxn modelId="{BF295E82-A8D7-4030-A144-275A7D76EDA6}" srcId="{63155A50-5FE5-473D-ACEF-07110205CBD3}" destId="{1EFFDB69-6B4F-46C1-B61C-884346303CC8}" srcOrd="1" destOrd="0" parTransId="{8A9633E7-2ECC-4DCC-8E79-CDA638918BFA}" sibTransId="{AEC9AED4-A254-45CA-837F-55EBB3C723FD}"/>
    <dgm:cxn modelId="{ACFC6B5C-F114-45D7-945E-10C85D1D8D42}" type="presOf" srcId="{63155A50-5FE5-473D-ACEF-07110205CBD3}" destId="{2046B546-69A3-4EF8-8CAE-268DBF77C0A9}" srcOrd="0" destOrd="0" presId="urn:microsoft.com/office/officeart/2005/8/layout/vList3#1"/>
    <dgm:cxn modelId="{DD2B9E63-AB0C-4E1F-BAD2-CE8AD290C1E8}" srcId="{63155A50-5FE5-473D-ACEF-07110205CBD3}" destId="{6999A6A1-0F3E-4225-A936-7A47667E12A2}" srcOrd="0" destOrd="0" parTransId="{F1A44B65-0738-45D6-815C-50D9F3D5F61E}" sibTransId="{D981036C-D4A0-420B-809A-2EA281C87C22}"/>
    <dgm:cxn modelId="{C070C206-C629-4536-A00C-7A2E8B691B7F}" type="presOf" srcId="{1EFFDB69-6B4F-46C1-B61C-884346303CC8}" destId="{94A2B7C1-E88E-42A1-AF97-EB2060430FBD}" srcOrd="0" destOrd="0" presId="urn:microsoft.com/office/officeart/2005/8/layout/vList3#1"/>
    <dgm:cxn modelId="{94F6E58C-6C57-4745-BDE4-5A4586956FE5}" type="presParOf" srcId="{2046B546-69A3-4EF8-8CAE-268DBF77C0A9}" destId="{002F9028-6BE3-4FFA-BD5A-F24D4FC61263}" srcOrd="0" destOrd="0" presId="urn:microsoft.com/office/officeart/2005/8/layout/vList3#1"/>
    <dgm:cxn modelId="{458D2170-F2CD-4D38-A44E-7DE1171DF2C1}" type="presParOf" srcId="{002F9028-6BE3-4FFA-BD5A-F24D4FC61263}" destId="{9246F9E1-951F-48C6-96A9-252C84B490FC}" srcOrd="0" destOrd="0" presId="urn:microsoft.com/office/officeart/2005/8/layout/vList3#1"/>
    <dgm:cxn modelId="{CA314659-BC60-4DEB-AB70-5CB0C2A43A93}" type="presParOf" srcId="{002F9028-6BE3-4FFA-BD5A-F24D4FC61263}" destId="{C6E02279-896E-4D56-8F8C-9938C9AE3217}" srcOrd="1" destOrd="0" presId="urn:microsoft.com/office/officeart/2005/8/layout/vList3#1"/>
    <dgm:cxn modelId="{34C256D9-42F3-4934-86FD-16D9EC33972E}" type="presParOf" srcId="{2046B546-69A3-4EF8-8CAE-268DBF77C0A9}" destId="{DC0639EA-6800-49EC-80B6-34EAC744C595}" srcOrd="1" destOrd="0" presId="urn:microsoft.com/office/officeart/2005/8/layout/vList3#1"/>
    <dgm:cxn modelId="{59CBDA6A-A4CE-4A1D-8F1D-01C61D9113F3}" type="presParOf" srcId="{2046B546-69A3-4EF8-8CAE-268DBF77C0A9}" destId="{07786BD5-B30F-4C93-8082-BC338E00C174}" srcOrd="2" destOrd="0" presId="urn:microsoft.com/office/officeart/2005/8/layout/vList3#1"/>
    <dgm:cxn modelId="{22D5BE82-E5E5-49FC-82A4-B8C46A6D9745}" type="presParOf" srcId="{07786BD5-B30F-4C93-8082-BC338E00C174}" destId="{2B78A086-857F-4B82-B335-07FA439253D0}" srcOrd="0" destOrd="0" presId="urn:microsoft.com/office/officeart/2005/8/layout/vList3#1"/>
    <dgm:cxn modelId="{36541F1C-E23B-44D7-B68D-811E8CD00B80}" type="presParOf" srcId="{07786BD5-B30F-4C93-8082-BC338E00C174}" destId="{94A2B7C1-E88E-42A1-AF97-EB2060430FBD}"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A30E24-CACE-4845-9D98-3350CE077DB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D57F91B-761C-49FC-AFFD-C3B21445CEC7}">
      <dgm:prSet phldrT="[Text]"/>
      <dgm:spPr>
        <a:solidFill>
          <a:schemeClr val="accent2">
            <a:lumMod val="60000"/>
            <a:lumOff val="40000"/>
          </a:schemeClr>
        </a:solidFill>
      </dgm:spPr>
      <dgm:t>
        <a:bodyPr/>
        <a:lstStyle/>
        <a:p>
          <a:r>
            <a:rPr lang="ar-LB" dirty="0" smtClean="0"/>
            <a:t>المحاكم الروحية (غير المسلمة)</a:t>
          </a:r>
          <a:endParaRPr lang="en-US" dirty="0"/>
        </a:p>
      </dgm:t>
    </dgm:pt>
    <dgm:pt modelId="{6A26674D-E97C-4A55-BC28-C6AB905757A7}" type="parTrans" cxnId="{11F90243-58AA-405B-96BE-ECCF30973FB2}">
      <dgm:prSet/>
      <dgm:spPr/>
      <dgm:t>
        <a:bodyPr/>
        <a:lstStyle/>
        <a:p>
          <a:endParaRPr lang="en-US"/>
        </a:p>
      </dgm:t>
    </dgm:pt>
    <dgm:pt modelId="{21866FC4-9C8B-4EB2-8377-A7A052B7705A}" type="sibTrans" cxnId="{11F90243-58AA-405B-96BE-ECCF30973FB2}">
      <dgm:prSet/>
      <dgm:spPr/>
      <dgm:t>
        <a:bodyPr/>
        <a:lstStyle/>
        <a:p>
          <a:endParaRPr lang="en-US"/>
        </a:p>
      </dgm:t>
    </dgm:pt>
    <dgm:pt modelId="{328F25CA-9DB8-4D76-BBAE-441E689ADCEC}">
      <dgm:prSet phldrT="[Text]"/>
      <dgm:spPr>
        <a:solidFill>
          <a:schemeClr val="tx1">
            <a:lumMod val="50000"/>
          </a:schemeClr>
        </a:solidFill>
      </dgm:spPr>
      <dgm:t>
        <a:bodyPr/>
        <a:lstStyle/>
        <a:p>
          <a:r>
            <a:rPr lang="ar-LB" dirty="0" smtClean="0"/>
            <a:t>المحاكم الشرعية</a:t>
          </a:r>
          <a:endParaRPr lang="en-US" dirty="0"/>
        </a:p>
      </dgm:t>
    </dgm:pt>
    <dgm:pt modelId="{D1777807-8561-42CA-993E-528465101CE0}" type="parTrans" cxnId="{9FADB708-6378-4A4D-A557-57D9D99355F7}">
      <dgm:prSet/>
      <dgm:spPr/>
      <dgm:t>
        <a:bodyPr/>
        <a:lstStyle/>
        <a:p>
          <a:endParaRPr lang="en-US"/>
        </a:p>
      </dgm:t>
    </dgm:pt>
    <dgm:pt modelId="{5C011D09-C008-410B-AF26-C8FF76763094}" type="sibTrans" cxnId="{9FADB708-6378-4A4D-A557-57D9D99355F7}">
      <dgm:prSet/>
      <dgm:spPr/>
      <dgm:t>
        <a:bodyPr/>
        <a:lstStyle/>
        <a:p>
          <a:endParaRPr lang="en-US"/>
        </a:p>
      </dgm:t>
    </dgm:pt>
    <dgm:pt modelId="{33D7E460-6CBE-4779-9041-EEEE59D713C4}">
      <dgm:prSet phldrT="[Text]"/>
      <dgm:spPr>
        <a:solidFill>
          <a:srgbClr val="00B050"/>
        </a:solidFill>
      </dgm:spPr>
      <dgm:t>
        <a:bodyPr/>
        <a:lstStyle/>
        <a:p>
          <a:r>
            <a:rPr lang="ar-LB" dirty="0" smtClean="0"/>
            <a:t>المحاكم المذهبية ( الدرزية) </a:t>
          </a:r>
          <a:endParaRPr lang="en-US" dirty="0"/>
        </a:p>
      </dgm:t>
    </dgm:pt>
    <dgm:pt modelId="{D7312BC2-65B8-44BE-A439-9EDC88275B22}" type="parTrans" cxnId="{1FC2C528-0D0E-4FC7-85AE-F8A908080584}">
      <dgm:prSet/>
      <dgm:spPr/>
      <dgm:t>
        <a:bodyPr/>
        <a:lstStyle/>
        <a:p>
          <a:endParaRPr lang="en-US"/>
        </a:p>
      </dgm:t>
    </dgm:pt>
    <dgm:pt modelId="{E9AB5A3C-82C8-4E64-ACAA-228A2B1B2DB1}" type="sibTrans" cxnId="{1FC2C528-0D0E-4FC7-85AE-F8A908080584}">
      <dgm:prSet/>
      <dgm:spPr/>
      <dgm:t>
        <a:bodyPr/>
        <a:lstStyle/>
        <a:p>
          <a:endParaRPr lang="en-US"/>
        </a:p>
      </dgm:t>
    </dgm:pt>
    <dgm:pt modelId="{556E6C46-38EF-4139-9F66-06F2EBCF5744}" type="pres">
      <dgm:prSet presAssocID="{43A30E24-CACE-4845-9D98-3350CE077DBF}" presName="Name0" presStyleCnt="0">
        <dgm:presLayoutVars>
          <dgm:dir/>
          <dgm:resizeHandles val="exact"/>
        </dgm:presLayoutVars>
      </dgm:prSet>
      <dgm:spPr/>
      <dgm:t>
        <a:bodyPr/>
        <a:lstStyle/>
        <a:p>
          <a:endParaRPr lang="en-US"/>
        </a:p>
      </dgm:t>
    </dgm:pt>
    <dgm:pt modelId="{81891A04-CA39-4918-B5B9-B8AB7D5B63AB}" type="pres">
      <dgm:prSet presAssocID="{5D57F91B-761C-49FC-AFFD-C3B21445CEC7}" presName="node" presStyleLbl="node1" presStyleIdx="0" presStyleCnt="3">
        <dgm:presLayoutVars>
          <dgm:bulletEnabled val="1"/>
        </dgm:presLayoutVars>
      </dgm:prSet>
      <dgm:spPr/>
      <dgm:t>
        <a:bodyPr/>
        <a:lstStyle/>
        <a:p>
          <a:endParaRPr lang="en-US"/>
        </a:p>
      </dgm:t>
    </dgm:pt>
    <dgm:pt modelId="{BF96DB3C-5D19-49E1-B07F-26BB95EDDD0B}" type="pres">
      <dgm:prSet presAssocID="{21866FC4-9C8B-4EB2-8377-A7A052B7705A}" presName="sibTrans" presStyleLbl="sibTrans2D1" presStyleIdx="0" presStyleCnt="3" custLinFactNeighborX="-284" custLinFactNeighborY="-2504"/>
      <dgm:spPr/>
      <dgm:t>
        <a:bodyPr/>
        <a:lstStyle/>
        <a:p>
          <a:endParaRPr lang="en-US"/>
        </a:p>
      </dgm:t>
    </dgm:pt>
    <dgm:pt modelId="{0AD5CFFC-A7A9-45A5-96E2-9DFE8F8046A9}" type="pres">
      <dgm:prSet presAssocID="{21866FC4-9C8B-4EB2-8377-A7A052B7705A}" presName="connectorText" presStyleLbl="sibTrans2D1" presStyleIdx="0" presStyleCnt="3"/>
      <dgm:spPr/>
      <dgm:t>
        <a:bodyPr/>
        <a:lstStyle/>
        <a:p>
          <a:endParaRPr lang="en-US"/>
        </a:p>
      </dgm:t>
    </dgm:pt>
    <dgm:pt modelId="{50F328A2-72BA-46D1-96EE-20AF3B4C29FD}" type="pres">
      <dgm:prSet presAssocID="{328F25CA-9DB8-4D76-BBAE-441E689ADCEC}" presName="node" presStyleLbl="node1" presStyleIdx="1" presStyleCnt="3">
        <dgm:presLayoutVars>
          <dgm:bulletEnabled val="1"/>
        </dgm:presLayoutVars>
      </dgm:prSet>
      <dgm:spPr/>
      <dgm:t>
        <a:bodyPr/>
        <a:lstStyle/>
        <a:p>
          <a:endParaRPr lang="en-US"/>
        </a:p>
      </dgm:t>
    </dgm:pt>
    <dgm:pt modelId="{10BB6166-6195-47DE-9240-8C099EB3DE97}" type="pres">
      <dgm:prSet presAssocID="{5C011D09-C008-410B-AF26-C8FF76763094}" presName="sibTrans" presStyleLbl="sibTrans2D1" presStyleIdx="1" presStyleCnt="3"/>
      <dgm:spPr/>
      <dgm:t>
        <a:bodyPr/>
        <a:lstStyle/>
        <a:p>
          <a:endParaRPr lang="en-US"/>
        </a:p>
      </dgm:t>
    </dgm:pt>
    <dgm:pt modelId="{2EA86509-D2BD-42EB-B7DD-8C7421D6A9AE}" type="pres">
      <dgm:prSet presAssocID="{5C011D09-C008-410B-AF26-C8FF76763094}" presName="connectorText" presStyleLbl="sibTrans2D1" presStyleIdx="1" presStyleCnt="3"/>
      <dgm:spPr/>
      <dgm:t>
        <a:bodyPr/>
        <a:lstStyle/>
        <a:p>
          <a:endParaRPr lang="en-US"/>
        </a:p>
      </dgm:t>
    </dgm:pt>
    <dgm:pt modelId="{10CAA608-A644-48CD-B184-70DC835307B0}" type="pres">
      <dgm:prSet presAssocID="{33D7E460-6CBE-4779-9041-EEEE59D713C4}" presName="node" presStyleLbl="node1" presStyleIdx="2" presStyleCnt="3">
        <dgm:presLayoutVars>
          <dgm:bulletEnabled val="1"/>
        </dgm:presLayoutVars>
      </dgm:prSet>
      <dgm:spPr/>
      <dgm:t>
        <a:bodyPr/>
        <a:lstStyle/>
        <a:p>
          <a:endParaRPr lang="en-US"/>
        </a:p>
      </dgm:t>
    </dgm:pt>
    <dgm:pt modelId="{BFD7C712-7EDE-4422-82A8-B8C771AC8E28}" type="pres">
      <dgm:prSet presAssocID="{E9AB5A3C-82C8-4E64-ACAA-228A2B1B2DB1}" presName="sibTrans" presStyleLbl="sibTrans2D1" presStyleIdx="2" presStyleCnt="3"/>
      <dgm:spPr/>
      <dgm:t>
        <a:bodyPr/>
        <a:lstStyle/>
        <a:p>
          <a:endParaRPr lang="en-US"/>
        </a:p>
      </dgm:t>
    </dgm:pt>
    <dgm:pt modelId="{76418742-BA74-4BA9-8635-9D7D5696BE00}" type="pres">
      <dgm:prSet presAssocID="{E9AB5A3C-82C8-4E64-ACAA-228A2B1B2DB1}" presName="connectorText" presStyleLbl="sibTrans2D1" presStyleIdx="2" presStyleCnt="3"/>
      <dgm:spPr/>
      <dgm:t>
        <a:bodyPr/>
        <a:lstStyle/>
        <a:p>
          <a:endParaRPr lang="en-US"/>
        </a:p>
      </dgm:t>
    </dgm:pt>
  </dgm:ptLst>
  <dgm:cxnLst>
    <dgm:cxn modelId="{940878E7-A958-4C1F-88D6-BF5607B57CF0}" type="presOf" srcId="{5C011D09-C008-410B-AF26-C8FF76763094}" destId="{2EA86509-D2BD-42EB-B7DD-8C7421D6A9AE}" srcOrd="1" destOrd="0" presId="urn:microsoft.com/office/officeart/2005/8/layout/cycle7"/>
    <dgm:cxn modelId="{1FC2C528-0D0E-4FC7-85AE-F8A908080584}" srcId="{43A30E24-CACE-4845-9D98-3350CE077DBF}" destId="{33D7E460-6CBE-4779-9041-EEEE59D713C4}" srcOrd="2" destOrd="0" parTransId="{D7312BC2-65B8-44BE-A439-9EDC88275B22}" sibTransId="{E9AB5A3C-82C8-4E64-ACAA-228A2B1B2DB1}"/>
    <dgm:cxn modelId="{9987BA75-F471-46E1-AFCE-84BB2FB36EE0}" type="presOf" srcId="{E9AB5A3C-82C8-4E64-ACAA-228A2B1B2DB1}" destId="{BFD7C712-7EDE-4422-82A8-B8C771AC8E28}" srcOrd="0" destOrd="0" presId="urn:microsoft.com/office/officeart/2005/8/layout/cycle7"/>
    <dgm:cxn modelId="{9FADB708-6378-4A4D-A557-57D9D99355F7}" srcId="{43A30E24-CACE-4845-9D98-3350CE077DBF}" destId="{328F25CA-9DB8-4D76-BBAE-441E689ADCEC}" srcOrd="1" destOrd="0" parTransId="{D1777807-8561-42CA-993E-528465101CE0}" sibTransId="{5C011D09-C008-410B-AF26-C8FF76763094}"/>
    <dgm:cxn modelId="{F47BE2CA-9C61-45E2-B1EC-29535EB81164}" type="presOf" srcId="{328F25CA-9DB8-4D76-BBAE-441E689ADCEC}" destId="{50F328A2-72BA-46D1-96EE-20AF3B4C29FD}" srcOrd="0" destOrd="0" presId="urn:microsoft.com/office/officeart/2005/8/layout/cycle7"/>
    <dgm:cxn modelId="{906180AC-0E85-4A7A-9956-7E8D844A4DF1}" type="presOf" srcId="{21866FC4-9C8B-4EB2-8377-A7A052B7705A}" destId="{BF96DB3C-5D19-49E1-B07F-26BB95EDDD0B}" srcOrd="0" destOrd="0" presId="urn:microsoft.com/office/officeart/2005/8/layout/cycle7"/>
    <dgm:cxn modelId="{11F90243-58AA-405B-96BE-ECCF30973FB2}" srcId="{43A30E24-CACE-4845-9D98-3350CE077DBF}" destId="{5D57F91B-761C-49FC-AFFD-C3B21445CEC7}" srcOrd="0" destOrd="0" parTransId="{6A26674D-E97C-4A55-BC28-C6AB905757A7}" sibTransId="{21866FC4-9C8B-4EB2-8377-A7A052B7705A}"/>
    <dgm:cxn modelId="{FC349D25-D582-4EF4-9241-E215415CB223}" type="presOf" srcId="{5C011D09-C008-410B-AF26-C8FF76763094}" destId="{10BB6166-6195-47DE-9240-8C099EB3DE97}" srcOrd="0" destOrd="0" presId="urn:microsoft.com/office/officeart/2005/8/layout/cycle7"/>
    <dgm:cxn modelId="{3C0EC81F-5B93-4965-B569-DF7DF8001B05}" type="presOf" srcId="{43A30E24-CACE-4845-9D98-3350CE077DBF}" destId="{556E6C46-38EF-4139-9F66-06F2EBCF5744}" srcOrd="0" destOrd="0" presId="urn:microsoft.com/office/officeart/2005/8/layout/cycle7"/>
    <dgm:cxn modelId="{99790A36-D29E-4A3F-B0CB-B14C83B48EB2}" type="presOf" srcId="{5D57F91B-761C-49FC-AFFD-C3B21445CEC7}" destId="{81891A04-CA39-4918-B5B9-B8AB7D5B63AB}" srcOrd="0" destOrd="0" presId="urn:microsoft.com/office/officeart/2005/8/layout/cycle7"/>
    <dgm:cxn modelId="{01064DA5-11A8-41EB-BC02-B5DD118DCE78}" type="presOf" srcId="{21866FC4-9C8B-4EB2-8377-A7A052B7705A}" destId="{0AD5CFFC-A7A9-45A5-96E2-9DFE8F8046A9}" srcOrd="1" destOrd="0" presId="urn:microsoft.com/office/officeart/2005/8/layout/cycle7"/>
    <dgm:cxn modelId="{94A719CF-AC86-4AC4-A07E-C96FFC8D19C1}" type="presOf" srcId="{33D7E460-6CBE-4779-9041-EEEE59D713C4}" destId="{10CAA608-A644-48CD-B184-70DC835307B0}" srcOrd="0" destOrd="0" presId="urn:microsoft.com/office/officeart/2005/8/layout/cycle7"/>
    <dgm:cxn modelId="{6EE77B18-0F34-4314-B257-ADF3459C818D}" type="presOf" srcId="{E9AB5A3C-82C8-4E64-ACAA-228A2B1B2DB1}" destId="{76418742-BA74-4BA9-8635-9D7D5696BE00}" srcOrd="1" destOrd="0" presId="urn:microsoft.com/office/officeart/2005/8/layout/cycle7"/>
    <dgm:cxn modelId="{5D58C556-CC17-40DC-82EB-19017FAD5D15}" type="presParOf" srcId="{556E6C46-38EF-4139-9F66-06F2EBCF5744}" destId="{81891A04-CA39-4918-B5B9-B8AB7D5B63AB}" srcOrd="0" destOrd="0" presId="urn:microsoft.com/office/officeart/2005/8/layout/cycle7"/>
    <dgm:cxn modelId="{8C9201D1-F4BF-4705-917B-3B1190F3A8D0}" type="presParOf" srcId="{556E6C46-38EF-4139-9F66-06F2EBCF5744}" destId="{BF96DB3C-5D19-49E1-B07F-26BB95EDDD0B}" srcOrd="1" destOrd="0" presId="urn:microsoft.com/office/officeart/2005/8/layout/cycle7"/>
    <dgm:cxn modelId="{3B87088B-4CE7-4ED5-9ADA-F378C2C6B0B0}" type="presParOf" srcId="{BF96DB3C-5D19-49E1-B07F-26BB95EDDD0B}" destId="{0AD5CFFC-A7A9-45A5-96E2-9DFE8F8046A9}" srcOrd="0" destOrd="0" presId="urn:microsoft.com/office/officeart/2005/8/layout/cycle7"/>
    <dgm:cxn modelId="{AB6AA50E-128F-4390-9BE3-1D74385516B5}" type="presParOf" srcId="{556E6C46-38EF-4139-9F66-06F2EBCF5744}" destId="{50F328A2-72BA-46D1-96EE-20AF3B4C29FD}" srcOrd="2" destOrd="0" presId="urn:microsoft.com/office/officeart/2005/8/layout/cycle7"/>
    <dgm:cxn modelId="{2E9AC646-7D04-4189-ADCB-EFD656E5FD54}" type="presParOf" srcId="{556E6C46-38EF-4139-9F66-06F2EBCF5744}" destId="{10BB6166-6195-47DE-9240-8C099EB3DE97}" srcOrd="3" destOrd="0" presId="urn:microsoft.com/office/officeart/2005/8/layout/cycle7"/>
    <dgm:cxn modelId="{91979EBB-EADE-48F6-8269-18D4EC1C062B}" type="presParOf" srcId="{10BB6166-6195-47DE-9240-8C099EB3DE97}" destId="{2EA86509-D2BD-42EB-B7DD-8C7421D6A9AE}" srcOrd="0" destOrd="0" presId="urn:microsoft.com/office/officeart/2005/8/layout/cycle7"/>
    <dgm:cxn modelId="{5FC7DA39-F8D7-4E1A-BF43-FF9261047D92}" type="presParOf" srcId="{556E6C46-38EF-4139-9F66-06F2EBCF5744}" destId="{10CAA608-A644-48CD-B184-70DC835307B0}" srcOrd="4" destOrd="0" presId="urn:microsoft.com/office/officeart/2005/8/layout/cycle7"/>
    <dgm:cxn modelId="{AD43EC2A-697E-4B87-9AA5-0807DABE40C9}" type="presParOf" srcId="{556E6C46-38EF-4139-9F66-06F2EBCF5744}" destId="{BFD7C712-7EDE-4422-82A8-B8C771AC8E28}" srcOrd="5" destOrd="0" presId="urn:microsoft.com/office/officeart/2005/8/layout/cycle7"/>
    <dgm:cxn modelId="{58EA4AF0-F909-4BE1-B2F8-566EE10BEE06}" type="presParOf" srcId="{BFD7C712-7EDE-4422-82A8-B8C771AC8E28}" destId="{76418742-BA74-4BA9-8635-9D7D5696BE00}" srcOrd="0" destOrd="0" presId="urn:microsoft.com/office/officeart/2005/8/layout/cycle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E768EF-624A-4DB4-8FE2-3032083CD74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223E84C7-9D02-40C5-A4E5-1C042A18B3BF}">
      <dgm:prSet phldrT="[Text]"/>
      <dgm:spPr>
        <a:solidFill>
          <a:schemeClr val="tx1">
            <a:lumMod val="60000"/>
            <a:lumOff val="40000"/>
          </a:schemeClr>
        </a:solidFill>
      </dgm:spPr>
      <dgm:t>
        <a:bodyPr/>
        <a:lstStyle/>
        <a:p>
          <a:r>
            <a:rPr lang="ar-SA" dirty="0" smtClean="0"/>
            <a:t>في قوامة الرجل على الأسرة</a:t>
          </a:r>
          <a:endParaRPr lang="en-US" dirty="0"/>
        </a:p>
      </dgm:t>
    </dgm:pt>
    <dgm:pt modelId="{1E193935-33EB-466B-9787-CDEC94F23199}" type="parTrans" cxnId="{6EE82028-E2F0-44EE-9C58-4835B0748DB3}">
      <dgm:prSet/>
      <dgm:spPr/>
      <dgm:t>
        <a:bodyPr/>
        <a:lstStyle/>
        <a:p>
          <a:endParaRPr lang="en-US"/>
        </a:p>
      </dgm:t>
    </dgm:pt>
    <dgm:pt modelId="{57D3A65C-9366-412D-B71C-5DF55BE41834}" type="sibTrans" cxnId="{6EE82028-E2F0-44EE-9C58-4835B0748DB3}">
      <dgm:prSet/>
      <dgm:spPr/>
      <dgm:t>
        <a:bodyPr/>
        <a:lstStyle/>
        <a:p>
          <a:endParaRPr lang="en-US"/>
        </a:p>
      </dgm:t>
    </dgm:pt>
    <dgm:pt modelId="{DD1F3753-4691-482D-871C-E68331BA951B}">
      <dgm:prSet phldrT="[Text]"/>
      <dgm:spPr>
        <a:solidFill>
          <a:schemeClr val="accent2">
            <a:lumMod val="60000"/>
            <a:lumOff val="40000"/>
          </a:schemeClr>
        </a:solidFill>
      </dgm:spPr>
      <dgm:t>
        <a:bodyPr/>
        <a:lstStyle/>
        <a:p>
          <a:r>
            <a:rPr lang="ar-SA" dirty="0" smtClean="0"/>
            <a:t>في حرمة زواج المسلمة بغير المسلم</a:t>
          </a:r>
          <a:endParaRPr lang="en-US" dirty="0"/>
        </a:p>
      </dgm:t>
    </dgm:pt>
    <dgm:pt modelId="{04BB9D54-C3D0-4991-BE00-08E14A42D45A}" type="parTrans" cxnId="{721F9FE5-7AA3-485C-99BE-6E41F123D9F5}">
      <dgm:prSet/>
      <dgm:spPr/>
      <dgm:t>
        <a:bodyPr/>
        <a:lstStyle/>
        <a:p>
          <a:endParaRPr lang="en-US"/>
        </a:p>
      </dgm:t>
    </dgm:pt>
    <dgm:pt modelId="{FA1CEC67-1625-45AA-9DA1-05DBF5272E03}" type="sibTrans" cxnId="{721F9FE5-7AA3-485C-99BE-6E41F123D9F5}">
      <dgm:prSet/>
      <dgm:spPr/>
      <dgm:t>
        <a:bodyPr/>
        <a:lstStyle/>
        <a:p>
          <a:endParaRPr lang="en-US"/>
        </a:p>
      </dgm:t>
    </dgm:pt>
    <dgm:pt modelId="{2088F9BA-66FB-4C14-A5D2-F94D17D569CA}">
      <dgm:prSet phldrT="[Text]"/>
      <dgm:spPr>
        <a:solidFill>
          <a:srgbClr val="00B050"/>
        </a:solidFill>
      </dgm:spPr>
      <dgm:t>
        <a:bodyPr/>
        <a:lstStyle/>
        <a:p>
          <a:r>
            <a:rPr lang="ar-LB" dirty="0" smtClean="0"/>
            <a:t>في قاعدة التنصيف في الإرث</a:t>
          </a:r>
          <a:endParaRPr lang="en-US" dirty="0"/>
        </a:p>
      </dgm:t>
    </dgm:pt>
    <dgm:pt modelId="{EDB932D7-5DC5-4D05-99D7-CB6BCDCA2A62}" type="parTrans" cxnId="{CE1E619F-910F-4B12-9FC5-B167EDE8DF2C}">
      <dgm:prSet/>
      <dgm:spPr/>
      <dgm:t>
        <a:bodyPr/>
        <a:lstStyle/>
        <a:p>
          <a:endParaRPr lang="en-US"/>
        </a:p>
      </dgm:t>
    </dgm:pt>
    <dgm:pt modelId="{06175F23-1447-4764-9C68-40D2F5D6E9E1}" type="sibTrans" cxnId="{CE1E619F-910F-4B12-9FC5-B167EDE8DF2C}">
      <dgm:prSet/>
      <dgm:spPr/>
      <dgm:t>
        <a:bodyPr/>
        <a:lstStyle/>
        <a:p>
          <a:endParaRPr lang="en-US"/>
        </a:p>
      </dgm:t>
    </dgm:pt>
    <dgm:pt modelId="{FFA6404F-BCF0-4332-A1AF-DDCF36D2FFB2}">
      <dgm:prSet phldrT="[Text]"/>
      <dgm:spPr>
        <a:solidFill>
          <a:srgbClr val="00B050"/>
        </a:solidFill>
      </dgm:spPr>
      <dgm:t>
        <a:bodyPr/>
        <a:lstStyle/>
        <a:p>
          <a:r>
            <a:rPr lang="ar-SA" dirty="0" smtClean="0"/>
            <a:t>في تعدد الزوجات</a:t>
          </a:r>
          <a:endParaRPr lang="en-US" dirty="0"/>
        </a:p>
      </dgm:t>
    </dgm:pt>
    <dgm:pt modelId="{CCCEDC8A-1109-4D84-9B10-C5FA603B3E23}" type="parTrans" cxnId="{6208A557-2500-4534-9018-D9E62A359C98}">
      <dgm:prSet/>
      <dgm:spPr/>
      <dgm:t>
        <a:bodyPr/>
        <a:lstStyle/>
        <a:p>
          <a:endParaRPr lang="en-US"/>
        </a:p>
      </dgm:t>
    </dgm:pt>
    <dgm:pt modelId="{76E8D05C-C50F-447D-8652-E05E8B986EEF}" type="sibTrans" cxnId="{6208A557-2500-4534-9018-D9E62A359C98}">
      <dgm:prSet/>
      <dgm:spPr/>
      <dgm:t>
        <a:bodyPr/>
        <a:lstStyle/>
        <a:p>
          <a:endParaRPr lang="en-US"/>
        </a:p>
      </dgm:t>
    </dgm:pt>
    <dgm:pt modelId="{BC315ED2-570E-4E33-88E8-AF3B83EC197B}">
      <dgm:prSet phldrT="[Text]"/>
      <dgm:spPr>
        <a:solidFill>
          <a:schemeClr val="accent2">
            <a:lumMod val="60000"/>
            <a:lumOff val="40000"/>
          </a:schemeClr>
        </a:solidFill>
      </dgm:spPr>
      <dgm:t>
        <a:bodyPr/>
        <a:lstStyle/>
        <a:p>
          <a:r>
            <a:rPr lang="ar-SA" dirty="0" smtClean="0"/>
            <a:t>في سكن الزوجة  مع زوجها في منزل واحد</a:t>
          </a:r>
          <a:endParaRPr lang="en-US" dirty="0"/>
        </a:p>
      </dgm:t>
    </dgm:pt>
    <dgm:pt modelId="{9C194A73-4A79-460B-BEF0-3DE4AA0A847E}" type="parTrans" cxnId="{FB85CECD-0CE7-444B-8DB6-ECAFAA7EF5BF}">
      <dgm:prSet/>
      <dgm:spPr/>
      <dgm:t>
        <a:bodyPr/>
        <a:lstStyle/>
        <a:p>
          <a:endParaRPr lang="en-US"/>
        </a:p>
      </dgm:t>
    </dgm:pt>
    <dgm:pt modelId="{5741762E-A8D8-4CD4-ABF5-DA00ABF7F71B}" type="sibTrans" cxnId="{FB85CECD-0CE7-444B-8DB6-ECAFAA7EF5BF}">
      <dgm:prSet/>
      <dgm:spPr/>
      <dgm:t>
        <a:bodyPr/>
        <a:lstStyle/>
        <a:p>
          <a:endParaRPr lang="en-US"/>
        </a:p>
      </dgm:t>
    </dgm:pt>
    <dgm:pt modelId="{A1ADBD7F-3EBC-4D9A-8F7B-BBC3CB26B21F}">
      <dgm:prSet phldrT="[Text]"/>
      <dgm:spPr>
        <a:solidFill>
          <a:srgbClr val="00B050"/>
        </a:solidFill>
      </dgm:spPr>
      <dgm:t>
        <a:bodyPr/>
        <a:lstStyle/>
        <a:p>
          <a:r>
            <a:rPr lang="ar-SA" dirty="0" smtClean="0"/>
            <a:t>في حصر الطلاق بيد الرجل </a:t>
          </a:r>
          <a:endParaRPr lang="en-US" dirty="0"/>
        </a:p>
      </dgm:t>
    </dgm:pt>
    <dgm:pt modelId="{81C305FC-BC81-4DDE-B242-61BF02AB9CA6}" type="parTrans" cxnId="{BF2FABB9-C970-4F33-BE86-E92A3E3E7A1D}">
      <dgm:prSet/>
      <dgm:spPr/>
      <dgm:t>
        <a:bodyPr/>
        <a:lstStyle/>
        <a:p>
          <a:endParaRPr lang="en-US"/>
        </a:p>
      </dgm:t>
    </dgm:pt>
    <dgm:pt modelId="{BBAB2DF3-A653-4704-BBF4-CBD86A3A66B9}" type="sibTrans" cxnId="{BF2FABB9-C970-4F33-BE86-E92A3E3E7A1D}">
      <dgm:prSet/>
      <dgm:spPr/>
      <dgm:t>
        <a:bodyPr/>
        <a:lstStyle/>
        <a:p>
          <a:endParaRPr lang="en-US"/>
        </a:p>
      </dgm:t>
    </dgm:pt>
    <dgm:pt modelId="{7049FE36-AEAA-4AB7-9D59-C6B16DACA09C}" type="pres">
      <dgm:prSet presAssocID="{43E768EF-624A-4DB4-8FE2-3032083CD746}" presName="Name0" presStyleCnt="0">
        <dgm:presLayoutVars>
          <dgm:chPref val="1"/>
          <dgm:dir/>
          <dgm:animOne val="branch"/>
          <dgm:animLvl val="lvl"/>
          <dgm:resizeHandles/>
        </dgm:presLayoutVars>
      </dgm:prSet>
      <dgm:spPr/>
      <dgm:t>
        <a:bodyPr/>
        <a:lstStyle/>
        <a:p>
          <a:endParaRPr lang="en-US"/>
        </a:p>
      </dgm:t>
    </dgm:pt>
    <dgm:pt modelId="{3C44155E-DFF2-4DB9-A2F2-1EFFB87C978F}" type="pres">
      <dgm:prSet presAssocID="{223E84C7-9D02-40C5-A4E5-1C042A18B3BF}" presName="vertOne" presStyleCnt="0"/>
      <dgm:spPr/>
    </dgm:pt>
    <dgm:pt modelId="{E35EFEAE-D70C-4E91-8EE3-888DCBFDAC79}" type="pres">
      <dgm:prSet presAssocID="{223E84C7-9D02-40C5-A4E5-1C042A18B3BF}" presName="txOne" presStyleLbl="node0" presStyleIdx="0" presStyleCnt="1" custLinFactNeighborX="-11" custLinFactNeighborY="-188">
        <dgm:presLayoutVars>
          <dgm:chPref val="3"/>
        </dgm:presLayoutVars>
      </dgm:prSet>
      <dgm:spPr/>
      <dgm:t>
        <a:bodyPr/>
        <a:lstStyle/>
        <a:p>
          <a:endParaRPr lang="en-US"/>
        </a:p>
      </dgm:t>
    </dgm:pt>
    <dgm:pt modelId="{030B6C6D-C9DD-4373-A6B7-FD45BB79D28E}" type="pres">
      <dgm:prSet presAssocID="{223E84C7-9D02-40C5-A4E5-1C042A18B3BF}" presName="parTransOne" presStyleCnt="0"/>
      <dgm:spPr/>
    </dgm:pt>
    <dgm:pt modelId="{B8C5BBC3-799A-422D-902B-419033CD39A2}" type="pres">
      <dgm:prSet presAssocID="{223E84C7-9D02-40C5-A4E5-1C042A18B3BF}" presName="horzOne" presStyleCnt="0"/>
      <dgm:spPr/>
    </dgm:pt>
    <dgm:pt modelId="{919E3389-3010-4F46-B499-DFA903D409BB}" type="pres">
      <dgm:prSet presAssocID="{DD1F3753-4691-482D-871C-E68331BA951B}" presName="vertTwo" presStyleCnt="0"/>
      <dgm:spPr/>
    </dgm:pt>
    <dgm:pt modelId="{CCA1FC47-C184-457B-BDD0-22DBDDBEB290}" type="pres">
      <dgm:prSet presAssocID="{DD1F3753-4691-482D-871C-E68331BA951B}" presName="txTwo" presStyleLbl="node2" presStyleIdx="0" presStyleCnt="2">
        <dgm:presLayoutVars>
          <dgm:chPref val="3"/>
        </dgm:presLayoutVars>
      </dgm:prSet>
      <dgm:spPr/>
      <dgm:t>
        <a:bodyPr/>
        <a:lstStyle/>
        <a:p>
          <a:endParaRPr lang="en-US"/>
        </a:p>
      </dgm:t>
    </dgm:pt>
    <dgm:pt modelId="{26AE7EBA-ED8B-4ED4-B584-9D744DBCD801}" type="pres">
      <dgm:prSet presAssocID="{DD1F3753-4691-482D-871C-E68331BA951B}" presName="parTransTwo" presStyleCnt="0"/>
      <dgm:spPr/>
    </dgm:pt>
    <dgm:pt modelId="{0A1B43D8-3170-40BC-94F7-A132C34C6A8D}" type="pres">
      <dgm:prSet presAssocID="{DD1F3753-4691-482D-871C-E68331BA951B}" presName="horzTwo" presStyleCnt="0"/>
      <dgm:spPr/>
    </dgm:pt>
    <dgm:pt modelId="{867CD6BD-D751-4016-B597-113986C322FD}" type="pres">
      <dgm:prSet presAssocID="{2088F9BA-66FB-4C14-A5D2-F94D17D569CA}" presName="vertThree" presStyleCnt="0"/>
      <dgm:spPr/>
    </dgm:pt>
    <dgm:pt modelId="{CF226125-ABA1-46E1-AB36-DE60062CEE9F}" type="pres">
      <dgm:prSet presAssocID="{2088F9BA-66FB-4C14-A5D2-F94D17D569CA}" presName="txThree" presStyleLbl="node3" presStyleIdx="0" presStyleCnt="3">
        <dgm:presLayoutVars>
          <dgm:chPref val="3"/>
        </dgm:presLayoutVars>
      </dgm:prSet>
      <dgm:spPr/>
      <dgm:t>
        <a:bodyPr/>
        <a:lstStyle/>
        <a:p>
          <a:endParaRPr lang="en-US"/>
        </a:p>
      </dgm:t>
    </dgm:pt>
    <dgm:pt modelId="{7B0C650A-12FD-484B-BF49-3DE70CC36E15}" type="pres">
      <dgm:prSet presAssocID="{2088F9BA-66FB-4C14-A5D2-F94D17D569CA}" presName="horzThree" presStyleCnt="0"/>
      <dgm:spPr/>
    </dgm:pt>
    <dgm:pt modelId="{DD55A8AD-E016-4818-BFC2-284631130F60}" type="pres">
      <dgm:prSet presAssocID="{06175F23-1447-4764-9C68-40D2F5D6E9E1}" presName="sibSpaceThree" presStyleCnt="0"/>
      <dgm:spPr/>
    </dgm:pt>
    <dgm:pt modelId="{2A66BDBE-2A07-4665-9FE5-655FE2A35331}" type="pres">
      <dgm:prSet presAssocID="{FFA6404F-BCF0-4332-A1AF-DDCF36D2FFB2}" presName="vertThree" presStyleCnt="0"/>
      <dgm:spPr/>
    </dgm:pt>
    <dgm:pt modelId="{26A7C813-E000-4DB4-BD01-1B80F7615CC2}" type="pres">
      <dgm:prSet presAssocID="{FFA6404F-BCF0-4332-A1AF-DDCF36D2FFB2}" presName="txThree" presStyleLbl="node3" presStyleIdx="1" presStyleCnt="3">
        <dgm:presLayoutVars>
          <dgm:chPref val="3"/>
        </dgm:presLayoutVars>
      </dgm:prSet>
      <dgm:spPr/>
      <dgm:t>
        <a:bodyPr/>
        <a:lstStyle/>
        <a:p>
          <a:endParaRPr lang="en-US"/>
        </a:p>
      </dgm:t>
    </dgm:pt>
    <dgm:pt modelId="{C4954C84-83A4-4596-A49F-F6BD1E7E35BD}" type="pres">
      <dgm:prSet presAssocID="{FFA6404F-BCF0-4332-A1AF-DDCF36D2FFB2}" presName="horzThree" presStyleCnt="0"/>
      <dgm:spPr/>
    </dgm:pt>
    <dgm:pt modelId="{74532542-D7E1-4466-B95E-052F1ACA82CA}" type="pres">
      <dgm:prSet presAssocID="{FA1CEC67-1625-45AA-9DA1-05DBF5272E03}" presName="sibSpaceTwo" presStyleCnt="0"/>
      <dgm:spPr/>
    </dgm:pt>
    <dgm:pt modelId="{B8967864-1562-4E72-BAD2-CB6433E2C7D9}" type="pres">
      <dgm:prSet presAssocID="{BC315ED2-570E-4E33-88E8-AF3B83EC197B}" presName="vertTwo" presStyleCnt="0"/>
      <dgm:spPr/>
    </dgm:pt>
    <dgm:pt modelId="{BBA68ADC-8BE2-4561-ABDF-7F501DA9F7EC}" type="pres">
      <dgm:prSet presAssocID="{BC315ED2-570E-4E33-88E8-AF3B83EC197B}" presName="txTwo" presStyleLbl="node2" presStyleIdx="1" presStyleCnt="2" custLinFactNeighborX="-4593" custLinFactNeighborY="-6611">
        <dgm:presLayoutVars>
          <dgm:chPref val="3"/>
        </dgm:presLayoutVars>
      </dgm:prSet>
      <dgm:spPr/>
      <dgm:t>
        <a:bodyPr/>
        <a:lstStyle/>
        <a:p>
          <a:endParaRPr lang="en-US"/>
        </a:p>
      </dgm:t>
    </dgm:pt>
    <dgm:pt modelId="{33570D10-E4B2-47E5-B403-A95077E54EDB}" type="pres">
      <dgm:prSet presAssocID="{BC315ED2-570E-4E33-88E8-AF3B83EC197B}" presName="parTransTwo" presStyleCnt="0"/>
      <dgm:spPr/>
    </dgm:pt>
    <dgm:pt modelId="{5C12AA8A-74B0-4A7D-84DF-BF157246CB5F}" type="pres">
      <dgm:prSet presAssocID="{BC315ED2-570E-4E33-88E8-AF3B83EC197B}" presName="horzTwo" presStyleCnt="0"/>
      <dgm:spPr/>
    </dgm:pt>
    <dgm:pt modelId="{1AAF80EB-984E-43E7-A242-A784C8F74E23}" type="pres">
      <dgm:prSet presAssocID="{A1ADBD7F-3EBC-4D9A-8F7B-BBC3CB26B21F}" presName="vertThree" presStyleCnt="0"/>
      <dgm:spPr/>
    </dgm:pt>
    <dgm:pt modelId="{03BA8E65-05F1-4C6F-AD11-0EA98B8FA6A5}" type="pres">
      <dgm:prSet presAssocID="{A1ADBD7F-3EBC-4D9A-8F7B-BBC3CB26B21F}" presName="txThree" presStyleLbl="node3" presStyleIdx="2" presStyleCnt="3">
        <dgm:presLayoutVars>
          <dgm:chPref val="3"/>
        </dgm:presLayoutVars>
      </dgm:prSet>
      <dgm:spPr/>
      <dgm:t>
        <a:bodyPr/>
        <a:lstStyle/>
        <a:p>
          <a:endParaRPr lang="en-US"/>
        </a:p>
      </dgm:t>
    </dgm:pt>
    <dgm:pt modelId="{8E286990-70C9-4422-81D8-41BBD6B9E43F}" type="pres">
      <dgm:prSet presAssocID="{A1ADBD7F-3EBC-4D9A-8F7B-BBC3CB26B21F}" presName="horzThree" presStyleCnt="0"/>
      <dgm:spPr/>
    </dgm:pt>
  </dgm:ptLst>
  <dgm:cxnLst>
    <dgm:cxn modelId="{FEEAB226-7501-41F1-918D-42F5DB28AADE}" type="presOf" srcId="{223E84C7-9D02-40C5-A4E5-1C042A18B3BF}" destId="{E35EFEAE-D70C-4E91-8EE3-888DCBFDAC79}" srcOrd="0" destOrd="0" presId="urn:microsoft.com/office/officeart/2005/8/layout/hierarchy4"/>
    <dgm:cxn modelId="{BF2FABB9-C970-4F33-BE86-E92A3E3E7A1D}" srcId="{BC315ED2-570E-4E33-88E8-AF3B83EC197B}" destId="{A1ADBD7F-3EBC-4D9A-8F7B-BBC3CB26B21F}" srcOrd="0" destOrd="0" parTransId="{81C305FC-BC81-4DDE-B242-61BF02AB9CA6}" sibTransId="{BBAB2DF3-A653-4704-BBF4-CBD86A3A66B9}"/>
    <dgm:cxn modelId="{34A07E7A-0D7E-49A7-B1C9-E84EE24CD2FE}" type="presOf" srcId="{2088F9BA-66FB-4C14-A5D2-F94D17D569CA}" destId="{CF226125-ABA1-46E1-AB36-DE60062CEE9F}" srcOrd="0" destOrd="0" presId="urn:microsoft.com/office/officeart/2005/8/layout/hierarchy4"/>
    <dgm:cxn modelId="{F734B042-EA24-4575-AE05-44D2E6A21424}" type="presOf" srcId="{A1ADBD7F-3EBC-4D9A-8F7B-BBC3CB26B21F}" destId="{03BA8E65-05F1-4C6F-AD11-0EA98B8FA6A5}" srcOrd="0" destOrd="0" presId="urn:microsoft.com/office/officeart/2005/8/layout/hierarchy4"/>
    <dgm:cxn modelId="{0A6B6D10-44F8-48D1-A10C-4209B79E333F}" type="presOf" srcId="{43E768EF-624A-4DB4-8FE2-3032083CD746}" destId="{7049FE36-AEAA-4AB7-9D59-C6B16DACA09C}" srcOrd="0" destOrd="0" presId="urn:microsoft.com/office/officeart/2005/8/layout/hierarchy4"/>
    <dgm:cxn modelId="{6EE82028-E2F0-44EE-9C58-4835B0748DB3}" srcId="{43E768EF-624A-4DB4-8FE2-3032083CD746}" destId="{223E84C7-9D02-40C5-A4E5-1C042A18B3BF}" srcOrd="0" destOrd="0" parTransId="{1E193935-33EB-466B-9787-CDEC94F23199}" sibTransId="{57D3A65C-9366-412D-B71C-5DF55BE41834}"/>
    <dgm:cxn modelId="{721F9FE5-7AA3-485C-99BE-6E41F123D9F5}" srcId="{223E84C7-9D02-40C5-A4E5-1C042A18B3BF}" destId="{DD1F3753-4691-482D-871C-E68331BA951B}" srcOrd="0" destOrd="0" parTransId="{04BB9D54-C3D0-4991-BE00-08E14A42D45A}" sibTransId="{FA1CEC67-1625-45AA-9DA1-05DBF5272E03}"/>
    <dgm:cxn modelId="{CE1E619F-910F-4B12-9FC5-B167EDE8DF2C}" srcId="{DD1F3753-4691-482D-871C-E68331BA951B}" destId="{2088F9BA-66FB-4C14-A5D2-F94D17D569CA}" srcOrd="0" destOrd="0" parTransId="{EDB932D7-5DC5-4D05-99D7-CB6BCDCA2A62}" sibTransId="{06175F23-1447-4764-9C68-40D2F5D6E9E1}"/>
    <dgm:cxn modelId="{9D64DD7D-7688-461E-9947-673FD3A80ECE}" type="presOf" srcId="{DD1F3753-4691-482D-871C-E68331BA951B}" destId="{CCA1FC47-C184-457B-BDD0-22DBDDBEB290}" srcOrd="0" destOrd="0" presId="urn:microsoft.com/office/officeart/2005/8/layout/hierarchy4"/>
    <dgm:cxn modelId="{192C9F1F-5AE7-4D3D-BD61-9C32E28286DD}" type="presOf" srcId="{FFA6404F-BCF0-4332-A1AF-DDCF36D2FFB2}" destId="{26A7C813-E000-4DB4-BD01-1B80F7615CC2}" srcOrd="0" destOrd="0" presId="urn:microsoft.com/office/officeart/2005/8/layout/hierarchy4"/>
    <dgm:cxn modelId="{6208A557-2500-4534-9018-D9E62A359C98}" srcId="{DD1F3753-4691-482D-871C-E68331BA951B}" destId="{FFA6404F-BCF0-4332-A1AF-DDCF36D2FFB2}" srcOrd="1" destOrd="0" parTransId="{CCCEDC8A-1109-4D84-9B10-C5FA603B3E23}" sibTransId="{76E8D05C-C50F-447D-8652-E05E8B986EEF}"/>
    <dgm:cxn modelId="{FB85CECD-0CE7-444B-8DB6-ECAFAA7EF5BF}" srcId="{223E84C7-9D02-40C5-A4E5-1C042A18B3BF}" destId="{BC315ED2-570E-4E33-88E8-AF3B83EC197B}" srcOrd="1" destOrd="0" parTransId="{9C194A73-4A79-460B-BEF0-3DE4AA0A847E}" sibTransId="{5741762E-A8D8-4CD4-ABF5-DA00ABF7F71B}"/>
    <dgm:cxn modelId="{F5E233A8-F027-4E8F-9D16-AAEA730F9DA8}" type="presOf" srcId="{BC315ED2-570E-4E33-88E8-AF3B83EC197B}" destId="{BBA68ADC-8BE2-4561-ABDF-7F501DA9F7EC}" srcOrd="0" destOrd="0" presId="urn:microsoft.com/office/officeart/2005/8/layout/hierarchy4"/>
    <dgm:cxn modelId="{5D2BDB52-F2B7-4A77-844B-C63E6CD2DE26}" type="presParOf" srcId="{7049FE36-AEAA-4AB7-9D59-C6B16DACA09C}" destId="{3C44155E-DFF2-4DB9-A2F2-1EFFB87C978F}" srcOrd="0" destOrd="0" presId="urn:microsoft.com/office/officeart/2005/8/layout/hierarchy4"/>
    <dgm:cxn modelId="{0474E22B-159A-4604-BD68-874F73A4CB7B}" type="presParOf" srcId="{3C44155E-DFF2-4DB9-A2F2-1EFFB87C978F}" destId="{E35EFEAE-D70C-4E91-8EE3-888DCBFDAC79}" srcOrd="0" destOrd="0" presId="urn:microsoft.com/office/officeart/2005/8/layout/hierarchy4"/>
    <dgm:cxn modelId="{17623AAE-43EC-41B8-A7F5-8816A6B12C28}" type="presParOf" srcId="{3C44155E-DFF2-4DB9-A2F2-1EFFB87C978F}" destId="{030B6C6D-C9DD-4373-A6B7-FD45BB79D28E}" srcOrd="1" destOrd="0" presId="urn:microsoft.com/office/officeart/2005/8/layout/hierarchy4"/>
    <dgm:cxn modelId="{5B5208C9-90F0-4F5B-AED2-A0F2625EFD68}" type="presParOf" srcId="{3C44155E-DFF2-4DB9-A2F2-1EFFB87C978F}" destId="{B8C5BBC3-799A-422D-902B-419033CD39A2}" srcOrd="2" destOrd="0" presId="urn:microsoft.com/office/officeart/2005/8/layout/hierarchy4"/>
    <dgm:cxn modelId="{E936CF41-4802-4CA1-80AE-DA0C8E1A43BF}" type="presParOf" srcId="{B8C5BBC3-799A-422D-902B-419033CD39A2}" destId="{919E3389-3010-4F46-B499-DFA903D409BB}" srcOrd="0" destOrd="0" presId="urn:microsoft.com/office/officeart/2005/8/layout/hierarchy4"/>
    <dgm:cxn modelId="{462CFFD3-4EB0-4E9A-A69F-B3DF854EA236}" type="presParOf" srcId="{919E3389-3010-4F46-B499-DFA903D409BB}" destId="{CCA1FC47-C184-457B-BDD0-22DBDDBEB290}" srcOrd="0" destOrd="0" presId="urn:microsoft.com/office/officeart/2005/8/layout/hierarchy4"/>
    <dgm:cxn modelId="{73DB4266-4B96-4A87-BB7B-43F269BDF15A}" type="presParOf" srcId="{919E3389-3010-4F46-B499-DFA903D409BB}" destId="{26AE7EBA-ED8B-4ED4-B584-9D744DBCD801}" srcOrd="1" destOrd="0" presId="urn:microsoft.com/office/officeart/2005/8/layout/hierarchy4"/>
    <dgm:cxn modelId="{106768D4-F805-4530-924E-11E4F3854FA7}" type="presParOf" srcId="{919E3389-3010-4F46-B499-DFA903D409BB}" destId="{0A1B43D8-3170-40BC-94F7-A132C34C6A8D}" srcOrd="2" destOrd="0" presId="urn:microsoft.com/office/officeart/2005/8/layout/hierarchy4"/>
    <dgm:cxn modelId="{75DCB092-4D66-4B63-851F-8FF6B220F0CA}" type="presParOf" srcId="{0A1B43D8-3170-40BC-94F7-A132C34C6A8D}" destId="{867CD6BD-D751-4016-B597-113986C322FD}" srcOrd="0" destOrd="0" presId="urn:microsoft.com/office/officeart/2005/8/layout/hierarchy4"/>
    <dgm:cxn modelId="{9A221C44-C7B3-4A1B-92BC-B5D679451408}" type="presParOf" srcId="{867CD6BD-D751-4016-B597-113986C322FD}" destId="{CF226125-ABA1-46E1-AB36-DE60062CEE9F}" srcOrd="0" destOrd="0" presId="urn:microsoft.com/office/officeart/2005/8/layout/hierarchy4"/>
    <dgm:cxn modelId="{CF4B9EAB-4D60-45D9-8FF2-CC3B5B5B820A}" type="presParOf" srcId="{867CD6BD-D751-4016-B597-113986C322FD}" destId="{7B0C650A-12FD-484B-BF49-3DE70CC36E15}" srcOrd="1" destOrd="0" presId="urn:microsoft.com/office/officeart/2005/8/layout/hierarchy4"/>
    <dgm:cxn modelId="{1E4F36EB-0934-404C-8F98-1AED19FCBF82}" type="presParOf" srcId="{0A1B43D8-3170-40BC-94F7-A132C34C6A8D}" destId="{DD55A8AD-E016-4818-BFC2-284631130F60}" srcOrd="1" destOrd="0" presId="urn:microsoft.com/office/officeart/2005/8/layout/hierarchy4"/>
    <dgm:cxn modelId="{F528EBFA-4810-4D3C-AB2A-944B21C05633}" type="presParOf" srcId="{0A1B43D8-3170-40BC-94F7-A132C34C6A8D}" destId="{2A66BDBE-2A07-4665-9FE5-655FE2A35331}" srcOrd="2" destOrd="0" presId="urn:microsoft.com/office/officeart/2005/8/layout/hierarchy4"/>
    <dgm:cxn modelId="{8048D3F0-153E-4516-99A6-231F564124C3}" type="presParOf" srcId="{2A66BDBE-2A07-4665-9FE5-655FE2A35331}" destId="{26A7C813-E000-4DB4-BD01-1B80F7615CC2}" srcOrd="0" destOrd="0" presId="urn:microsoft.com/office/officeart/2005/8/layout/hierarchy4"/>
    <dgm:cxn modelId="{399CC110-3124-4F51-A0B9-826A67AFFBCE}" type="presParOf" srcId="{2A66BDBE-2A07-4665-9FE5-655FE2A35331}" destId="{C4954C84-83A4-4596-A49F-F6BD1E7E35BD}" srcOrd="1" destOrd="0" presId="urn:microsoft.com/office/officeart/2005/8/layout/hierarchy4"/>
    <dgm:cxn modelId="{45DCBB96-901D-4AF8-A500-DB2BBA37BA91}" type="presParOf" srcId="{B8C5BBC3-799A-422D-902B-419033CD39A2}" destId="{74532542-D7E1-4466-B95E-052F1ACA82CA}" srcOrd="1" destOrd="0" presId="urn:microsoft.com/office/officeart/2005/8/layout/hierarchy4"/>
    <dgm:cxn modelId="{BBE51BFC-ABF0-4C29-9BA0-15B0B167F0B1}" type="presParOf" srcId="{B8C5BBC3-799A-422D-902B-419033CD39A2}" destId="{B8967864-1562-4E72-BAD2-CB6433E2C7D9}" srcOrd="2" destOrd="0" presId="urn:microsoft.com/office/officeart/2005/8/layout/hierarchy4"/>
    <dgm:cxn modelId="{693342A4-4E0C-4C88-8893-77669B414243}" type="presParOf" srcId="{B8967864-1562-4E72-BAD2-CB6433E2C7D9}" destId="{BBA68ADC-8BE2-4561-ABDF-7F501DA9F7EC}" srcOrd="0" destOrd="0" presId="urn:microsoft.com/office/officeart/2005/8/layout/hierarchy4"/>
    <dgm:cxn modelId="{5CA1A37E-13E2-4D4F-B6FE-572013B40118}" type="presParOf" srcId="{B8967864-1562-4E72-BAD2-CB6433E2C7D9}" destId="{33570D10-E4B2-47E5-B403-A95077E54EDB}" srcOrd="1" destOrd="0" presId="urn:microsoft.com/office/officeart/2005/8/layout/hierarchy4"/>
    <dgm:cxn modelId="{B96F7DD6-8700-4ABD-8BFB-F98188E4729E}" type="presParOf" srcId="{B8967864-1562-4E72-BAD2-CB6433E2C7D9}" destId="{5C12AA8A-74B0-4A7D-84DF-BF157246CB5F}" srcOrd="2" destOrd="0" presId="urn:microsoft.com/office/officeart/2005/8/layout/hierarchy4"/>
    <dgm:cxn modelId="{D889EEDA-AD4A-4973-91AE-1C207169AE65}" type="presParOf" srcId="{5C12AA8A-74B0-4A7D-84DF-BF157246CB5F}" destId="{1AAF80EB-984E-43E7-A242-A784C8F74E23}" srcOrd="0" destOrd="0" presId="urn:microsoft.com/office/officeart/2005/8/layout/hierarchy4"/>
    <dgm:cxn modelId="{4E23D588-9DE9-4C10-8669-DC5E3E9AEDFC}" type="presParOf" srcId="{1AAF80EB-984E-43E7-A242-A784C8F74E23}" destId="{03BA8E65-05F1-4C6F-AD11-0EA98B8FA6A5}" srcOrd="0" destOrd="0" presId="urn:microsoft.com/office/officeart/2005/8/layout/hierarchy4"/>
    <dgm:cxn modelId="{1BBF3332-F340-45C4-81EC-B16DBC050E31}" type="presParOf" srcId="{1AAF80EB-984E-43E7-A242-A784C8F74E23}" destId="{8E286990-70C9-4422-81D8-41BBD6B9E43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51E3F6-2C3F-4D2C-91B8-BC3A123A0F8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7AD23E8F-ADA8-48E4-97E9-F75F31D80C5C}">
      <dgm:prSet phldrT="[Text]"/>
      <dgm:spPr/>
      <dgm:t>
        <a:bodyPr/>
        <a:lstStyle/>
        <a:p>
          <a:pPr algn="r"/>
          <a:r>
            <a:rPr lang="ar-SA" dirty="0" smtClean="0"/>
            <a:t>جرت محاولات عدة لتمرير هذا القانون، عبر تقديم مشاريع لقوانين مدنية للأحوال الشخصية</a:t>
          </a:r>
          <a:endParaRPr lang="en-US" dirty="0"/>
        </a:p>
      </dgm:t>
    </dgm:pt>
    <dgm:pt modelId="{A7123B4A-02A1-43A9-B174-BC4CCB256862}" type="parTrans" cxnId="{B375EF07-4168-4996-BBA5-FA35449788F6}">
      <dgm:prSet/>
      <dgm:spPr/>
      <dgm:t>
        <a:bodyPr/>
        <a:lstStyle/>
        <a:p>
          <a:endParaRPr lang="en-US"/>
        </a:p>
      </dgm:t>
    </dgm:pt>
    <dgm:pt modelId="{0DCD25C9-128C-4A56-872F-F0E5EA2DB18B}" type="sibTrans" cxnId="{B375EF07-4168-4996-BBA5-FA35449788F6}">
      <dgm:prSet/>
      <dgm:spPr/>
      <dgm:t>
        <a:bodyPr/>
        <a:lstStyle/>
        <a:p>
          <a:endParaRPr lang="en-US"/>
        </a:p>
      </dgm:t>
    </dgm:pt>
    <dgm:pt modelId="{68BE5FF5-D4B9-43F7-B953-91F4B2DA062B}">
      <dgm:prSet phldrT="[Text]"/>
      <dgm:spPr/>
      <dgm:t>
        <a:bodyPr/>
        <a:lstStyle/>
        <a:p>
          <a:pPr algn="r"/>
          <a:r>
            <a:rPr lang="ar-SA" dirty="0" smtClean="0"/>
            <a:t>بعضها اختياري</a:t>
          </a:r>
          <a:r>
            <a:rPr lang="ar-LB" dirty="0" smtClean="0"/>
            <a:t>.</a:t>
          </a:r>
          <a:r>
            <a:rPr lang="ar-SA" dirty="0" smtClean="0"/>
            <a:t> </a:t>
          </a:r>
          <a:endParaRPr lang="en-US" dirty="0"/>
        </a:p>
      </dgm:t>
    </dgm:pt>
    <dgm:pt modelId="{68987D9C-9086-487F-BAD5-7D90D2934B96}" type="parTrans" cxnId="{8CA16492-ED1D-4589-BBBF-39D030446186}">
      <dgm:prSet/>
      <dgm:spPr/>
      <dgm:t>
        <a:bodyPr/>
        <a:lstStyle/>
        <a:p>
          <a:endParaRPr lang="en-US"/>
        </a:p>
      </dgm:t>
    </dgm:pt>
    <dgm:pt modelId="{5EF3E7DD-0F48-4B5A-B187-324A498CA01A}" type="sibTrans" cxnId="{8CA16492-ED1D-4589-BBBF-39D030446186}">
      <dgm:prSet/>
      <dgm:spPr/>
      <dgm:t>
        <a:bodyPr/>
        <a:lstStyle/>
        <a:p>
          <a:endParaRPr lang="en-US"/>
        </a:p>
      </dgm:t>
    </dgm:pt>
    <dgm:pt modelId="{29C6CB3E-915A-45C1-BE8C-77786045EE0C}">
      <dgm:prSet phldrT="[Text]"/>
      <dgm:spPr/>
      <dgm:t>
        <a:bodyPr/>
        <a:lstStyle/>
        <a:p>
          <a:pPr algn="r"/>
          <a:r>
            <a:rPr lang="ar-SA" dirty="0" smtClean="0"/>
            <a:t>وبعضها الآخر الزامي يقضي بإلغاء المحاكم الشرعية والمذهبية</a:t>
          </a:r>
          <a:endParaRPr lang="en-US" dirty="0"/>
        </a:p>
      </dgm:t>
    </dgm:pt>
    <dgm:pt modelId="{F3713CC5-5A8A-4A2A-9041-39B28E7F71C9}" type="parTrans" cxnId="{95EB83A7-E999-4EA2-BCC0-0D0E4206F783}">
      <dgm:prSet/>
      <dgm:spPr/>
      <dgm:t>
        <a:bodyPr/>
        <a:lstStyle/>
        <a:p>
          <a:endParaRPr lang="en-US"/>
        </a:p>
      </dgm:t>
    </dgm:pt>
    <dgm:pt modelId="{DF1E220B-4EDC-4521-97E7-86F6554F8CB2}" type="sibTrans" cxnId="{95EB83A7-E999-4EA2-BCC0-0D0E4206F783}">
      <dgm:prSet/>
      <dgm:spPr/>
      <dgm:t>
        <a:bodyPr/>
        <a:lstStyle/>
        <a:p>
          <a:endParaRPr lang="en-US"/>
        </a:p>
      </dgm:t>
    </dgm:pt>
    <dgm:pt modelId="{59BA1213-1DB7-4424-98EE-46BA9F53FBB2}">
      <dgm:prSet phldrT="[Text]"/>
      <dgm:spPr/>
      <dgm:t>
        <a:bodyPr/>
        <a:lstStyle/>
        <a:p>
          <a:pPr algn="r"/>
          <a:r>
            <a:rPr lang="ar-SA" dirty="0" smtClean="0"/>
            <a:t>ونقل صلاحياتها فيما يتعلق في شؤون الأحوال الشخصية الى المحاكم المدنية. </a:t>
          </a:r>
          <a:endParaRPr lang="en-US" dirty="0"/>
        </a:p>
      </dgm:t>
    </dgm:pt>
    <dgm:pt modelId="{1E2C2B94-DC0C-4D8A-B87C-158C30A2CC22}" type="parTrans" cxnId="{1613D372-4C45-44B4-B92F-01151C6EF317}">
      <dgm:prSet/>
      <dgm:spPr/>
      <dgm:t>
        <a:bodyPr/>
        <a:lstStyle/>
        <a:p>
          <a:endParaRPr lang="en-US"/>
        </a:p>
      </dgm:t>
    </dgm:pt>
    <dgm:pt modelId="{B6E7495A-89F2-4DFB-8777-19FEB47119DC}" type="sibTrans" cxnId="{1613D372-4C45-44B4-B92F-01151C6EF317}">
      <dgm:prSet/>
      <dgm:spPr/>
      <dgm:t>
        <a:bodyPr/>
        <a:lstStyle/>
        <a:p>
          <a:endParaRPr lang="en-US"/>
        </a:p>
      </dgm:t>
    </dgm:pt>
    <dgm:pt modelId="{49080F9F-1EAB-4FD6-806D-A2C6870FF0E6}">
      <dgm:prSet phldrT="[Text]"/>
      <dgm:spPr/>
      <dgm:t>
        <a:bodyPr/>
        <a:lstStyle/>
        <a:p>
          <a:pPr algn="r"/>
          <a:r>
            <a:rPr lang="ar-SA" dirty="0" smtClean="0"/>
            <a:t>أثارت هذه المشاريع ولا زالت ردود فعل كبيرة في الأوساط السياسية والدينية</a:t>
          </a:r>
          <a:endParaRPr lang="en-US" dirty="0"/>
        </a:p>
      </dgm:t>
    </dgm:pt>
    <dgm:pt modelId="{D3A50E2C-9534-479C-9827-A50D2A1DECEA}" type="parTrans" cxnId="{F7C38569-0687-4F9B-995D-69AD81FCCE08}">
      <dgm:prSet/>
      <dgm:spPr/>
      <dgm:t>
        <a:bodyPr/>
        <a:lstStyle/>
        <a:p>
          <a:endParaRPr lang="en-US"/>
        </a:p>
      </dgm:t>
    </dgm:pt>
    <dgm:pt modelId="{2280E1D0-38BB-4FF6-9DF3-FA45F1C6A925}" type="sibTrans" cxnId="{F7C38569-0687-4F9B-995D-69AD81FCCE08}">
      <dgm:prSet/>
      <dgm:spPr/>
      <dgm:t>
        <a:bodyPr/>
        <a:lstStyle/>
        <a:p>
          <a:endParaRPr lang="en-US"/>
        </a:p>
      </dgm:t>
    </dgm:pt>
    <dgm:pt modelId="{829CB71E-BF1D-486C-A3BD-4771AEB66536}">
      <dgm:prSet phldrT="[Text]" custT="1"/>
      <dgm:spPr/>
      <dgm:t>
        <a:bodyPr/>
        <a:lstStyle/>
        <a:p>
          <a:pPr algn="r"/>
          <a:endParaRPr lang="en-US" sz="2400" b="1" dirty="0"/>
        </a:p>
      </dgm:t>
    </dgm:pt>
    <dgm:pt modelId="{C8F28EB8-E453-4714-8921-D494F2D8A940}" type="sibTrans" cxnId="{9C5D6424-AF5D-4680-9F11-9550FC7AC07C}">
      <dgm:prSet/>
      <dgm:spPr/>
      <dgm:t>
        <a:bodyPr/>
        <a:lstStyle/>
        <a:p>
          <a:endParaRPr lang="en-US"/>
        </a:p>
      </dgm:t>
    </dgm:pt>
    <dgm:pt modelId="{D940DC46-F738-4B15-9675-8BB662217DC8}" type="parTrans" cxnId="{9C5D6424-AF5D-4680-9F11-9550FC7AC07C}">
      <dgm:prSet/>
      <dgm:spPr/>
      <dgm:t>
        <a:bodyPr/>
        <a:lstStyle/>
        <a:p>
          <a:endParaRPr lang="en-US"/>
        </a:p>
      </dgm:t>
    </dgm:pt>
    <dgm:pt modelId="{EADEAB91-D488-4AE0-B288-393E76B0863C}" type="pres">
      <dgm:prSet presAssocID="{0C51E3F6-2C3F-4D2C-91B8-BC3A123A0F80}" presName="Name0" presStyleCnt="0">
        <dgm:presLayoutVars>
          <dgm:chMax/>
          <dgm:chPref/>
          <dgm:dir/>
        </dgm:presLayoutVars>
      </dgm:prSet>
      <dgm:spPr/>
      <dgm:t>
        <a:bodyPr/>
        <a:lstStyle/>
        <a:p>
          <a:endParaRPr lang="en-US"/>
        </a:p>
      </dgm:t>
    </dgm:pt>
    <dgm:pt modelId="{0A89264D-2E19-41EB-B373-BBBCE6B66F87}" type="pres">
      <dgm:prSet presAssocID="{829CB71E-BF1D-486C-A3BD-4771AEB66536}" presName="parenttextcomposite" presStyleCnt="0"/>
      <dgm:spPr/>
    </dgm:pt>
    <dgm:pt modelId="{1B184510-0B38-48B5-964D-E54EC485326B}" type="pres">
      <dgm:prSet presAssocID="{829CB71E-BF1D-486C-A3BD-4771AEB66536}" presName="parenttext" presStyleLbl="revTx" presStyleIdx="0" presStyleCnt="3" custLinFactNeighborX="-184" custLinFactNeighborY="20848">
        <dgm:presLayoutVars>
          <dgm:chMax/>
          <dgm:chPref val="2"/>
          <dgm:bulletEnabled val="1"/>
        </dgm:presLayoutVars>
      </dgm:prSet>
      <dgm:spPr/>
      <dgm:t>
        <a:bodyPr/>
        <a:lstStyle/>
        <a:p>
          <a:endParaRPr lang="en-US"/>
        </a:p>
      </dgm:t>
    </dgm:pt>
    <dgm:pt modelId="{4E33E09B-604D-4E8A-A030-84175BFFE587}" type="pres">
      <dgm:prSet presAssocID="{829CB71E-BF1D-486C-A3BD-4771AEB66536}" presName="composite" presStyleCnt="0"/>
      <dgm:spPr/>
    </dgm:pt>
    <dgm:pt modelId="{7F524667-4181-4557-B0E9-2F59545EFCF9}" type="pres">
      <dgm:prSet presAssocID="{829CB71E-BF1D-486C-A3BD-4771AEB66536}" presName="chevron1" presStyleLbl="alignNode1" presStyleIdx="0" presStyleCnt="21"/>
      <dgm:spPr>
        <a:solidFill>
          <a:schemeClr val="accent2">
            <a:lumMod val="60000"/>
            <a:lumOff val="40000"/>
          </a:schemeClr>
        </a:solidFill>
      </dgm:spPr>
    </dgm:pt>
    <dgm:pt modelId="{10497EDA-E53D-420D-A0F4-95FCC044E736}" type="pres">
      <dgm:prSet presAssocID="{829CB71E-BF1D-486C-A3BD-4771AEB66536}" presName="chevron2" presStyleLbl="alignNode1" presStyleIdx="1" presStyleCnt="21"/>
      <dgm:spPr>
        <a:solidFill>
          <a:schemeClr val="tx1">
            <a:lumMod val="75000"/>
          </a:schemeClr>
        </a:solidFill>
      </dgm:spPr>
    </dgm:pt>
    <dgm:pt modelId="{37A95D4D-5E57-4F92-B9B4-20A77B883B01}" type="pres">
      <dgm:prSet presAssocID="{829CB71E-BF1D-486C-A3BD-4771AEB66536}" presName="chevron3" presStyleLbl="alignNode1" presStyleIdx="2" presStyleCnt="21"/>
      <dgm:spPr>
        <a:solidFill>
          <a:schemeClr val="accent2">
            <a:lumMod val="60000"/>
            <a:lumOff val="40000"/>
          </a:schemeClr>
        </a:solidFill>
      </dgm:spPr>
    </dgm:pt>
    <dgm:pt modelId="{EEB43DCC-7353-4F45-8CA6-1ACEF0335927}" type="pres">
      <dgm:prSet presAssocID="{829CB71E-BF1D-486C-A3BD-4771AEB66536}" presName="chevron4" presStyleLbl="alignNode1" presStyleIdx="3" presStyleCnt="21"/>
      <dgm:spPr>
        <a:solidFill>
          <a:schemeClr val="tx1">
            <a:lumMod val="75000"/>
          </a:schemeClr>
        </a:solidFill>
      </dgm:spPr>
    </dgm:pt>
    <dgm:pt modelId="{BF759EBE-2711-497E-BFE9-B31541EC7DC6}" type="pres">
      <dgm:prSet presAssocID="{829CB71E-BF1D-486C-A3BD-4771AEB66536}" presName="chevron5" presStyleLbl="alignNode1" presStyleIdx="4" presStyleCnt="21"/>
      <dgm:spPr>
        <a:solidFill>
          <a:srgbClr val="FF0000"/>
        </a:solidFill>
      </dgm:spPr>
    </dgm:pt>
    <dgm:pt modelId="{53A40398-1596-46ED-9E28-BFF94376A4B5}" type="pres">
      <dgm:prSet presAssocID="{829CB71E-BF1D-486C-A3BD-4771AEB66536}" presName="chevron6" presStyleLbl="alignNode1" presStyleIdx="5" presStyleCnt="21"/>
      <dgm:spPr>
        <a:solidFill>
          <a:schemeClr val="tx1">
            <a:lumMod val="75000"/>
          </a:schemeClr>
        </a:solidFill>
      </dgm:spPr>
    </dgm:pt>
    <dgm:pt modelId="{F81A5171-BB02-4A0D-9D29-DB5D91BC6942}" type="pres">
      <dgm:prSet presAssocID="{829CB71E-BF1D-486C-A3BD-4771AEB66536}" presName="chevron7" presStyleLbl="alignNode1" presStyleIdx="6" presStyleCnt="21"/>
      <dgm:spPr>
        <a:solidFill>
          <a:srgbClr val="FF0000"/>
        </a:solidFill>
      </dgm:spPr>
    </dgm:pt>
    <dgm:pt modelId="{CC5366FA-195B-48D5-9A1E-B86F07337892}" type="pres">
      <dgm:prSet presAssocID="{829CB71E-BF1D-486C-A3BD-4771AEB66536}" presName="childtext" presStyleLbl="solidFgAcc1" presStyleIdx="0" presStyleCnt="3">
        <dgm:presLayoutVars>
          <dgm:chMax/>
          <dgm:chPref val="0"/>
          <dgm:bulletEnabled val="1"/>
        </dgm:presLayoutVars>
      </dgm:prSet>
      <dgm:spPr/>
      <dgm:t>
        <a:bodyPr/>
        <a:lstStyle/>
        <a:p>
          <a:endParaRPr lang="en-US"/>
        </a:p>
      </dgm:t>
    </dgm:pt>
    <dgm:pt modelId="{716F8F22-73AA-431D-9835-F0DCD25510B7}" type="pres">
      <dgm:prSet presAssocID="{C8F28EB8-E453-4714-8921-D494F2D8A940}" presName="sibTrans" presStyleCnt="0"/>
      <dgm:spPr/>
    </dgm:pt>
    <dgm:pt modelId="{6B5BCAAA-30FA-478D-8EE6-2FB44B5018E7}" type="pres">
      <dgm:prSet presAssocID="{68BE5FF5-D4B9-43F7-B953-91F4B2DA062B}" presName="parenttextcomposite" presStyleCnt="0"/>
      <dgm:spPr/>
    </dgm:pt>
    <dgm:pt modelId="{5C1F2FBD-4D4C-4154-A56B-F324FF4EF48C}" type="pres">
      <dgm:prSet presAssocID="{68BE5FF5-D4B9-43F7-B953-91F4B2DA062B}" presName="parenttext" presStyleLbl="revTx" presStyleIdx="1" presStyleCnt="3">
        <dgm:presLayoutVars>
          <dgm:chMax/>
          <dgm:chPref val="2"/>
          <dgm:bulletEnabled val="1"/>
        </dgm:presLayoutVars>
      </dgm:prSet>
      <dgm:spPr/>
      <dgm:t>
        <a:bodyPr/>
        <a:lstStyle/>
        <a:p>
          <a:endParaRPr lang="en-US"/>
        </a:p>
      </dgm:t>
    </dgm:pt>
    <dgm:pt modelId="{50DF3C38-0C8D-41D5-9C94-0E2FC864020E}" type="pres">
      <dgm:prSet presAssocID="{68BE5FF5-D4B9-43F7-B953-91F4B2DA062B}" presName="composite" presStyleCnt="0"/>
      <dgm:spPr/>
    </dgm:pt>
    <dgm:pt modelId="{32D84013-3D72-4F78-831B-FD19D0EAB3C0}" type="pres">
      <dgm:prSet presAssocID="{68BE5FF5-D4B9-43F7-B953-91F4B2DA062B}" presName="chevron1" presStyleLbl="alignNode1" presStyleIdx="7" presStyleCnt="21"/>
      <dgm:spPr>
        <a:solidFill>
          <a:srgbClr val="FF0000"/>
        </a:solidFill>
      </dgm:spPr>
    </dgm:pt>
    <dgm:pt modelId="{AECD9BF6-A46F-42C6-A2DC-1B0E46191D2A}" type="pres">
      <dgm:prSet presAssocID="{68BE5FF5-D4B9-43F7-B953-91F4B2DA062B}" presName="chevron2" presStyleLbl="alignNode1" presStyleIdx="8" presStyleCnt="21"/>
      <dgm:spPr>
        <a:solidFill>
          <a:schemeClr val="tx1">
            <a:lumMod val="75000"/>
          </a:schemeClr>
        </a:solidFill>
      </dgm:spPr>
    </dgm:pt>
    <dgm:pt modelId="{FE0DE05D-DD8E-46E1-A302-558F390D19EB}" type="pres">
      <dgm:prSet presAssocID="{68BE5FF5-D4B9-43F7-B953-91F4B2DA062B}" presName="chevron3" presStyleLbl="alignNode1" presStyleIdx="9" presStyleCnt="21"/>
      <dgm:spPr>
        <a:solidFill>
          <a:srgbClr val="FF0000"/>
        </a:solidFill>
      </dgm:spPr>
    </dgm:pt>
    <dgm:pt modelId="{A151D38D-023E-4563-95B8-0023C45860A7}" type="pres">
      <dgm:prSet presAssocID="{68BE5FF5-D4B9-43F7-B953-91F4B2DA062B}" presName="chevron4" presStyleLbl="alignNode1" presStyleIdx="10" presStyleCnt="21"/>
      <dgm:spPr>
        <a:solidFill>
          <a:schemeClr val="tx1">
            <a:lumMod val="75000"/>
          </a:schemeClr>
        </a:solidFill>
      </dgm:spPr>
    </dgm:pt>
    <dgm:pt modelId="{72F9F98A-79C6-4D62-BFF7-CA433BEA9F07}" type="pres">
      <dgm:prSet presAssocID="{68BE5FF5-D4B9-43F7-B953-91F4B2DA062B}" presName="chevron5" presStyleLbl="alignNode1" presStyleIdx="11" presStyleCnt="21"/>
      <dgm:spPr>
        <a:solidFill>
          <a:srgbClr val="FF0000"/>
        </a:solidFill>
      </dgm:spPr>
    </dgm:pt>
    <dgm:pt modelId="{274EDB66-8022-4768-8CE3-AAB9987BF26F}" type="pres">
      <dgm:prSet presAssocID="{68BE5FF5-D4B9-43F7-B953-91F4B2DA062B}" presName="chevron6" presStyleLbl="alignNode1" presStyleIdx="12" presStyleCnt="21"/>
      <dgm:spPr>
        <a:solidFill>
          <a:schemeClr val="tx1">
            <a:lumMod val="75000"/>
          </a:schemeClr>
        </a:solidFill>
      </dgm:spPr>
    </dgm:pt>
    <dgm:pt modelId="{A63E3A5A-E024-474E-BF9A-C774C0B5DC63}" type="pres">
      <dgm:prSet presAssocID="{68BE5FF5-D4B9-43F7-B953-91F4B2DA062B}" presName="chevron7" presStyleLbl="alignNode1" presStyleIdx="13" presStyleCnt="21"/>
      <dgm:spPr>
        <a:solidFill>
          <a:srgbClr val="FF0000"/>
        </a:solidFill>
      </dgm:spPr>
    </dgm:pt>
    <dgm:pt modelId="{C660F756-E590-4741-A88E-4DD88039EA18}" type="pres">
      <dgm:prSet presAssocID="{68BE5FF5-D4B9-43F7-B953-91F4B2DA062B}" presName="childtext" presStyleLbl="solidFgAcc1" presStyleIdx="1" presStyleCnt="3">
        <dgm:presLayoutVars>
          <dgm:chMax/>
          <dgm:chPref val="0"/>
          <dgm:bulletEnabled val="1"/>
        </dgm:presLayoutVars>
      </dgm:prSet>
      <dgm:spPr/>
      <dgm:t>
        <a:bodyPr/>
        <a:lstStyle/>
        <a:p>
          <a:endParaRPr lang="en-US"/>
        </a:p>
      </dgm:t>
    </dgm:pt>
    <dgm:pt modelId="{814568AC-CABD-4671-8B2D-9A822260D9B9}" type="pres">
      <dgm:prSet presAssocID="{5EF3E7DD-0F48-4B5A-B187-324A498CA01A}" presName="sibTrans" presStyleCnt="0"/>
      <dgm:spPr/>
    </dgm:pt>
    <dgm:pt modelId="{02B37EFD-E3E9-40E6-A031-9F7CB704AEAF}" type="pres">
      <dgm:prSet presAssocID="{59BA1213-1DB7-4424-98EE-46BA9F53FBB2}" presName="parenttextcomposite" presStyleCnt="0"/>
      <dgm:spPr/>
    </dgm:pt>
    <dgm:pt modelId="{5F2BB272-01E4-48AC-BBA3-A431F6A33F4A}" type="pres">
      <dgm:prSet presAssocID="{59BA1213-1DB7-4424-98EE-46BA9F53FBB2}" presName="parenttext" presStyleLbl="revTx" presStyleIdx="2" presStyleCnt="3">
        <dgm:presLayoutVars>
          <dgm:chMax/>
          <dgm:chPref val="2"/>
          <dgm:bulletEnabled val="1"/>
        </dgm:presLayoutVars>
      </dgm:prSet>
      <dgm:spPr/>
      <dgm:t>
        <a:bodyPr/>
        <a:lstStyle/>
        <a:p>
          <a:endParaRPr lang="en-US"/>
        </a:p>
      </dgm:t>
    </dgm:pt>
    <dgm:pt modelId="{334194CE-EB53-40AB-8470-8393E3474824}" type="pres">
      <dgm:prSet presAssocID="{59BA1213-1DB7-4424-98EE-46BA9F53FBB2}" presName="composite" presStyleCnt="0"/>
      <dgm:spPr/>
    </dgm:pt>
    <dgm:pt modelId="{660622AA-4985-448F-916E-BCE75F440B82}" type="pres">
      <dgm:prSet presAssocID="{59BA1213-1DB7-4424-98EE-46BA9F53FBB2}" presName="chevron1" presStyleLbl="alignNode1" presStyleIdx="14" presStyleCnt="21"/>
      <dgm:spPr>
        <a:solidFill>
          <a:srgbClr val="FF0000"/>
        </a:solidFill>
      </dgm:spPr>
    </dgm:pt>
    <dgm:pt modelId="{EF7BF4A6-0484-440D-B086-ACE5813AC235}" type="pres">
      <dgm:prSet presAssocID="{59BA1213-1DB7-4424-98EE-46BA9F53FBB2}" presName="chevron2" presStyleLbl="alignNode1" presStyleIdx="15" presStyleCnt="21"/>
      <dgm:spPr>
        <a:solidFill>
          <a:schemeClr val="tx1">
            <a:lumMod val="75000"/>
          </a:schemeClr>
        </a:solidFill>
      </dgm:spPr>
    </dgm:pt>
    <dgm:pt modelId="{5E0A3BDB-8F7D-4F1A-A9E5-ECC2B65A097D}" type="pres">
      <dgm:prSet presAssocID="{59BA1213-1DB7-4424-98EE-46BA9F53FBB2}" presName="chevron3" presStyleLbl="alignNode1" presStyleIdx="16" presStyleCnt="21"/>
      <dgm:spPr>
        <a:solidFill>
          <a:srgbClr val="FF0000"/>
        </a:solidFill>
      </dgm:spPr>
    </dgm:pt>
    <dgm:pt modelId="{DD67728F-FB8A-4C60-929E-51589644B27E}" type="pres">
      <dgm:prSet presAssocID="{59BA1213-1DB7-4424-98EE-46BA9F53FBB2}" presName="chevron4" presStyleLbl="alignNode1" presStyleIdx="17" presStyleCnt="21"/>
      <dgm:spPr>
        <a:solidFill>
          <a:schemeClr val="tx1">
            <a:lumMod val="75000"/>
          </a:schemeClr>
        </a:solidFill>
      </dgm:spPr>
    </dgm:pt>
    <dgm:pt modelId="{2F88DBDD-D3AE-4D5F-985A-1580F0471ED0}" type="pres">
      <dgm:prSet presAssocID="{59BA1213-1DB7-4424-98EE-46BA9F53FBB2}" presName="chevron5" presStyleLbl="alignNode1" presStyleIdx="18" presStyleCnt="21"/>
      <dgm:spPr>
        <a:solidFill>
          <a:srgbClr val="FF0000"/>
        </a:solidFill>
      </dgm:spPr>
    </dgm:pt>
    <dgm:pt modelId="{7E102090-944A-479A-8287-875AB1C15EDE}" type="pres">
      <dgm:prSet presAssocID="{59BA1213-1DB7-4424-98EE-46BA9F53FBB2}" presName="chevron6" presStyleLbl="alignNode1" presStyleIdx="19" presStyleCnt="21"/>
      <dgm:spPr>
        <a:solidFill>
          <a:schemeClr val="tx1">
            <a:lumMod val="75000"/>
          </a:schemeClr>
        </a:solidFill>
      </dgm:spPr>
    </dgm:pt>
    <dgm:pt modelId="{D3EC8978-B4A1-4A9B-8C23-7924307209E2}" type="pres">
      <dgm:prSet presAssocID="{59BA1213-1DB7-4424-98EE-46BA9F53FBB2}" presName="chevron7" presStyleLbl="alignNode1" presStyleIdx="20" presStyleCnt="21"/>
      <dgm:spPr>
        <a:solidFill>
          <a:srgbClr val="FF0000"/>
        </a:solidFill>
      </dgm:spPr>
    </dgm:pt>
    <dgm:pt modelId="{9066456D-6C87-4BC0-A6F6-8C950EFE2012}" type="pres">
      <dgm:prSet presAssocID="{59BA1213-1DB7-4424-98EE-46BA9F53FBB2}" presName="childtext" presStyleLbl="solidFgAcc1" presStyleIdx="2" presStyleCnt="3">
        <dgm:presLayoutVars>
          <dgm:chMax/>
          <dgm:chPref val="0"/>
          <dgm:bulletEnabled val="1"/>
        </dgm:presLayoutVars>
      </dgm:prSet>
      <dgm:spPr/>
      <dgm:t>
        <a:bodyPr/>
        <a:lstStyle/>
        <a:p>
          <a:endParaRPr lang="en-US"/>
        </a:p>
      </dgm:t>
    </dgm:pt>
  </dgm:ptLst>
  <dgm:cxnLst>
    <dgm:cxn modelId="{B375EF07-4168-4996-BBA5-FA35449788F6}" srcId="{829CB71E-BF1D-486C-A3BD-4771AEB66536}" destId="{7AD23E8F-ADA8-48E4-97E9-F75F31D80C5C}" srcOrd="0" destOrd="0" parTransId="{A7123B4A-02A1-43A9-B174-BC4CCB256862}" sibTransId="{0DCD25C9-128C-4A56-872F-F0E5EA2DB18B}"/>
    <dgm:cxn modelId="{F7C38569-0687-4F9B-995D-69AD81FCCE08}" srcId="{59BA1213-1DB7-4424-98EE-46BA9F53FBB2}" destId="{49080F9F-1EAB-4FD6-806D-A2C6870FF0E6}" srcOrd="0" destOrd="0" parTransId="{D3A50E2C-9534-479C-9827-A50D2A1DECEA}" sibTransId="{2280E1D0-38BB-4FF6-9DF3-FA45F1C6A925}"/>
    <dgm:cxn modelId="{EED73189-C5F0-49F8-9D16-67DF7D1242B0}" type="presOf" srcId="{829CB71E-BF1D-486C-A3BD-4771AEB66536}" destId="{1B184510-0B38-48B5-964D-E54EC485326B}" srcOrd="0" destOrd="0" presId="urn:microsoft.com/office/officeart/2008/layout/VerticalAccentList"/>
    <dgm:cxn modelId="{CC5278EF-5D5C-49C2-9A4F-859F868046AB}" type="presOf" srcId="{59BA1213-1DB7-4424-98EE-46BA9F53FBB2}" destId="{5F2BB272-01E4-48AC-BBA3-A431F6A33F4A}" srcOrd="0" destOrd="0" presId="urn:microsoft.com/office/officeart/2008/layout/VerticalAccentList"/>
    <dgm:cxn modelId="{1613D372-4C45-44B4-B92F-01151C6EF317}" srcId="{0C51E3F6-2C3F-4D2C-91B8-BC3A123A0F80}" destId="{59BA1213-1DB7-4424-98EE-46BA9F53FBB2}" srcOrd="2" destOrd="0" parTransId="{1E2C2B94-DC0C-4D8A-B87C-158C30A2CC22}" sibTransId="{B6E7495A-89F2-4DFB-8777-19FEB47119DC}"/>
    <dgm:cxn modelId="{B5912A85-0159-4675-8E24-54FA485BBC5C}" type="presOf" srcId="{29C6CB3E-915A-45C1-BE8C-77786045EE0C}" destId="{C660F756-E590-4741-A88E-4DD88039EA18}" srcOrd="0" destOrd="0" presId="urn:microsoft.com/office/officeart/2008/layout/VerticalAccentList"/>
    <dgm:cxn modelId="{95EB83A7-E999-4EA2-BCC0-0D0E4206F783}" srcId="{68BE5FF5-D4B9-43F7-B953-91F4B2DA062B}" destId="{29C6CB3E-915A-45C1-BE8C-77786045EE0C}" srcOrd="0" destOrd="0" parTransId="{F3713CC5-5A8A-4A2A-9041-39B28E7F71C9}" sibTransId="{DF1E220B-4EDC-4521-97E7-86F6554F8CB2}"/>
    <dgm:cxn modelId="{AE01DC89-D422-4618-B88B-A20F3FFA3B5E}" type="presOf" srcId="{49080F9F-1EAB-4FD6-806D-A2C6870FF0E6}" destId="{9066456D-6C87-4BC0-A6F6-8C950EFE2012}" srcOrd="0" destOrd="0" presId="urn:microsoft.com/office/officeart/2008/layout/VerticalAccentList"/>
    <dgm:cxn modelId="{9C5D6424-AF5D-4680-9F11-9550FC7AC07C}" srcId="{0C51E3F6-2C3F-4D2C-91B8-BC3A123A0F80}" destId="{829CB71E-BF1D-486C-A3BD-4771AEB66536}" srcOrd="0" destOrd="0" parTransId="{D940DC46-F738-4B15-9675-8BB662217DC8}" sibTransId="{C8F28EB8-E453-4714-8921-D494F2D8A940}"/>
    <dgm:cxn modelId="{4F5A9D91-7E3E-42B6-A870-D451165FE043}" type="presOf" srcId="{7AD23E8F-ADA8-48E4-97E9-F75F31D80C5C}" destId="{CC5366FA-195B-48D5-9A1E-B86F07337892}" srcOrd="0" destOrd="0" presId="urn:microsoft.com/office/officeart/2008/layout/VerticalAccentList"/>
    <dgm:cxn modelId="{6FFFE49E-2730-4644-B022-54996913C324}" type="presOf" srcId="{0C51E3F6-2C3F-4D2C-91B8-BC3A123A0F80}" destId="{EADEAB91-D488-4AE0-B288-393E76B0863C}" srcOrd="0" destOrd="0" presId="urn:microsoft.com/office/officeart/2008/layout/VerticalAccentList"/>
    <dgm:cxn modelId="{8CA16492-ED1D-4589-BBBF-39D030446186}" srcId="{0C51E3F6-2C3F-4D2C-91B8-BC3A123A0F80}" destId="{68BE5FF5-D4B9-43F7-B953-91F4B2DA062B}" srcOrd="1" destOrd="0" parTransId="{68987D9C-9086-487F-BAD5-7D90D2934B96}" sibTransId="{5EF3E7DD-0F48-4B5A-B187-324A498CA01A}"/>
    <dgm:cxn modelId="{876ED23D-FD66-4F28-85E2-E5970136FDD2}" type="presOf" srcId="{68BE5FF5-D4B9-43F7-B953-91F4B2DA062B}" destId="{5C1F2FBD-4D4C-4154-A56B-F324FF4EF48C}" srcOrd="0" destOrd="0" presId="urn:microsoft.com/office/officeart/2008/layout/VerticalAccentList"/>
    <dgm:cxn modelId="{FA824C84-2CE9-43A6-913B-C079DDB4438A}" type="presParOf" srcId="{EADEAB91-D488-4AE0-B288-393E76B0863C}" destId="{0A89264D-2E19-41EB-B373-BBBCE6B66F87}" srcOrd="0" destOrd="0" presId="urn:microsoft.com/office/officeart/2008/layout/VerticalAccentList"/>
    <dgm:cxn modelId="{2AEC0201-59DE-406F-817A-3F5E70AE7BA4}" type="presParOf" srcId="{0A89264D-2E19-41EB-B373-BBBCE6B66F87}" destId="{1B184510-0B38-48B5-964D-E54EC485326B}" srcOrd="0" destOrd="0" presId="urn:microsoft.com/office/officeart/2008/layout/VerticalAccentList"/>
    <dgm:cxn modelId="{387FC988-D877-4373-B3BD-B7A03D5A0373}" type="presParOf" srcId="{EADEAB91-D488-4AE0-B288-393E76B0863C}" destId="{4E33E09B-604D-4E8A-A030-84175BFFE587}" srcOrd="1" destOrd="0" presId="urn:microsoft.com/office/officeart/2008/layout/VerticalAccentList"/>
    <dgm:cxn modelId="{1D7B41C5-1F83-4686-8E59-CB6CC4DB4E94}" type="presParOf" srcId="{4E33E09B-604D-4E8A-A030-84175BFFE587}" destId="{7F524667-4181-4557-B0E9-2F59545EFCF9}" srcOrd="0" destOrd="0" presId="urn:microsoft.com/office/officeart/2008/layout/VerticalAccentList"/>
    <dgm:cxn modelId="{0E36BB48-CBA0-43B8-B2EF-0DC6EF774ED3}" type="presParOf" srcId="{4E33E09B-604D-4E8A-A030-84175BFFE587}" destId="{10497EDA-E53D-420D-A0F4-95FCC044E736}" srcOrd="1" destOrd="0" presId="urn:microsoft.com/office/officeart/2008/layout/VerticalAccentList"/>
    <dgm:cxn modelId="{2AC2670A-EE5D-4D30-945B-C6102F9B41C9}" type="presParOf" srcId="{4E33E09B-604D-4E8A-A030-84175BFFE587}" destId="{37A95D4D-5E57-4F92-B9B4-20A77B883B01}" srcOrd="2" destOrd="0" presId="urn:microsoft.com/office/officeart/2008/layout/VerticalAccentList"/>
    <dgm:cxn modelId="{43AD8507-75F6-46FA-84E9-86C6179B5098}" type="presParOf" srcId="{4E33E09B-604D-4E8A-A030-84175BFFE587}" destId="{EEB43DCC-7353-4F45-8CA6-1ACEF0335927}" srcOrd="3" destOrd="0" presId="urn:microsoft.com/office/officeart/2008/layout/VerticalAccentList"/>
    <dgm:cxn modelId="{36F642F2-36FA-428B-8390-76746BB8A6BE}" type="presParOf" srcId="{4E33E09B-604D-4E8A-A030-84175BFFE587}" destId="{BF759EBE-2711-497E-BFE9-B31541EC7DC6}" srcOrd="4" destOrd="0" presId="urn:microsoft.com/office/officeart/2008/layout/VerticalAccentList"/>
    <dgm:cxn modelId="{0A377ECF-5207-461A-804A-90417028EED4}" type="presParOf" srcId="{4E33E09B-604D-4E8A-A030-84175BFFE587}" destId="{53A40398-1596-46ED-9E28-BFF94376A4B5}" srcOrd="5" destOrd="0" presId="urn:microsoft.com/office/officeart/2008/layout/VerticalAccentList"/>
    <dgm:cxn modelId="{8A2D06CF-80D0-4F5F-B5B5-8F7C0970B2F7}" type="presParOf" srcId="{4E33E09B-604D-4E8A-A030-84175BFFE587}" destId="{F81A5171-BB02-4A0D-9D29-DB5D91BC6942}" srcOrd="6" destOrd="0" presId="urn:microsoft.com/office/officeart/2008/layout/VerticalAccentList"/>
    <dgm:cxn modelId="{9F0CB014-4AA8-4648-9C3D-5A2AF7DC4001}" type="presParOf" srcId="{4E33E09B-604D-4E8A-A030-84175BFFE587}" destId="{CC5366FA-195B-48D5-9A1E-B86F07337892}" srcOrd="7" destOrd="0" presId="urn:microsoft.com/office/officeart/2008/layout/VerticalAccentList"/>
    <dgm:cxn modelId="{4A782BA7-4001-4E79-BA29-D846E325F170}" type="presParOf" srcId="{EADEAB91-D488-4AE0-B288-393E76B0863C}" destId="{716F8F22-73AA-431D-9835-F0DCD25510B7}" srcOrd="2" destOrd="0" presId="urn:microsoft.com/office/officeart/2008/layout/VerticalAccentList"/>
    <dgm:cxn modelId="{112CBCA4-A8C6-4430-9A75-437EC3EFE85F}" type="presParOf" srcId="{EADEAB91-D488-4AE0-B288-393E76B0863C}" destId="{6B5BCAAA-30FA-478D-8EE6-2FB44B5018E7}" srcOrd="3" destOrd="0" presId="urn:microsoft.com/office/officeart/2008/layout/VerticalAccentList"/>
    <dgm:cxn modelId="{A4C4CE23-0547-4E39-8799-A2CD876F338B}" type="presParOf" srcId="{6B5BCAAA-30FA-478D-8EE6-2FB44B5018E7}" destId="{5C1F2FBD-4D4C-4154-A56B-F324FF4EF48C}" srcOrd="0" destOrd="0" presId="urn:microsoft.com/office/officeart/2008/layout/VerticalAccentList"/>
    <dgm:cxn modelId="{44B435F2-AF1C-4969-A8E8-59D38AB3681E}" type="presParOf" srcId="{EADEAB91-D488-4AE0-B288-393E76B0863C}" destId="{50DF3C38-0C8D-41D5-9C94-0E2FC864020E}" srcOrd="4" destOrd="0" presId="urn:microsoft.com/office/officeart/2008/layout/VerticalAccentList"/>
    <dgm:cxn modelId="{6FAFF14F-60D0-4247-8A77-0FD3E7317A64}" type="presParOf" srcId="{50DF3C38-0C8D-41D5-9C94-0E2FC864020E}" destId="{32D84013-3D72-4F78-831B-FD19D0EAB3C0}" srcOrd="0" destOrd="0" presId="urn:microsoft.com/office/officeart/2008/layout/VerticalAccentList"/>
    <dgm:cxn modelId="{DF22BCF1-3A8B-4B9E-BC69-CD75D5D54B1C}" type="presParOf" srcId="{50DF3C38-0C8D-41D5-9C94-0E2FC864020E}" destId="{AECD9BF6-A46F-42C6-A2DC-1B0E46191D2A}" srcOrd="1" destOrd="0" presId="urn:microsoft.com/office/officeart/2008/layout/VerticalAccentList"/>
    <dgm:cxn modelId="{45C6EA4A-4CB1-4759-9985-69F9C554FAAF}" type="presParOf" srcId="{50DF3C38-0C8D-41D5-9C94-0E2FC864020E}" destId="{FE0DE05D-DD8E-46E1-A302-558F390D19EB}" srcOrd="2" destOrd="0" presId="urn:microsoft.com/office/officeart/2008/layout/VerticalAccentList"/>
    <dgm:cxn modelId="{EC42F6A4-6DC9-485E-A3AC-7BA308CD7B16}" type="presParOf" srcId="{50DF3C38-0C8D-41D5-9C94-0E2FC864020E}" destId="{A151D38D-023E-4563-95B8-0023C45860A7}" srcOrd="3" destOrd="0" presId="urn:microsoft.com/office/officeart/2008/layout/VerticalAccentList"/>
    <dgm:cxn modelId="{13E1CAA8-3658-41CB-8022-5AA91FFE2BD4}" type="presParOf" srcId="{50DF3C38-0C8D-41D5-9C94-0E2FC864020E}" destId="{72F9F98A-79C6-4D62-BFF7-CA433BEA9F07}" srcOrd="4" destOrd="0" presId="urn:microsoft.com/office/officeart/2008/layout/VerticalAccentList"/>
    <dgm:cxn modelId="{A7FA9C55-38A0-4FB1-B2EE-E152BEEBBF9A}" type="presParOf" srcId="{50DF3C38-0C8D-41D5-9C94-0E2FC864020E}" destId="{274EDB66-8022-4768-8CE3-AAB9987BF26F}" srcOrd="5" destOrd="0" presId="urn:microsoft.com/office/officeart/2008/layout/VerticalAccentList"/>
    <dgm:cxn modelId="{9AF431D6-4146-45CA-AEB1-4BFCA7051ECD}" type="presParOf" srcId="{50DF3C38-0C8D-41D5-9C94-0E2FC864020E}" destId="{A63E3A5A-E024-474E-BF9A-C774C0B5DC63}" srcOrd="6" destOrd="0" presId="urn:microsoft.com/office/officeart/2008/layout/VerticalAccentList"/>
    <dgm:cxn modelId="{A76B9EF9-FF0D-4489-8299-87C2A82A9BBC}" type="presParOf" srcId="{50DF3C38-0C8D-41D5-9C94-0E2FC864020E}" destId="{C660F756-E590-4741-A88E-4DD88039EA18}" srcOrd="7" destOrd="0" presId="urn:microsoft.com/office/officeart/2008/layout/VerticalAccentList"/>
    <dgm:cxn modelId="{98FCB193-3094-4AF2-9B85-82436DAAE8AC}" type="presParOf" srcId="{EADEAB91-D488-4AE0-B288-393E76B0863C}" destId="{814568AC-CABD-4671-8B2D-9A822260D9B9}" srcOrd="5" destOrd="0" presId="urn:microsoft.com/office/officeart/2008/layout/VerticalAccentList"/>
    <dgm:cxn modelId="{2EFC98FD-BDE6-4E3A-A7AF-99427E50E0E5}" type="presParOf" srcId="{EADEAB91-D488-4AE0-B288-393E76B0863C}" destId="{02B37EFD-E3E9-40E6-A031-9F7CB704AEAF}" srcOrd="6" destOrd="0" presId="urn:microsoft.com/office/officeart/2008/layout/VerticalAccentList"/>
    <dgm:cxn modelId="{57385FA8-F61A-4346-BB21-FD3973B97044}" type="presParOf" srcId="{02B37EFD-E3E9-40E6-A031-9F7CB704AEAF}" destId="{5F2BB272-01E4-48AC-BBA3-A431F6A33F4A}" srcOrd="0" destOrd="0" presId="urn:microsoft.com/office/officeart/2008/layout/VerticalAccentList"/>
    <dgm:cxn modelId="{F12A89B8-89C5-4E21-A91A-EBB26ECDB7A9}" type="presParOf" srcId="{EADEAB91-D488-4AE0-B288-393E76B0863C}" destId="{334194CE-EB53-40AB-8470-8393E3474824}" srcOrd="7" destOrd="0" presId="urn:microsoft.com/office/officeart/2008/layout/VerticalAccentList"/>
    <dgm:cxn modelId="{B8984F02-45A6-49D0-81BE-5C77F4FDF971}" type="presParOf" srcId="{334194CE-EB53-40AB-8470-8393E3474824}" destId="{660622AA-4985-448F-916E-BCE75F440B82}" srcOrd="0" destOrd="0" presId="urn:microsoft.com/office/officeart/2008/layout/VerticalAccentList"/>
    <dgm:cxn modelId="{B98BA6BB-E1EE-49D4-BC85-1850EC74731B}" type="presParOf" srcId="{334194CE-EB53-40AB-8470-8393E3474824}" destId="{EF7BF4A6-0484-440D-B086-ACE5813AC235}" srcOrd="1" destOrd="0" presId="urn:microsoft.com/office/officeart/2008/layout/VerticalAccentList"/>
    <dgm:cxn modelId="{D5BF5B79-EA8E-4D79-8885-F0716B710C35}" type="presParOf" srcId="{334194CE-EB53-40AB-8470-8393E3474824}" destId="{5E0A3BDB-8F7D-4F1A-A9E5-ECC2B65A097D}" srcOrd="2" destOrd="0" presId="urn:microsoft.com/office/officeart/2008/layout/VerticalAccentList"/>
    <dgm:cxn modelId="{16E15D3A-5D4F-4B6D-AEB6-1C60E08E5D77}" type="presParOf" srcId="{334194CE-EB53-40AB-8470-8393E3474824}" destId="{DD67728F-FB8A-4C60-929E-51589644B27E}" srcOrd="3" destOrd="0" presId="urn:microsoft.com/office/officeart/2008/layout/VerticalAccentList"/>
    <dgm:cxn modelId="{836A2350-EBEC-45F2-A319-677B68919744}" type="presParOf" srcId="{334194CE-EB53-40AB-8470-8393E3474824}" destId="{2F88DBDD-D3AE-4D5F-985A-1580F0471ED0}" srcOrd="4" destOrd="0" presId="urn:microsoft.com/office/officeart/2008/layout/VerticalAccentList"/>
    <dgm:cxn modelId="{DC3F6F29-924A-41C3-B5D4-77AA54CE0581}" type="presParOf" srcId="{334194CE-EB53-40AB-8470-8393E3474824}" destId="{7E102090-944A-479A-8287-875AB1C15EDE}" srcOrd="5" destOrd="0" presId="urn:microsoft.com/office/officeart/2008/layout/VerticalAccentList"/>
    <dgm:cxn modelId="{488773C7-3296-4DC6-BD3B-298087D0D0AC}" type="presParOf" srcId="{334194CE-EB53-40AB-8470-8393E3474824}" destId="{D3EC8978-B4A1-4A9B-8C23-7924307209E2}" srcOrd="6" destOrd="0" presId="urn:microsoft.com/office/officeart/2008/layout/VerticalAccentList"/>
    <dgm:cxn modelId="{7FA51D6E-4B97-4CC7-86CA-048C1569C2E8}" type="presParOf" srcId="{334194CE-EB53-40AB-8470-8393E3474824}" destId="{9066456D-6C87-4BC0-A6F6-8C950EFE2012}" srcOrd="7" destOrd="0" presId="urn:microsoft.com/office/officeart/2008/layout/VerticalAccent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D1637E-254D-4B31-B163-5FC4850A575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2767D50-5C29-4B13-978E-AF3E570210F3}">
      <dgm:prSet phldrT="[Text]" custT="1"/>
      <dgm:spPr/>
      <dgm:t>
        <a:bodyPr/>
        <a:lstStyle/>
        <a:p>
          <a:pPr rtl="1"/>
          <a:r>
            <a:rPr lang="ar-SA" sz="2400" b="1" dirty="0" smtClean="0">
              <a:solidFill>
                <a:srgbClr val="FF0000"/>
              </a:solidFill>
            </a:rPr>
            <a:t>نشأة مصطلح العنف ضد المرأة</a:t>
          </a:r>
          <a:endParaRPr lang="en-US" sz="2400" dirty="0">
            <a:solidFill>
              <a:srgbClr val="FF0000"/>
            </a:solidFill>
          </a:endParaRPr>
        </a:p>
      </dgm:t>
    </dgm:pt>
    <dgm:pt modelId="{53A7005B-68BB-4DD3-8B3F-1BC81C112029}" type="parTrans" cxnId="{7FF1037E-7602-449D-9301-7FFB69117F94}">
      <dgm:prSet/>
      <dgm:spPr/>
      <dgm:t>
        <a:bodyPr/>
        <a:lstStyle/>
        <a:p>
          <a:endParaRPr lang="en-US"/>
        </a:p>
      </dgm:t>
    </dgm:pt>
    <dgm:pt modelId="{81CF3264-81FD-45B2-A894-FBC03716B793}" type="sibTrans" cxnId="{7FF1037E-7602-449D-9301-7FFB69117F94}">
      <dgm:prSet/>
      <dgm:spPr/>
      <dgm:t>
        <a:bodyPr/>
        <a:lstStyle/>
        <a:p>
          <a:endParaRPr lang="en-US"/>
        </a:p>
      </dgm:t>
    </dgm:pt>
    <dgm:pt modelId="{3B45DAA0-43E7-4669-8D17-166DBA9B1FBA}">
      <dgm:prSet phldrT="[Text]" custT="1"/>
      <dgm:spPr/>
      <dgm:t>
        <a:bodyPr/>
        <a:lstStyle/>
        <a:p>
          <a:r>
            <a:rPr lang="ar-SA" sz="2400" b="1" dirty="0" smtClean="0">
              <a:solidFill>
                <a:schemeClr val="tx1">
                  <a:lumMod val="75000"/>
                </a:schemeClr>
              </a:solidFill>
            </a:rPr>
            <a:t>مشروع قانون " حماية النساء من العنف الأسري" </a:t>
          </a:r>
          <a:endParaRPr lang="en-US" sz="2400" dirty="0">
            <a:solidFill>
              <a:schemeClr val="tx1">
                <a:lumMod val="75000"/>
              </a:schemeClr>
            </a:solidFill>
          </a:endParaRPr>
        </a:p>
      </dgm:t>
    </dgm:pt>
    <dgm:pt modelId="{5424642B-966C-4991-8E10-5C2E1DCF0AF4}" type="parTrans" cxnId="{DD8FD9D6-0A9F-449F-842B-52AAF5412C55}">
      <dgm:prSet/>
      <dgm:spPr/>
      <dgm:t>
        <a:bodyPr/>
        <a:lstStyle/>
        <a:p>
          <a:endParaRPr lang="en-US"/>
        </a:p>
      </dgm:t>
    </dgm:pt>
    <dgm:pt modelId="{41083456-5C34-4D35-BFA3-E1BB98233170}" type="sibTrans" cxnId="{DD8FD9D6-0A9F-449F-842B-52AAF5412C55}">
      <dgm:prSet/>
      <dgm:spPr/>
      <dgm:t>
        <a:bodyPr/>
        <a:lstStyle/>
        <a:p>
          <a:endParaRPr lang="en-US"/>
        </a:p>
      </dgm:t>
    </dgm:pt>
    <dgm:pt modelId="{29034DFE-8B63-4C86-BA33-5FA1BCC79831}">
      <dgm:prSet phldrT="[Text]" custT="1"/>
      <dgm:spPr/>
      <dgm:t>
        <a:bodyPr/>
        <a:lstStyle/>
        <a:p>
          <a:r>
            <a:rPr lang="ar-LB" sz="2400" b="1" dirty="0" smtClean="0">
              <a:solidFill>
                <a:srgbClr val="00B050"/>
              </a:solidFill>
            </a:rPr>
            <a:t>موقف الجمعيات النسائية الإسلامية من المشروع</a:t>
          </a:r>
          <a:endParaRPr lang="en-US" sz="2400" dirty="0">
            <a:solidFill>
              <a:srgbClr val="00B050"/>
            </a:solidFill>
          </a:endParaRPr>
        </a:p>
      </dgm:t>
    </dgm:pt>
    <dgm:pt modelId="{E7517797-AEF1-431C-B38F-30C36C0EB066}" type="parTrans" cxnId="{AC0136A0-7C6D-4353-827F-6C28EBEB95C0}">
      <dgm:prSet/>
      <dgm:spPr/>
      <dgm:t>
        <a:bodyPr/>
        <a:lstStyle/>
        <a:p>
          <a:endParaRPr lang="en-US"/>
        </a:p>
      </dgm:t>
    </dgm:pt>
    <dgm:pt modelId="{8088E956-3E7A-4E87-B3A4-F1CBC25AB88F}" type="sibTrans" cxnId="{AC0136A0-7C6D-4353-827F-6C28EBEB95C0}">
      <dgm:prSet/>
      <dgm:spPr/>
      <dgm:t>
        <a:bodyPr/>
        <a:lstStyle/>
        <a:p>
          <a:endParaRPr lang="en-US"/>
        </a:p>
      </dgm:t>
    </dgm:pt>
    <dgm:pt modelId="{A5D7EC38-647C-4643-8D84-88A66BF2B821}" type="pres">
      <dgm:prSet presAssocID="{DCD1637E-254D-4B31-B163-5FC4850A5750}" presName="Name0" presStyleCnt="0">
        <dgm:presLayoutVars>
          <dgm:chMax val="7"/>
          <dgm:chPref val="7"/>
          <dgm:dir/>
          <dgm:animLvl val="lvl"/>
        </dgm:presLayoutVars>
      </dgm:prSet>
      <dgm:spPr/>
      <dgm:t>
        <a:bodyPr/>
        <a:lstStyle/>
        <a:p>
          <a:endParaRPr lang="en-US"/>
        </a:p>
      </dgm:t>
    </dgm:pt>
    <dgm:pt modelId="{F91A25DA-28FC-48DB-9278-4FE5F4EA79CA}" type="pres">
      <dgm:prSet presAssocID="{A2767D50-5C29-4B13-978E-AF3E570210F3}" presName="Accent1" presStyleCnt="0"/>
      <dgm:spPr/>
    </dgm:pt>
    <dgm:pt modelId="{FC0BBAA8-26A6-4EB5-A38B-0179182FA06D}" type="pres">
      <dgm:prSet presAssocID="{A2767D50-5C29-4B13-978E-AF3E570210F3}" presName="Accent" presStyleLbl="node1" presStyleIdx="0" presStyleCnt="3" custScaleX="127503"/>
      <dgm:spPr>
        <a:solidFill>
          <a:srgbClr val="FF0000"/>
        </a:solidFill>
      </dgm:spPr>
    </dgm:pt>
    <dgm:pt modelId="{CADB6113-B3E2-47AB-B566-B9F2DB62A513}" type="pres">
      <dgm:prSet presAssocID="{A2767D50-5C29-4B13-978E-AF3E570210F3}" presName="Parent1" presStyleLbl="revTx" presStyleIdx="0" presStyleCnt="3">
        <dgm:presLayoutVars>
          <dgm:chMax val="1"/>
          <dgm:chPref val="1"/>
          <dgm:bulletEnabled val="1"/>
        </dgm:presLayoutVars>
      </dgm:prSet>
      <dgm:spPr/>
      <dgm:t>
        <a:bodyPr/>
        <a:lstStyle/>
        <a:p>
          <a:endParaRPr lang="en-US"/>
        </a:p>
      </dgm:t>
    </dgm:pt>
    <dgm:pt modelId="{F0DEF785-DD5F-4B6C-A01F-825E0C3CBB7F}" type="pres">
      <dgm:prSet presAssocID="{3B45DAA0-43E7-4669-8D17-166DBA9B1FBA}" presName="Accent2" presStyleCnt="0"/>
      <dgm:spPr/>
    </dgm:pt>
    <dgm:pt modelId="{627F540C-AD7E-4C50-B730-34000116A027}" type="pres">
      <dgm:prSet presAssocID="{3B45DAA0-43E7-4669-8D17-166DBA9B1FBA}" presName="Accent" presStyleLbl="node1" presStyleIdx="1" presStyleCnt="3" custScaleX="131980"/>
      <dgm:spPr>
        <a:solidFill>
          <a:schemeClr val="tx1">
            <a:lumMod val="75000"/>
          </a:schemeClr>
        </a:solidFill>
      </dgm:spPr>
    </dgm:pt>
    <dgm:pt modelId="{781524FE-EC3B-435C-BB5B-C39D1F7C3D74}" type="pres">
      <dgm:prSet presAssocID="{3B45DAA0-43E7-4669-8D17-166DBA9B1FBA}" presName="Parent2" presStyleLbl="revTx" presStyleIdx="1" presStyleCnt="3" custScaleX="153586" custScaleY="156364" custLinFactNeighborX="0" custLinFactNeighborY="14992">
        <dgm:presLayoutVars>
          <dgm:chMax val="1"/>
          <dgm:chPref val="1"/>
          <dgm:bulletEnabled val="1"/>
        </dgm:presLayoutVars>
      </dgm:prSet>
      <dgm:spPr/>
      <dgm:t>
        <a:bodyPr/>
        <a:lstStyle/>
        <a:p>
          <a:endParaRPr lang="en-US"/>
        </a:p>
      </dgm:t>
    </dgm:pt>
    <dgm:pt modelId="{9F1D0603-141B-4377-A989-9CDC639BEF3B}" type="pres">
      <dgm:prSet presAssocID="{29034DFE-8B63-4C86-BA33-5FA1BCC79831}" presName="Accent3" presStyleCnt="0"/>
      <dgm:spPr/>
    </dgm:pt>
    <dgm:pt modelId="{7F7C6979-EE91-4D28-8626-81FD57073C2E}" type="pres">
      <dgm:prSet presAssocID="{29034DFE-8B63-4C86-BA33-5FA1BCC79831}" presName="Accent" presStyleLbl="node1" presStyleIdx="2" presStyleCnt="3" custScaleX="139550" custScaleY="92960"/>
      <dgm:spPr>
        <a:solidFill>
          <a:srgbClr val="00B050"/>
        </a:solidFill>
      </dgm:spPr>
    </dgm:pt>
    <dgm:pt modelId="{B55869D9-1441-40EB-9298-F12C21DBAAD2}" type="pres">
      <dgm:prSet presAssocID="{29034DFE-8B63-4C86-BA33-5FA1BCC79831}" presName="Parent3" presStyleLbl="revTx" presStyleIdx="2" presStyleCnt="3" custScaleX="187790">
        <dgm:presLayoutVars>
          <dgm:chMax val="1"/>
          <dgm:chPref val="1"/>
          <dgm:bulletEnabled val="1"/>
        </dgm:presLayoutVars>
      </dgm:prSet>
      <dgm:spPr/>
      <dgm:t>
        <a:bodyPr/>
        <a:lstStyle/>
        <a:p>
          <a:endParaRPr lang="en-US"/>
        </a:p>
      </dgm:t>
    </dgm:pt>
  </dgm:ptLst>
  <dgm:cxnLst>
    <dgm:cxn modelId="{9286CF2F-DE90-493F-B83D-39E4B4B9EE08}" type="presOf" srcId="{3B45DAA0-43E7-4669-8D17-166DBA9B1FBA}" destId="{781524FE-EC3B-435C-BB5B-C39D1F7C3D74}" srcOrd="0" destOrd="0" presId="urn:microsoft.com/office/officeart/2009/layout/CircleArrowProcess"/>
    <dgm:cxn modelId="{7FF1037E-7602-449D-9301-7FFB69117F94}" srcId="{DCD1637E-254D-4B31-B163-5FC4850A5750}" destId="{A2767D50-5C29-4B13-978E-AF3E570210F3}" srcOrd="0" destOrd="0" parTransId="{53A7005B-68BB-4DD3-8B3F-1BC81C112029}" sibTransId="{81CF3264-81FD-45B2-A894-FBC03716B793}"/>
    <dgm:cxn modelId="{E564AC54-3360-49F1-AE02-3F356B7B1C3E}" type="presOf" srcId="{DCD1637E-254D-4B31-B163-5FC4850A5750}" destId="{A5D7EC38-647C-4643-8D84-88A66BF2B821}" srcOrd="0" destOrd="0" presId="urn:microsoft.com/office/officeart/2009/layout/CircleArrowProcess"/>
    <dgm:cxn modelId="{598F67DA-93F9-4ACA-BF65-C94BBEEB156B}" type="presOf" srcId="{29034DFE-8B63-4C86-BA33-5FA1BCC79831}" destId="{B55869D9-1441-40EB-9298-F12C21DBAAD2}" srcOrd="0" destOrd="0" presId="urn:microsoft.com/office/officeart/2009/layout/CircleArrowProcess"/>
    <dgm:cxn modelId="{DD8FD9D6-0A9F-449F-842B-52AAF5412C55}" srcId="{DCD1637E-254D-4B31-B163-5FC4850A5750}" destId="{3B45DAA0-43E7-4669-8D17-166DBA9B1FBA}" srcOrd="1" destOrd="0" parTransId="{5424642B-966C-4991-8E10-5C2E1DCF0AF4}" sibTransId="{41083456-5C34-4D35-BFA3-E1BB98233170}"/>
    <dgm:cxn modelId="{AC0136A0-7C6D-4353-827F-6C28EBEB95C0}" srcId="{DCD1637E-254D-4B31-B163-5FC4850A5750}" destId="{29034DFE-8B63-4C86-BA33-5FA1BCC79831}" srcOrd="2" destOrd="0" parTransId="{E7517797-AEF1-431C-B38F-30C36C0EB066}" sibTransId="{8088E956-3E7A-4E87-B3A4-F1CBC25AB88F}"/>
    <dgm:cxn modelId="{AB40F312-1E43-46DF-ACD4-C4F3BE7CAC4B}" type="presOf" srcId="{A2767D50-5C29-4B13-978E-AF3E570210F3}" destId="{CADB6113-B3E2-47AB-B566-B9F2DB62A513}" srcOrd="0" destOrd="0" presId="urn:microsoft.com/office/officeart/2009/layout/CircleArrowProcess"/>
    <dgm:cxn modelId="{85268124-40DB-4FE2-B1D2-A4D81C4D071E}" type="presParOf" srcId="{A5D7EC38-647C-4643-8D84-88A66BF2B821}" destId="{F91A25DA-28FC-48DB-9278-4FE5F4EA79CA}" srcOrd="0" destOrd="0" presId="urn:microsoft.com/office/officeart/2009/layout/CircleArrowProcess"/>
    <dgm:cxn modelId="{3957A27A-3E79-4F82-9FD1-99ED2F530C15}" type="presParOf" srcId="{F91A25DA-28FC-48DB-9278-4FE5F4EA79CA}" destId="{FC0BBAA8-26A6-4EB5-A38B-0179182FA06D}" srcOrd="0" destOrd="0" presId="urn:microsoft.com/office/officeart/2009/layout/CircleArrowProcess"/>
    <dgm:cxn modelId="{5637C457-5D13-4914-BF12-8A83819D22AA}" type="presParOf" srcId="{A5D7EC38-647C-4643-8D84-88A66BF2B821}" destId="{CADB6113-B3E2-47AB-B566-B9F2DB62A513}" srcOrd="1" destOrd="0" presId="urn:microsoft.com/office/officeart/2009/layout/CircleArrowProcess"/>
    <dgm:cxn modelId="{0FE20D26-BBC4-4894-B1A2-BEBD595F6D38}" type="presParOf" srcId="{A5D7EC38-647C-4643-8D84-88A66BF2B821}" destId="{F0DEF785-DD5F-4B6C-A01F-825E0C3CBB7F}" srcOrd="2" destOrd="0" presId="urn:microsoft.com/office/officeart/2009/layout/CircleArrowProcess"/>
    <dgm:cxn modelId="{F355422B-1805-4F17-B80A-411C6D35F961}" type="presParOf" srcId="{F0DEF785-DD5F-4B6C-A01F-825E0C3CBB7F}" destId="{627F540C-AD7E-4C50-B730-34000116A027}" srcOrd="0" destOrd="0" presId="urn:microsoft.com/office/officeart/2009/layout/CircleArrowProcess"/>
    <dgm:cxn modelId="{3E9E9FA4-9D53-4EA3-A4CD-3032D79C0D91}" type="presParOf" srcId="{A5D7EC38-647C-4643-8D84-88A66BF2B821}" destId="{781524FE-EC3B-435C-BB5B-C39D1F7C3D74}" srcOrd="3" destOrd="0" presId="urn:microsoft.com/office/officeart/2009/layout/CircleArrowProcess"/>
    <dgm:cxn modelId="{6D42AF47-E776-4A8F-BB28-3086BF7C93EA}" type="presParOf" srcId="{A5D7EC38-647C-4643-8D84-88A66BF2B821}" destId="{9F1D0603-141B-4377-A989-9CDC639BEF3B}" srcOrd="4" destOrd="0" presId="urn:microsoft.com/office/officeart/2009/layout/CircleArrowProcess"/>
    <dgm:cxn modelId="{C3717475-B50E-491D-AA20-2FCF1FB39B1F}" type="presParOf" srcId="{9F1D0603-141B-4377-A989-9CDC639BEF3B}" destId="{7F7C6979-EE91-4D28-8626-81FD57073C2E}" srcOrd="0" destOrd="0" presId="urn:microsoft.com/office/officeart/2009/layout/CircleArrowProcess"/>
    <dgm:cxn modelId="{AE5755F8-361E-48DA-9B77-9FB7578A4422}" type="presParOf" srcId="{A5D7EC38-647C-4643-8D84-88A66BF2B821}" destId="{B55869D9-1441-40EB-9298-F12C21DBAAD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D1469B-82BE-4A3F-834C-55148E85BE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E56ED5-110F-4F0D-9D11-510BBBD6C8FB}">
      <dgm:prSet phldrT="[Text]" custT="1"/>
      <dgm:spPr>
        <a:noFill/>
        <a:ln w="38100">
          <a:noFill/>
        </a:ln>
        <a:effectLst>
          <a:glow rad="101600">
            <a:schemeClr val="accent5">
              <a:satMod val="175000"/>
              <a:alpha val="40000"/>
            </a:schemeClr>
          </a:glow>
        </a:effectLst>
        <a:scene3d>
          <a:camera prst="orthographicFront"/>
          <a:lightRig rig="threePt" dir="t"/>
        </a:scene3d>
        <a:sp3d>
          <a:bevelT prst="angle"/>
        </a:sp3d>
      </dgm:spPr>
      <dgm:t>
        <a:bodyPr/>
        <a:lstStyle/>
        <a:p>
          <a:pPr rtl="1"/>
          <a:endParaRPr lang="en-US" dirty="0"/>
        </a:p>
      </dgm:t>
    </dgm:pt>
    <dgm:pt modelId="{86EF9E1A-6F46-4793-9D93-9EC446410753}" type="sibTrans" cxnId="{D37EFFB5-3E90-47C6-9E19-97C3F6F17DBC}">
      <dgm:prSet/>
      <dgm:spPr/>
      <dgm:t>
        <a:bodyPr/>
        <a:lstStyle/>
        <a:p>
          <a:endParaRPr lang="en-US"/>
        </a:p>
      </dgm:t>
    </dgm:pt>
    <dgm:pt modelId="{F0E6B669-DC00-48A7-8856-EE16CB3917F7}" type="parTrans" cxnId="{D37EFFB5-3E90-47C6-9E19-97C3F6F17DBC}">
      <dgm:prSet/>
      <dgm:spPr/>
      <dgm:t>
        <a:bodyPr/>
        <a:lstStyle/>
        <a:p>
          <a:endParaRPr lang="en-US"/>
        </a:p>
      </dgm:t>
    </dgm:pt>
    <dgm:pt modelId="{4E5F5E11-9460-4C49-9C91-AAF3E3A21627}">
      <dgm:prSet custT="1"/>
      <dgm:spPr>
        <a:ln w="38100">
          <a:solidFill>
            <a:schemeClr val="accent6">
              <a:lumMod val="75000"/>
            </a:schemeClr>
          </a:solidFill>
        </a:ln>
        <a:effectLst>
          <a:glow rad="101600">
            <a:schemeClr val="accent5">
              <a:satMod val="175000"/>
              <a:alpha val="40000"/>
            </a:schemeClr>
          </a:glow>
        </a:effectLst>
        <a:scene3d>
          <a:camera prst="orthographicFront"/>
          <a:lightRig rig="threePt" dir="t"/>
        </a:scene3d>
        <a:sp3d>
          <a:bevelT prst="angle"/>
        </a:sp3d>
      </dgm:spPr>
      <dgm:t>
        <a:bodyPr/>
        <a:lstStyle/>
        <a:p>
          <a:pPr algn="just" rtl="1"/>
          <a:r>
            <a:rPr lang="ar-EG" sz="2400" b="1" dirty="0" smtClean="0">
              <a:latin typeface="Simplified Arabic" panose="02020603050405020304" pitchFamily="18" charset="-78"/>
              <a:cs typeface="Simplified Arabic" panose="02020603050405020304" pitchFamily="18" charset="-78"/>
            </a:rPr>
            <a:t>حصل هذا التصدي عبر اقامة ندوات إعلامية تعرف الرأي العام بشكل عام والجمعيات النسائية المدعوة للمشاركة بالمسيرة بشكل خاص إلى الأهداف المستترة  للمسيرة.  وكذلك تم الاتصال بالمراجع الدينية والروحية التي قامت بدور فعال في ثني الجمعيات عن المشاركة  </a:t>
          </a:r>
          <a:r>
            <a:rPr lang="ar-LB" sz="2400" dirty="0" smtClean="0">
              <a:latin typeface="Simplified Arabic" panose="02020603050405020304" pitchFamily="18" charset="-78"/>
              <a:cs typeface="Simplified Arabic" panose="02020603050405020304" pitchFamily="18" charset="-78"/>
            </a:rPr>
            <a:t>.</a:t>
          </a:r>
          <a:endParaRPr lang="en-US" sz="2400" dirty="0">
            <a:latin typeface="Simplified Arabic" panose="02020603050405020304" pitchFamily="18" charset="-78"/>
            <a:cs typeface="Simplified Arabic" panose="02020603050405020304" pitchFamily="18" charset="-78"/>
          </a:endParaRPr>
        </a:p>
      </dgm:t>
    </dgm:pt>
    <dgm:pt modelId="{D00F2524-E49F-4B9C-AD58-BEA83E5E93F3}" type="sibTrans" cxnId="{80CBAEDB-E2BF-485B-A6CC-6A08F0A10288}">
      <dgm:prSet/>
      <dgm:spPr/>
      <dgm:t>
        <a:bodyPr/>
        <a:lstStyle/>
        <a:p>
          <a:endParaRPr lang="en-US"/>
        </a:p>
      </dgm:t>
    </dgm:pt>
    <dgm:pt modelId="{D9324D63-7192-482A-AEDA-7E8D10BC5DDF}" type="parTrans" cxnId="{80CBAEDB-E2BF-485B-A6CC-6A08F0A10288}">
      <dgm:prSet/>
      <dgm:spPr/>
      <dgm:t>
        <a:bodyPr/>
        <a:lstStyle/>
        <a:p>
          <a:endParaRPr lang="en-US"/>
        </a:p>
      </dgm:t>
    </dgm:pt>
    <dgm:pt modelId="{B8EF1228-459B-4A1C-970F-25F5A0C2DD9B}">
      <dgm:prSet custT="1"/>
      <dgm:spPr>
        <a:ln w="38100">
          <a:solidFill>
            <a:schemeClr val="accent6">
              <a:lumMod val="75000"/>
            </a:schemeClr>
          </a:solidFill>
        </a:ln>
        <a:effectLst>
          <a:glow rad="101600">
            <a:schemeClr val="accent5">
              <a:satMod val="175000"/>
              <a:alpha val="40000"/>
            </a:schemeClr>
          </a:glow>
        </a:effectLst>
        <a:scene3d>
          <a:camera prst="orthographicFront"/>
          <a:lightRig rig="threePt" dir="t"/>
        </a:scene3d>
        <a:sp3d>
          <a:bevelT prst="angle"/>
        </a:sp3d>
      </dgm:spPr>
      <dgm:t>
        <a:bodyPr/>
        <a:lstStyle/>
        <a:p>
          <a:pPr algn="just" rtl="1"/>
          <a:r>
            <a:rPr lang="ar-LB" sz="2400" b="1" dirty="0" smtClean="0">
              <a:latin typeface="Simplified Arabic" panose="02020603050405020304" pitchFamily="18" charset="-78"/>
              <a:cs typeface="Simplified Arabic" panose="02020603050405020304" pitchFamily="18" charset="-78"/>
            </a:rPr>
            <a:t>التصدي للمسيرة التي قامت في أيلول عام 2000 تحت حجة « القضاء على الفقر « بينما كانت تدعو في الحقيقة  إلى تعديل قوانين الأحوال الشخصية وإقرار قانون الزواج المدني .</a:t>
          </a:r>
          <a:endParaRPr lang="en-US" sz="2400" b="1" dirty="0">
            <a:latin typeface="Simplified Arabic" panose="02020603050405020304" pitchFamily="18" charset="-78"/>
            <a:cs typeface="Simplified Arabic" panose="02020603050405020304" pitchFamily="18" charset="-78"/>
          </a:endParaRPr>
        </a:p>
      </dgm:t>
    </dgm:pt>
    <dgm:pt modelId="{E9C93D85-D6BC-405A-93A4-B4BBB3FAA872}" type="parTrans" cxnId="{663128B6-B7D8-4B9E-AD43-4391BBE945B3}">
      <dgm:prSet/>
      <dgm:spPr/>
      <dgm:t>
        <a:bodyPr/>
        <a:lstStyle/>
        <a:p>
          <a:endParaRPr lang="en-US"/>
        </a:p>
      </dgm:t>
    </dgm:pt>
    <dgm:pt modelId="{D1D488B3-DCDE-40BD-8004-B95FEF0CCC92}" type="sibTrans" cxnId="{663128B6-B7D8-4B9E-AD43-4391BBE945B3}">
      <dgm:prSet/>
      <dgm:spPr/>
      <dgm:t>
        <a:bodyPr/>
        <a:lstStyle/>
        <a:p>
          <a:endParaRPr lang="en-US"/>
        </a:p>
      </dgm:t>
    </dgm:pt>
    <dgm:pt modelId="{04393515-6BED-4198-8DAC-AF255F77E2FF}">
      <dgm:prSet custT="1"/>
      <dgm:spPr>
        <a:ln w="38100">
          <a:solidFill>
            <a:schemeClr val="accent6">
              <a:lumMod val="75000"/>
            </a:schemeClr>
          </a:solidFill>
        </a:ln>
        <a:effectLst>
          <a:glow rad="101600">
            <a:schemeClr val="accent5">
              <a:satMod val="175000"/>
              <a:alpha val="40000"/>
            </a:schemeClr>
          </a:glow>
        </a:effectLst>
        <a:scene3d>
          <a:camera prst="orthographicFront"/>
          <a:lightRig rig="threePt" dir="t"/>
        </a:scene3d>
        <a:sp3d>
          <a:bevelT prst="angle"/>
        </a:sp3d>
      </dgm:spPr>
      <dgm:t>
        <a:bodyPr/>
        <a:lstStyle/>
        <a:p>
          <a:pPr algn="just" rtl="1"/>
          <a:r>
            <a:rPr lang="ar-LB" sz="2400" b="1" dirty="0" smtClean="0">
              <a:latin typeface="Simplified Arabic" panose="02020603050405020304" pitchFamily="18" charset="-78"/>
              <a:cs typeface="Simplified Arabic" panose="02020603050405020304" pitchFamily="18" charset="-78"/>
            </a:rPr>
            <a:t>أسس عام 2000 بهدف حماية الفرد والأسرة والمجتمع ، ومن أهم انجازاته</a:t>
          </a:r>
          <a:r>
            <a:rPr lang="ar-AE" sz="2400" b="1" dirty="0" smtClean="0">
              <a:latin typeface="Simplified Arabic" panose="02020603050405020304" pitchFamily="18" charset="-78"/>
              <a:cs typeface="Simplified Arabic" panose="02020603050405020304" pitchFamily="18" charset="-78"/>
            </a:rPr>
            <a:t>:</a:t>
          </a:r>
          <a:endParaRPr lang="en-US" sz="2400" b="1" dirty="0">
            <a:latin typeface="Simplified Arabic" panose="02020603050405020304" pitchFamily="18" charset="-78"/>
            <a:cs typeface="Simplified Arabic" panose="02020603050405020304" pitchFamily="18" charset="-78"/>
          </a:endParaRPr>
        </a:p>
      </dgm:t>
    </dgm:pt>
    <dgm:pt modelId="{3BFD63F5-E835-40C1-92D1-CC7E4701B8CB}" type="parTrans" cxnId="{031385EE-660B-41EE-9DDE-089176C89985}">
      <dgm:prSet/>
      <dgm:spPr/>
      <dgm:t>
        <a:bodyPr/>
        <a:lstStyle/>
        <a:p>
          <a:endParaRPr lang="en-US"/>
        </a:p>
      </dgm:t>
    </dgm:pt>
    <dgm:pt modelId="{A8E4DC0E-E4CF-4B56-8616-6295BC199901}" type="sibTrans" cxnId="{031385EE-660B-41EE-9DDE-089176C89985}">
      <dgm:prSet/>
      <dgm:spPr/>
      <dgm:t>
        <a:bodyPr/>
        <a:lstStyle/>
        <a:p>
          <a:endParaRPr lang="en-US"/>
        </a:p>
      </dgm:t>
    </dgm:pt>
    <dgm:pt modelId="{D7A627CE-4ACE-4D84-B13E-CDC29FC618DC}" type="pres">
      <dgm:prSet presAssocID="{89D1469B-82BE-4A3F-834C-55148E85BE9A}" presName="linear" presStyleCnt="0">
        <dgm:presLayoutVars>
          <dgm:animLvl val="lvl"/>
          <dgm:resizeHandles val="exact"/>
        </dgm:presLayoutVars>
      </dgm:prSet>
      <dgm:spPr/>
      <dgm:t>
        <a:bodyPr/>
        <a:lstStyle/>
        <a:p>
          <a:endParaRPr lang="en-US"/>
        </a:p>
      </dgm:t>
    </dgm:pt>
    <dgm:pt modelId="{B045EDBC-FB4B-4C70-ADF9-8E22B4BFBB62}" type="pres">
      <dgm:prSet presAssocID="{66E56ED5-110F-4F0D-9D11-510BBBD6C8FB}" presName="parentText" presStyleLbl="node1" presStyleIdx="0" presStyleCnt="1" custFlipVert="1" custScaleY="75692" custLinFactNeighborY="-21684">
        <dgm:presLayoutVars>
          <dgm:chMax val="0"/>
          <dgm:bulletEnabled val="1"/>
        </dgm:presLayoutVars>
      </dgm:prSet>
      <dgm:spPr/>
      <dgm:t>
        <a:bodyPr/>
        <a:lstStyle/>
        <a:p>
          <a:endParaRPr lang="en-US"/>
        </a:p>
      </dgm:t>
    </dgm:pt>
    <dgm:pt modelId="{CE5ABC03-81FC-4DE2-A65F-CE68281F63EA}" type="pres">
      <dgm:prSet presAssocID="{66E56ED5-110F-4F0D-9D11-510BBBD6C8FB}" presName="childText" presStyleLbl="revTx" presStyleIdx="0" presStyleCnt="1" custScaleY="193640">
        <dgm:presLayoutVars>
          <dgm:bulletEnabled val="1"/>
        </dgm:presLayoutVars>
      </dgm:prSet>
      <dgm:spPr/>
      <dgm:t>
        <a:bodyPr/>
        <a:lstStyle/>
        <a:p>
          <a:endParaRPr lang="en-US"/>
        </a:p>
      </dgm:t>
    </dgm:pt>
  </dgm:ptLst>
  <dgm:cxnLst>
    <dgm:cxn modelId="{80CBAEDB-E2BF-485B-A6CC-6A08F0A10288}" srcId="{66E56ED5-110F-4F0D-9D11-510BBBD6C8FB}" destId="{4E5F5E11-9460-4C49-9C91-AAF3E3A21627}" srcOrd="2" destOrd="0" parTransId="{D9324D63-7192-482A-AEDA-7E8D10BC5DDF}" sibTransId="{D00F2524-E49F-4B9C-AD58-BEA83E5E93F3}"/>
    <dgm:cxn modelId="{318A5D9D-65A0-4467-904A-830FA42BFAB8}" type="presOf" srcId="{4E5F5E11-9460-4C49-9C91-AAF3E3A21627}" destId="{CE5ABC03-81FC-4DE2-A65F-CE68281F63EA}" srcOrd="0" destOrd="2" presId="urn:microsoft.com/office/officeart/2005/8/layout/vList2"/>
    <dgm:cxn modelId="{F909A2F1-8078-4259-9D0B-15287BA5E423}" type="presOf" srcId="{04393515-6BED-4198-8DAC-AF255F77E2FF}" destId="{CE5ABC03-81FC-4DE2-A65F-CE68281F63EA}" srcOrd="0" destOrd="0" presId="urn:microsoft.com/office/officeart/2005/8/layout/vList2"/>
    <dgm:cxn modelId="{3B2C0350-EA70-4FDA-A162-85F28DC84BE8}" type="presOf" srcId="{89D1469B-82BE-4A3F-834C-55148E85BE9A}" destId="{D7A627CE-4ACE-4D84-B13E-CDC29FC618DC}" srcOrd="0" destOrd="0" presId="urn:microsoft.com/office/officeart/2005/8/layout/vList2"/>
    <dgm:cxn modelId="{FDC5E89C-3579-44B2-8766-CFE38149EDF7}" type="presOf" srcId="{66E56ED5-110F-4F0D-9D11-510BBBD6C8FB}" destId="{B045EDBC-FB4B-4C70-ADF9-8E22B4BFBB62}" srcOrd="0" destOrd="0" presId="urn:microsoft.com/office/officeart/2005/8/layout/vList2"/>
    <dgm:cxn modelId="{43CA4417-A6E7-46B3-8A8F-463C6F029D7E}" type="presOf" srcId="{B8EF1228-459B-4A1C-970F-25F5A0C2DD9B}" destId="{CE5ABC03-81FC-4DE2-A65F-CE68281F63EA}" srcOrd="0" destOrd="1" presId="urn:microsoft.com/office/officeart/2005/8/layout/vList2"/>
    <dgm:cxn modelId="{663128B6-B7D8-4B9E-AD43-4391BBE945B3}" srcId="{66E56ED5-110F-4F0D-9D11-510BBBD6C8FB}" destId="{B8EF1228-459B-4A1C-970F-25F5A0C2DD9B}" srcOrd="1" destOrd="0" parTransId="{E9C93D85-D6BC-405A-93A4-B4BBB3FAA872}" sibTransId="{D1D488B3-DCDE-40BD-8004-B95FEF0CCC92}"/>
    <dgm:cxn modelId="{D37EFFB5-3E90-47C6-9E19-97C3F6F17DBC}" srcId="{89D1469B-82BE-4A3F-834C-55148E85BE9A}" destId="{66E56ED5-110F-4F0D-9D11-510BBBD6C8FB}" srcOrd="0" destOrd="0" parTransId="{F0E6B669-DC00-48A7-8856-EE16CB3917F7}" sibTransId="{86EF9E1A-6F46-4793-9D93-9EC446410753}"/>
    <dgm:cxn modelId="{031385EE-660B-41EE-9DDE-089176C89985}" srcId="{66E56ED5-110F-4F0D-9D11-510BBBD6C8FB}" destId="{04393515-6BED-4198-8DAC-AF255F77E2FF}" srcOrd="0" destOrd="0" parTransId="{3BFD63F5-E835-40C1-92D1-CC7E4701B8CB}" sibTransId="{A8E4DC0E-E4CF-4B56-8616-6295BC199901}"/>
    <dgm:cxn modelId="{58191BA2-8AF8-4A79-BFCD-DBE27E6C9D22}" type="presParOf" srcId="{D7A627CE-4ACE-4D84-B13E-CDC29FC618DC}" destId="{B045EDBC-FB4B-4C70-ADF9-8E22B4BFBB62}" srcOrd="0" destOrd="0" presId="urn:microsoft.com/office/officeart/2005/8/layout/vList2"/>
    <dgm:cxn modelId="{DB215161-2703-4511-BD5B-418E9388DF26}" type="presParOf" srcId="{D7A627CE-4ACE-4D84-B13E-CDC29FC618DC}" destId="{CE5ABC03-81FC-4DE2-A65F-CE68281F63E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CA932-6A5E-4C06-BE5F-7352DADDCEED}">
      <dsp:nvSpPr>
        <dsp:cNvPr id="0" name=""/>
        <dsp:cNvSpPr/>
      </dsp:nvSpPr>
      <dsp:spPr>
        <a:xfrm>
          <a:off x="0" y="206292"/>
          <a:ext cx="9144000" cy="152100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ar-LB" sz="6500" b="1" kern="1200" dirty="0" smtClean="0"/>
            <a:t>المرأة في الاتفاقيات الدولية</a:t>
          </a:r>
          <a:endParaRPr lang="en-US" sz="6500" kern="1200" dirty="0"/>
        </a:p>
      </dsp:txBody>
      <dsp:txXfrm>
        <a:off x="74249" y="280541"/>
        <a:ext cx="8995502" cy="1372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7B053-A3A4-4F58-A49A-8CF19AD399BB}">
      <dsp:nvSpPr>
        <dsp:cNvPr id="0" name=""/>
        <dsp:cNvSpPr/>
      </dsp:nvSpPr>
      <dsp:spPr>
        <a:xfrm>
          <a:off x="0" y="4142258"/>
          <a:ext cx="9144000" cy="2715740"/>
        </a:xfrm>
        <a:prstGeom prst="rec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ar-LB" sz="3000" kern="1200" dirty="0" smtClean="0"/>
            <a:t>9</a:t>
          </a:r>
        </a:p>
        <a:p>
          <a:pPr lvl="0" algn="ctr" defTabSz="1333500">
            <a:lnSpc>
              <a:spcPct val="90000"/>
            </a:lnSpc>
            <a:spcBef>
              <a:spcPct val="0"/>
            </a:spcBef>
            <a:spcAft>
              <a:spcPct val="35000"/>
            </a:spcAft>
          </a:pPr>
          <a:r>
            <a:rPr lang="ar-LB" sz="3000" kern="1200" dirty="0" smtClean="0"/>
            <a:t>9- </a:t>
          </a:r>
          <a:r>
            <a:rPr lang="ar-SA" sz="3000" kern="1200" dirty="0" smtClean="0"/>
            <a:t>العمل على تطوير قوانين الأحوال الشخصية في المحاكم الشرعية في ب</a:t>
          </a:r>
          <a:r>
            <a:rPr lang="ar-LB" sz="3000" kern="1200" dirty="0" smtClean="0"/>
            <a:t>لا</a:t>
          </a:r>
          <a:r>
            <a:rPr lang="ar-SA" sz="3000" kern="1200" dirty="0" smtClean="0"/>
            <a:t>دنا الإسلامية بحيث تنسجم مع روح الدين الإسلامي الذي كرم المرأة ورفع من شأنها  ودعا للحفاظ على الأسرة.</a:t>
          </a:r>
          <a:endParaRPr lang="en-US" sz="3000" kern="1200" dirty="0"/>
        </a:p>
      </dsp:txBody>
      <dsp:txXfrm>
        <a:off x="0" y="4142258"/>
        <a:ext cx="9144000" cy="2715740"/>
      </dsp:txXfrm>
    </dsp:sp>
    <dsp:sp modelId="{DB071FE0-01D9-47AF-B874-88DC738E5768}">
      <dsp:nvSpPr>
        <dsp:cNvPr id="0" name=""/>
        <dsp:cNvSpPr/>
      </dsp:nvSpPr>
      <dsp:spPr>
        <a:xfrm rot="10800000">
          <a:off x="0" y="1080124"/>
          <a:ext cx="9144000" cy="4176809"/>
        </a:xfrm>
        <a:prstGeom prst="upArrowCallout">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1">
            <a:lnSpc>
              <a:spcPct val="90000"/>
            </a:lnSpc>
            <a:spcBef>
              <a:spcPct val="0"/>
            </a:spcBef>
            <a:spcAft>
              <a:spcPct val="35000"/>
            </a:spcAft>
          </a:pPr>
          <a:r>
            <a:rPr lang="ar-LB" sz="3000" kern="1200" dirty="0" smtClean="0"/>
            <a:t>8- </a:t>
          </a:r>
          <a:r>
            <a:rPr lang="ar-SA" sz="3000" kern="1200" dirty="0" smtClean="0"/>
            <a:t>التنسيق بين الجمعيات النسائية داخل الوطن وخارجه، من أجل التكتل والتشبيك لمواجهة أية هجمة جديدة  ينوي الفريق الآخر شنها مستقبلا</a:t>
          </a:r>
          <a:endParaRPr lang="en-US" sz="3000" kern="1200" dirty="0"/>
        </a:p>
      </dsp:txBody>
      <dsp:txXfrm rot="-10800000">
        <a:off x="0" y="1080124"/>
        <a:ext cx="9144000" cy="1466060"/>
      </dsp:txXfrm>
    </dsp:sp>
    <dsp:sp modelId="{35FD49A3-C8E4-4AED-8E30-9B20A078563F}">
      <dsp:nvSpPr>
        <dsp:cNvPr id="0" name=""/>
        <dsp:cNvSpPr/>
      </dsp:nvSpPr>
      <dsp:spPr>
        <a:xfrm>
          <a:off x="0" y="2304256"/>
          <a:ext cx="9144000" cy="1248866"/>
        </a:xfrm>
        <a:prstGeom prst="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ar-SA" sz="3800" kern="1200" dirty="0" smtClean="0">
              <a:solidFill>
                <a:schemeClr val="bg1"/>
              </a:solidFill>
            </a:rPr>
            <a:t>علما ان هناك احتمالات عدة لهذه الهجمات، مثل تعديل قانون الأحوال الشخصية، وفرض قانون الزواج المدني.</a:t>
          </a:r>
          <a:endParaRPr lang="en-US" sz="3800" kern="1200" dirty="0">
            <a:solidFill>
              <a:schemeClr val="bg1"/>
            </a:solidFill>
          </a:endParaRPr>
        </a:p>
      </dsp:txBody>
      <dsp:txXfrm>
        <a:off x="0" y="2304256"/>
        <a:ext cx="9144000" cy="1248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F27F9-77F4-4069-9052-10DCDF06DADF}">
      <dsp:nvSpPr>
        <dsp:cNvPr id="0" name=""/>
        <dsp:cNvSpPr/>
      </dsp:nvSpPr>
      <dsp:spPr>
        <a:xfrm>
          <a:off x="2814305" y="72017"/>
          <a:ext cx="1691077" cy="1332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LB" sz="2000" b="1" kern="1200" dirty="0" smtClean="0">
              <a:latin typeface="Simplified Arabic" panose="02020603050405020304" pitchFamily="18" charset="-78"/>
              <a:cs typeface="Simplified Arabic" panose="02020603050405020304" pitchFamily="18" charset="-78"/>
            </a:rPr>
            <a:t>قضايا السلم والأمن</a:t>
          </a:r>
          <a:endParaRPr lang="en-US" sz="2000" kern="1200" dirty="0">
            <a:solidFill>
              <a:schemeClr val="bg1"/>
            </a:solidFill>
          </a:endParaRPr>
        </a:p>
      </dsp:txBody>
      <dsp:txXfrm>
        <a:off x="2879335" y="137047"/>
        <a:ext cx="1561017" cy="1202087"/>
      </dsp:txXfrm>
    </dsp:sp>
    <dsp:sp modelId="{86E3ED5F-2D45-4B41-8F60-6D04B70D4649}">
      <dsp:nvSpPr>
        <dsp:cNvPr id="0" name=""/>
        <dsp:cNvSpPr/>
      </dsp:nvSpPr>
      <dsp:spPr>
        <a:xfrm>
          <a:off x="2024607" y="865392"/>
          <a:ext cx="4173930" cy="4173930"/>
        </a:xfrm>
        <a:custGeom>
          <a:avLst/>
          <a:gdLst/>
          <a:ahLst/>
          <a:cxnLst/>
          <a:rect l="0" t="0" r="0" b="0"/>
          <a:pathLst>
            <a:path>
              <a:moveTo>
                <a:pt x="2489020" y="39094"/>
              </a:moveTo>
              <a:arcTo wR="2086965" hR="2086965" stAng="16866451" swAng="13654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E2C95D-4D71-4597-862F-02098A28871D}">
      <dsp:nvSpPr>
        <dsp:cNvPr id="0" name=""/>
        <dsp:cNvSpPr/>
      </dsp:nvSpPr>
      <dsp:spPr>
        <a:xfrm>
          <a:off x="4758510" y="1224139"/>
          <a:ext cx="1901846" cy="1557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LB" sz="2000" b="1" kern="1200" dirty="0" smtClean="0">
              <a:latin typeface="Simplified Arabic" panose="02020603050405020304" pitchFamily="18" charset="-78"/>
              <a:cs typeface="Simplified Arabic" panose="02020603050405020304" pitchFamily="18" charset="-78"/>
            </a:rPr>
            <a:t>تغير المناخ، والتنمية المستدامة </a:t>
          </a:r>
          <a:endParaRPr lang="en-US" sz="2000" b="1" kern="1200" dirty="0"/>
        </a:p>
      </dsp:txBody>
      <dsp:txXfrm>
        <a:off x="4834517" y="1300146"/>
        <a:ext cx="1749832" cy="1404989"/>
      </dsp:txXfrm>
    </dsp:sp>
    <dsp:sp modelId="{812B11F6-520E-4D88-B9F6-C55856EBBEFF}">
      <dsp:nvSpPr>
        <dsp:cNvPr id="0" name=""/>
        <dsp:cNvSpPr/>
      </dsp:nvSpPr>
      <dsp:spPr>
        <a:xfrm>
          <a:off x="1608784" y="633156"/>
          <a:ext cx="4173930" cy="4173930"/>
        </a:xfrm>
        <a:custGeom>
          <a:avLst/>
          <a:gdLst/>
          <a:ahLst/>
          <a:cxnLst/>
          <a:rect l="0" t="0" r="0" b="0"/>
          <a:pathLst>
            <a:path>
              <a:moveTo>
                <a:pt x="4172737" y="2157524"/>
              </a:moveTo>
              <a:arcTo wR="2086965" hR="2086965" stAng="116250" swAng="1554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1D704F-7A7D-4AA1-913E-9BDDDF19118E}">
      <dsp:nvSpPr>
        <dsp:cNvPr id="0" name=""/>
        <dsp:cNvSpPr/>
      </dsp:nvSpPr>
      <dsp:spPr>
        <a:xfrm>
          <a:off x="3682814" y="3703309"/>
          <a:ext cx="2587872" cy="11932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1" kern="1200" dirty="0" smtClean="0">
              <a:latin typeface="Simplified Arabic" panose="02020603050405020304" pitchFamily="18" charset="-78"/>
              <a:cs typeface="Simplified Arabic" panose="02020603050405020304" pitchFamily="18" charset="-78"/>
            </a:rPr>
            <a:t>وحقوق الإنسان والمساواة بين الجنسين</a:t>
          </a:r>
          <a:endParaRPr lang="en-US" sz="1800" b="1" kern="1200" dirty="0"/>
        </a:p>
      </dsp:txBody>
      <dsp:txXfrm>
        <a:off x="3741063" y="3761558"/>
        <a:ext cx="2471374" cy="1076736"/>
      </dsp:txXfrm>
    </dsp:sp>
    <dsp:sp modelId="{3BAC90F6-4BF2-4C2D-8D03-66AD929C551E}">
      <dsp:nvSpPr>
        <dsp:cNvPr id="0" name=""/>
        <dsp:cNvSpPr/>
      </dsp:nvSpPr>
      <dsp:spPr>
        <a:xfrm>
          <a:off x="661322" y="744343"/>
          <a:ext cx="4173930" cy="4173930"/>
        </a:xfrm>
        <a:custGeom>
          <a:avLst/>
          <a:gdLst/>
          <a:ahLst/>
          <a:cxnLst/>
          <a:rect l="0" t="0" r="0" b="0"/>
          <a:pathLst>
            <a:path>
              <a:moveTo>
                <a:pt x="3006685" y="3960342"/>
              </a:moveTo>
              <a:arcTo wR="2086965" hR="2086965" stAng="3831098" swAng="27447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DF3BFB-8DC1-4100-8DFA-6ADD56C7439A}">
      <dsp:nvSpPr>
        <dsp:cNvPr id="0" name=""/>
        <dsp:cNvSpPr/>
      </dsp:nvSpPr>
      <dsp:spPr>
        <a:xfrm>
          <a:off x="163365" y="3182925"/>
          <a:ext cx="2324752" cy="1608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LB" sz="1800" b="1" kern="1200" dirty="0" smtClean="0">
              <a:latin typeface="Simplified Arabic" panose="02020603050405020304" pitchFamily="18" charset="-78"/>
              <a:cs typeface="Simplified Arabic" panose="02020603050405020304" pitchFamily="18" charset="-78"/>
            </a:rPr>
            <a:t>وحالات الطوارئ الصحية والإنسانية.</a:t>
          </a:r>
          <a:endParaRPr lang="en-US" sz="1800" b="1" kern="1200" dirty="0"/>
        </a:p>
      </dsp:txBody>
      <dsp:txXfrm>
        <a:off x="241902" y="3261462"/>
        <a:ext cx="2167678" cy="1451770"/>
      </dsp:txXfrm>
    </dsp:sp>
    <dsp:sp modelId="{344AA4C8-BF1D-4E31-8B79-ACE51E2379F9}">
      <dsp:nvSpPr>
        <dsp:cNvPr id="0" name=""/>
        <dsp:cNvSpPr/>
      </dsp:nvSpPr>
      <dsp:spPr>
        <a:xfrm>
          <a:off x="391890" y="-387392"/>
          <a:ext cx="4173930" cy="4173930"/>
        </a:xfrm>
        <a:custGeom>
          <a:avLst/>
          <a:gdLst/>
          <a:ahLst/>
          <a:cxnLst/>
          <a:rect l="0" t="0" r="0" b="0"/>
          <a:pathLst>
            <a:path>
              <a:moveTo>
                <a:pt x="615950" y="3567350"/>
              </a:moveTo>
              <a:arcTo wR="2086965" hR="2086965" stAng="8089086" swAng="6815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65AFE1-6CF3-4AB7-8A97-6694F6078669}">
      <dsp:nvSpPr>
        <dsp:cNvPr id="0" name=""/>
        <dsp:cNvSpPr/>
      </dsp:nvSpPr>
      <dsp:spPr>
        <a:xfrm>
          <a:off x="66012" y="1080121"/>
          <a:ext cx="1452146" cy="1777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LB" sz="1600" b="1" kern="1200" dirty="0" smtClean="0">
              <a:latin typeface="Simplified Arabic" panose="02020603050405020304" pitchFamily="18" charset="-78"/>
              <a:cs typeface="Simplified Arabic" panose="02020603050405020304" pitchFamily="18" charset="-78"/>
            </a:rPr>
            <a:t>العمل على نزع السلاح، و القضاء على الإرهاب</a:t>
          </a:r>
          <a:endParaRPr lang="en-US" sz="1600" kern="1200" dirty="0"/>
        </a:p>
      </dsp:txBody>
      <dsp:txXfrm>
        <a:off x="136900" y="1151009"/>
        <a:ext cx="1310370" cy="1635818"/>
      </dsp:txXfrm>
    </dsp:sp>
    <dsp:sp modelId="{9D6E6635-8F46-4735-94B4-29ED2AA6FBF2}">
      <dsp:nvSpPr>
        <dsp:cNvPr id="0" name=""/>
        <dsp:cNvSpPr/>
      </dsp:nvSpPr>
      <dsp:spPr>
        <a:xfrm>
          <a:off x="-8651" y="851756"/>
          <a:ext cx="4173930" cy="4173930"/>
        </a:xfrm>
        <a:custGeom>
          <a:avLst/>
          <a:gdLst/>
          <a:ahLst/>
          <a:cxnLst/>
          <a:rect l="0" t="0" r="0" b="0"/>
          <a:pathLst>
            <a:path>
              <a:moveTo>
                <a:pt x="1152803" y="220748"/>
              </a:moveTo>
              <a:arcTo wR="2086965" hR="2086965" stAng="14604545" swAng="28066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2EA1E2-A1A4-45CF-9140-A2F4E5BE6667}" type="datetimeFigureOut">
              <a:rPr lang="en-US" smtClean="0"/>
              <a:pPr/>
              <a:t>1/10/2019</a:t>
            </a:fld>
            <a:endParaRPr lang="en-US"/>
          </a:p>
        </p:txBody>
      </p:sp>
      <p:sp>
        <p:nvSpPr>
          <p:cNvPr id="4" name="Footer Placeholder 3"/>
          <p:cNvSpPr>
            <a:spLocks noGrp="1"/>
          </p:cNvSpPr>
          <p:nvPr>
            <p:ph type="ftr" sz="quarter" idx="2"/>
          </p:nvPr>
        </p:nvSpPr>
        <p:spPr>
          <a:xfrm>
            <a:off x="1142984" y="7786710"/>
            <a:ext cx="4572032" cy="457200"/>
          </a:xfrm>
          <a:prstGeom prst="rect">
            <a:avLst/>
          </a:prstGeom>
          <a:blipFill>
            <a:blip r:embed="rId2"/>
            <a:tile tx="0" ty="0" sx="100000" sy="100000" flip="none" algn="tl"/>
          </a:blipFill>
          <a:ln>
            <a:solidFill>
              <a:schemeClr val="accent2"/>
            </a:solidFill>
          </a:ln>
        </p:spPr>
        <p:txBody>
          <a:bodyPr vert="horz" lIns="91440" tIns="45720" rIns="91440" bIns="45720" rtlCol="0" anchor="b">
            <a:noAutofit/>
          </a:bodyPr>
          <a:lstStyle>
            <a:lvl1pPr algn="l">
              <a:defRPr sz="1200"/>
            </a:lvl1pPr>
          </a:lstStyle>
          <a:p>
            <a:r>
              <a:rPr lang="en-US" dirty="0" smtClean="0"/>
              <a:t>The Ministry of </a:t>
            </a:r>
            <a:r>
              <a:rPr lang="en-US" sz="1800" cap="all" dirty="0" smtClean="0">
                <a:latin typeface="Times New Roman" pitchFamily="18" charset="0"/>
              </a:rPr>
              <a:t>Economic</a:t>
            </a:r>
            <a:r>
              <a:rPr lang="en-US" dirty="0" smtClean="0"/>
              <a:t> </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6F710B-9276-4C9E-9538-418A75788E04}" type="slidenum">
              <a:rPr lang="en-US" smtClean="0"/>
              <a:pPr/>
              <a:t>‹#›</a:t>
            </a:fld>
            <a:endParaRPr lang="en-US"/>
          </a:p>
        </p:txBody>
      </p:sp>
    </p:spTree>
    <p:extLst>
      <p:ext uri="{BB962C8B-B14F-4D97-AF65-F5344CB8AC3E}">
        <p14:creationId xmlns:p14="http://schemas.microsoft.com/office/powerpoint/2010/main" val="1008856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04210F2-2CB1-438E-9B23-5AEC7E985557}" type="datetimeFigureOut">
              <a:rPr lang="zh-CN" altLang="en-US"/>
              <a:pPr/>
              <a:t>2019/1/10</a:t>
            </a:fld>
            <a:endParaRPr lang="en-US" altLang="zh-CN"/>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r>
              <a:rPr lang="en-US" altLang="zh-CN" smtClean="0"/>
              <a:t>The Ministry of Economic </a:t>
            </a: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A84A165-B48C-4897-B205-ED4FE687E954}" type="slidenum">
              <a:rPr lang="zh-CN" altLang="en-US"/>
              <a:pPr/>
              <a:t>‹#›</a:t>
            </a:fld>
            <a:endParaRPr lang="en-US" altLang="zh-CN"/>
          </a:p>
        </p:txBody>
      </p:sp>
    </p:spTree>
    <p:extLst>
      <p:ext uri="{BB962C8B-B14F-4D97-AF65-F5344CB8AC3E}">
        <p14:creationId xmlns:p14="http://schemas.microsoft.com/office/powerpoint/2010/main" val="356374666"/>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313642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48151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5EA5FB-A98E-4CB8-8062-B2DBE70228AA}" type="slidenum">
              <a:rPr lang="en-US" smtClean="0"/>
              <a:pPr/>
              <a:t>135</a:t>
            </a:fld>
            <a:endParaRPr lang="en-US" dirty="0"/>
          </a:p>
        </p:txBody>
      </p:sp>
    </p:spTree>
    <p:extLst>
      <p:ext uri="{BB962C8B-B14F-4D97-AF65-F5344CB8AC3E}">
        <p14:creationId xmlns:p14="http://schemas.microsoft.com/office/powerpoint/2010/main" val="53034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395581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158295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74153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116562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138223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272563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187735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en-US" altLang="zh-CN" smtClean="0"/>
              <a:t>The Ministry of Economic </a:t>
            </a:r>
            <a:endParaRPr lang="zh-CN" altLang="en-US"/>
          </a:p>
        </p:txBody>
      </p:sp>
    </p:spTree>
    <p:extLst>
      <p:ext uri="{BB962C8B-B14F-4D97-AF65-F5344CB8AC3E}">
        <p14:creationId xmlns:p14="http://schemas.microsoft.com/office/powerpoint/2010/main" val="3899811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18"/>
          <p:cNvSpPr>
            <a:spLocks noChangeArrowheads="1"/>
          </p:cNvSpPr>
          <p:nvPr/>
        </p:nvSpPr>
        <p:spPr bwMode="ltGray">
          <a:xfrm>
            <a:off x="0" y="6611938"/>
            <a:ext cx="9144000" cy="260350"/>
          </a:xfrm>
          <a:prstGeom prst="rect">
            <a:avLst/>
          </a:prstGeom>
          <a:solidFill>
            <a:schemeClr val="accent2"/>
          </a:solidFill>
          <a:ln w="9525">
            <a:noFill/>
            <a:miter lim="800000"/>
            <a:headEnd/>
            <a:tailEnd/>
          </a:ln>
          <a:effectLst/>
        </p:spPr>
        <p:txBody>
          <a:bodyPr wrap="none" anchor="ctr"/>
          <a:lstStyle/>
          <a:p>
            <a:endParaRPr lang="zh-CN" altLang="en-US">
              <a:ea typeface="宋体" pitchFamily="2" charset="-122"/>
            </a:endParaRPr>
          </a:p>
        </p:txBody>
      </p:sp>
      <p:pic>
        <p:nvPicPr>
          <p:cNvPr id="5" name="Picture 11" descr="12463O00330050-11611"/>
          <p:cNvPicPr>
            <a:picLocks noChangeAspect="1" noChangeArrowheads="1"/>
          </p:cNvPicPr>
          <p:nvPr userDrawn="1"/>
        </p:nvPicPr>
        <p:blipFill>
          <a:blip r:embed="rId2"/>
          <a:srcRect/>
          <a:stretch>
            <a:fillRect/>
          </a:stretch>
        </p:blipFill>
        <p:spPr bwMode="auto">
          <a:xfrm>
            <a:off x="3786188" y="0"/>
            <a:ext cx="2857500" cy="2714625"/>
          </a:xfrm>
          <a:prstGeom prst="rect">
            <a:avLst/>
          </a:prstGeom>
          <a:noFill/>
          <a:ln w="9525">
            <a:noFill/>
            <a:miter lim="800000"/>
            <a:headEnd/>
            <a:tailEnd/>
          </a:ln>
        </p:spPr>
      </p:pic>
      <p:pic>
        <p:nvPicPr>
          <p:cNvPr id="6" name="Picture 5" descr="mengyi002"/>
          <p:cNvPicPr>
            <a:picLocks noChangeAspect="1" noChangeArrowheads="1"/>
          </p:cNvPicPr>
          <p:nvPr userDrawn="1"/>
        </p:nvPicPr>
        <p:blipFill>
          <a:blip r:embed="rId3"/>
          <a:srcRect/>
          <a:stretch>
            <a:fillRect/>
          </a:stretch>
        </p:blipFill>
        <p:spPr bwMode="auto">
          <a:xfrm>
            <a:off x="0" y="1357313"/>
            <a:ext cx="2143125" cy="1357312"/>
          </a:xfrm>
          <a:prstGeom prst="rect">
            <a:avLst/>
          </a:prstGeom>
          <a:noFill/>
          <a:ln w="9525">
            <a:noFill/>
            <a:miter lim="800000"/>
            <a:headEnd/>
            <a:tailEnd/>
          </a:ln>
        </p:spPr>
      </p:pic>
      <p:pic>
        <p:nvPicPr>
          <p:cNvPr id="7" name="Picture 20"/>
          <p:cNvPicPr>
            <a:picLocks noChangeAspect="1" noChangeArrowheads="1"/>
          </p:cNvPicPr>
          <p:nvPr userDrawn="1"/>
        </p:nvPicPr>
        <p:blipFill>
          <a:blip r:embed="rId4"/>
          <a:srcRect/>
          <a:stretch>
            <a:fillRect/>
          </a:stretch>
        </p:blipFill>
        <p:spPr bwMode="auto">
          <a:xfrm>
            <a:off x="2143125" y="0"/>
            <a:ext cx="1643063" cy="2714625"/>
          </a:xfrm>
          <a:prstGeom prst="rect">
            <a:avLst/>
          </a:prstGeom>
          <a:noFill/>
          <a:ln w="9525">
            <a:noFill/>
            <a:miter lim="800000"/>
            <a:headEnd/>
            <a:tailEnd/>
          </a:ln>
        </p:spPr>
      </p:pic>
      <p:pic>
        <p:nvPicPr>
          <p:cNvPr id="8" name="Picture 18"/>
          <p:cNvPicPr>
            <a:picLocks noChangeAspect="1" noChangeArrowheads="1"/>
          </p:cNvPicPr>
          <p:nvPr userDrawn="1"/>
        </p:nvPicPr>
        <p:blipFill>
          <a:blip r:embed="rId5"/>
          <a:srcRect/>
          <a:stretch>
            <a:fillRect/>
          </a:stretch>
        </p:blipFill>
        <p:spPr bwMode="auto">
          <a:xfrm>
            <a:off x="0" y="0"/>
            <a:ext cx="2143125" cy="1357313"/>
          </a:xfrm>
          <a:prstGeom prst="rect">
            <a:avLst/>
          </a:prstGeom>
          <a:noFill/>
          <a:ln w="9525">
            <a:noFill/>
            <a:miter lim="800000"/>
            <a:headEnd/>
            <a:tailEnd/>
          </a:ln>
        </p:spPr>
      </p:pic>
      <p:pic>
        <p:nvPicPr>
          <p:cNvPr id="9" name="Picture 23"/>
          <p:cNvPicPr>
            <a:picLocks noChangeAspect="1" noChangeArrowheads="1"/>
          </p:cNvPicPr>
          <p:nvPr userDrawn="1"/>
        </p:nvPicPr>
        <p:blipFill>
          <a:blip r:embed="rId6"/>
          <a:srcRect/>
          <a:stretch>
            <a:fillRect/>
          </a:stretch>
        </p:blipFill>
        <p:spPr bwMode="auto">
          <a:xfrm>
            <a:off x="6643688" y="0"/>
            <a:ext cx="2500312" cy="1571625"/>
          </a:xfrm>
          <a:prstGeom prst="rect">
            <a:avLst/>
          </a:prstGeom>
          <a:noFill/>
          <a:ln w="9525">
            <a:noFill/>
            <a:miter lim="800000"/>
            <a:headEnd/>
            <a:tailEnd/>
          </a:ln>
        </p:spPr>
      </p:pic>
      <p:pic>
        <p:nvPicPr>
          <p:cNvPr id="10" name="Picture 21"/>
          <p:cNvPicPr>
            <a:picLocks noChangeAspect="1" noChangeArrowheads="1"/>
          </p:cNvPicPr>
          <p:nvPr userDrawn="1"/>
        </p:nvPicPr>
        <p:blipFill>
          <a:blip r:embed="rId7"/>
          <a:srcRect/>
          <a:stretch>
            <a:fillRect/>
          </a:stretch>
        </p:blipFill>
        <p:spPr bwMode="auto">
          <a:xfrm>
            <a:off x="6643688" y="1571625"/>
            <a:ext cx="2500312" cy="1143000"/>
          </a:xfrm>
          <a:prstGeom prst="rect">
            <a:avLst/>
          </a:prstGeom>
          <a:noFill/>
          <a:ln w="9525">
            <a:noFill/>
            <a:miter lim="800000"/>
            <a:headEnd/>
            <a:tailEnd/>
          </a:ln>
        </p:spPr>
      </p:pic>
      <p:sp>
        <p:nvSpPr>
          <p:cNvPr id="3075" name="Rectangle 3"/>
          <p:cNvSpPr>
            <a:spLocks noGrp="1" noChangeArrowheads="1"/>
          </p:cNvSpPr>
          <p:nvPr>
            <p:ph type="subTitle" idx="1"/>
          </p:nvPr>
        </p:nvSpPr>
        <p:spPr bwMode="gray">
          <a:xfrm>
            <a:off x="1357290" y="5357826"/>
            <a:ext cx="6553200" cy="533400"/>
          </a:xfrm>
        </p:spPr>
        <p:txBody>
          <a:bodyPr/>
          <a:lstStyle>
            <a:lvl1pPr marL="0" indent="0" algn="ctr">
              <a:buFont typeface="Wingdings" pitchFamily="2" charset="2"/>
              <a:buNone/>
              <a:defRPr sz="1800" b="1">
                <a:solidFill>
                  <a:schemeClr val="tx2"/>
                </a:solidFill>
                <a:latin typeface="Verdana" pitchFamily="34" charset="0"/>
              </a:defRPr>
            </a:lvl1pPr>
          </a:lstStyle>
          <a:p>
            <a:r>
              <a:rPr lang="zh-CN" altLang="en-US" dirty="0" smtClean="0"/>
              <a:t>单击此处编辑母版副标题样式</a:t>
            </a:r>
            <a:endParaRPr lang="en-US" altLang="zh-CN" dirty="0"/>
          </a:p>
        </p:txBody>
      </p:sp>
      <p:sp>
        <p:nvSpPr>
          <p:cNvPr id="3093" name="Rectangle 21"/>
          <p:cNvSpPr>
            <a:spLocks noGrp="1" noChangeArrowheads="1"/>
          </p:cNvSpPr>
          <p:nvPr>
            <p:ph type="ctrTitle" sz="quarter"/>
          </p:nvPr>
        </p:nvSpPr>
        <p:spPr bwMode="gray">
          <a:xfrm>
            <a:off x="0" y="3571876"/>
            <a:ext cx="9144000" cy="1143008"/>
          </a:xfrm>
          <a:gradFill rotWithShape="1">
            <a:gsLst>
              <a:gs pos="0">
                <a:schemeClr val="tx1">
                  <a:gamma/>
                  <a:shade val="46275"/>
                  <a:invGamma/>
                </a:schemeClr>
              </a:gs>
              <a:gs pos="50000">
                <a:schemeClr val="tx1"/>
              </a:gs>
              <a:gs pos="100000">
                <a:schemeClr val="tx1">
                  <a:gamma/>
                  <a:shade val="46275"/>
                  <a:invGamma/>
                </a:schemeClr>
              </a:gs>
            </a:gsLst>
            <a:lin ang="0" scaled="1"/>
          </a:gradFill>
        </p:spPr>
        <p:txBody>
          <a:bodyPr/>
          <a:lstStyle>
            <a:lvl1pPr>
              <a:defRPr sz="4000"/>
            </a:lvl1pPr>
          </a:lstStyle>
          <a:p>
            <a:r>
              <a:rPr lang="zh-CN" altLang="en-US" dirty="0" smtClean="0"/>
              <a:t>单击此处编辑母版标题样式</a:t>
            </a:r>
            <a:endParaRPr lang="en-US" altLang="ko-K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E995B899-665F-48E5-A85A-05BF21598F42}" type="slidenum">
              <a:rPr lang="en-US" altLang="zh-CN"/>
              <a:pPr/>
              <a:t>‹#›</a:t>
            </a:fld>
            <a:endParaRPr lang="en-US" altLang="zh-CN"/>
          </a:p>
        </p:txBody>
      </p:sp>
      <p:sp>
        <p:nvSpPr>
          <p:cNvPr id="6"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a:xfrm>
            <a:off x="5867400" y="6461125"/>
            <a:ext cx="2895600" cy="320675"/>
          </a:xfrm>
          <a:prstGeom prst="rect">
            <a:avLst/>
          </a:prstGeom>
        </p:spPr>
        <p:txBody>
          <a:bodyPr vert="horz" wrap="square" lIns="91440" tIns="45720" rIns="91440" bIns="45720" numCol="1" anchor="t" anchorCtr="0" compatLnSpc="1">
            <a:prstTxWarp prst="textNoShape">
              <a:avLst/>
            </a:prstTxWarp>
          </a:bodyPr>
          <a:lstStyle>
            <a:lvl1pPr>
              <a:defRPr>
                <a:ea typeface="宋体" pitchFamily="2" charset="-122"/>
              </a:defRPr>
            </a:lvl1pPr>
          </a:lstStyle>
          <a:p>
            <a:r>
              <a:rPr lang="en-US" altLang="zh-CN" smtClean="0"/>
              <a:t>ffhfghffj</a:t>
            </a:r>
            <a:endParaRPr lang="en-US" altLang="zh-CN"/>
          </a:p>
        </p:txBody>
      </p:sp>
      <p:sp>
        <p:nvSpPr>
          <p:cNvPr id="5" name="灯片编号占位符 4"/>
          <p:cNvSpPr>
            <a:spLocks noGrp="1"/>
          </p:cNvSpPr>
          <p:nvPr>
            <p:ph type="sldNum" sz="quarter" idx="11"/>
          </p:nvPr>
        </p:nvSpPr>
        <p:spPr/>
        <p:txBody>
          <a:bodyPr/>
          <a:lstStyle>
            <a:lvl1pPr>
              <a:defRPr/>
            </a:lvl1pPr>
          </a:lstStyle>
          <a:p>
            <a:fld id="{015EAE67-ABA4-4082-8A8F-7B4ACEC284AB}"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8450" y="152400"/>
            <a:ext cx="2114550" cy="6248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152400"/>
            <a:ext cx="6191250" cy="6248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DE29190E-10F4-461C-9BAA-9869093C8FE7}" type="slidenum">
              <a:rPr lang="en-US" altLang="zh-CN"/>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84582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152525"/>
            <a:ext cx="8229600" cy="5248275"/>
          </a:xfrm>
        </p:spPr>
        <p:txBody>
          <a:bodyPr/>
          <a:lstStyle/>
          <a:p>
            <a:pPr lvl="0"/>
            <a:r>
              <a:rPr lang="zh-CN" altLang="en-US" noProof="0" smtClean="0"/>
              <a:t>单击图标添加表格</a:t>
            </a:r>
          </a:p>
        </p:txBody>
      </p:sp>
      <p:sp>
        <p:nvSpPr>
          <p:cNvPr id="4" name="页脚占位符 3"/>
          <p:cNvSpPr>
            <a:spLocks noGrp="1"/>
          </p:cNvSpPr>
          <p:nvPr>
            <p:ph type="ftr" sz="quarter" idx="10"/>
          </p:nvPr>
        </p:nvSpPr>
        <p:spPr>
          <a:xfrm>
            <a:off x="5867400" y="6461125"/>
            <a:ext cx="2895600" cy="320675"/>
          </a:xfrm>
          <a:prstGeom prst="rect">
            <a:avLst/>
          </a:prstGeom>
        </p:spPr>
        <p:txBody>
          <a:bodyPr vert="horz" wrap="square" lIns="91440" tIns="45720" rIns="91440" bIns="45720" numCol="1" anchor="t" anchorCtr="0" compatLnSpc="1">
            <a:prstTxWarp prst="textNoShape">
              <a:avLst/>
            </a:prstTxWarp>
          </a:bodyPr>
          <a:lstStyle>
            <a:lvl1pPr>
              <a:defRPr>
                <a:ea typeface="宋体" pitchFamily="2" charset="-122"/>
              </a:defRPr>
            </a:lvl1pPr>
          </a:lstStyle>
          <a:p>
            <a:r>
              <a:rPr lang="en-US" altLang="zh-CN" smtClean="0"/>
              <a:t>ffhfghffj</a:t>
            </a:r>
            <a:endParaRPr lang="en-US" altLang="zh-CN"/>
          </a:p>
        </p:txBody>
      </p:sp>
      <p:sp>
        <p:nvSpPr>
          <p:cNvPr id="5" name="灯片编号占位符 4"/>
          <p:cNvSpPr>
            <a:spLocks noGrp="1"/>
          </p:cNvSpPr>
          <p:nvPr>
            <p:ph type="sldNum" sz="quarter" idx="11"/>
          </p:nvPr>
        </p:nvSpPr>
        <p:spPr/>
        <p:txBody>
          <a:bodyPr/>
          <a:lstStyle>
            <a:lvl1pPr>
              <a:defRPr/>
            </a:lvl1pPr>
          </a:lstStyle>
          <a:p>
            <a:fld id="{C25B6276-2408-4703-8456-308FC3E1B8D7}"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CEC32B-A810-4A0F-9A8F-F02F75856B87}" type="slidenum">
              <a:rPr lang="en-US" altLang="en-US"/>
              <a:pPr/>
              <a:t>‹#›</a:t>
            </a:fld>
            <a:endParaRPr lang="en-US" altLang="en-US"/>
          </a:p>
        </p:txBody>
      </p:sp>
    </p:spTree>
    <p:extLst>
      <p:ext uri="{BB962C8B-B14F-4D97-AF65-F5344CB8AC3E}">
        <p14:creationId xmlns:p14="http://schemas.microsoft.com/office/powerpoint/2010/main" val="298812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5DD6E94-B3E1-4353-8E03-53AAC4142A71}" type="slidenum">
              <a:rPr lang="en-US" altLang="en-US"/>
              <a:pPr/>
              <a:t>‹#›</a:t>
            </a:fld>
            <a:endParaRPr lang="en-US" altLang="en-US"/>
          </a:p>
        </p:txBody>
      </p:sp>
    </p:spTree>
    <p:extLst>
      <p:ext uri="{BB962C8B-B14F-4D97-AF65-F5344CB8AC3E}">
        <p14:creationId xmlns:p14="http://schemas.microsoft.com/office/powerpoint/2010/main" val="2278472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D3548-2AC6-480E-9553-D6C34A84B3D2}"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D3548-2AC6-480E-9553-D6C34A84B3D2}"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D3548-2AC6-480E-9553-D6C34A84B3D2}"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D3548-2AC6-480E-9553-D6C34A84B3D2}"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ln/>
        </p:spPr>
        <p:txBody>
          <a:bodyPr/>
          <a:lstStyle>
            <a:lvl1pPr>
              <a:defRPr/>
            </a:lvl1pPr>
          </a:lstStyle>
          <a:p>
            <a:fld id="{848BD296-979E-4B22-ABCD-BEFC42D7B67E}" type="slidenum">
              <a:rPr lang="en-US" altLang="zh-CN"/>
              <a:pPr/>
              <a:t>‹#›</a:t>
            </a:fld>
            <a:endParaRPr lang="en-US" altLang="zh-CN" dirty="0"/>
          </a:p>
        </p:txBody>
      </p:sp>
      <p:sp>
        <p:nvSpPr>
          <p:cNvPr id="5" name="Rectangle 4"/>
          <p:cNvSpPr>
            <a:spLocks noGrp="1" noChangeArrowheads="1"/>
          </p:cNvSpPr>
          <p:nvPr>
            <p:ph type="dt" sz="half" idx="11"/>
          </p:nvPr>
        </p:nvSpPr>
        <p:spPr>
          <a:ln/>
        </p:spPr>
        <p:txBody>
          <a:bodyPr/>
          <a:lstStyle>
            <a:lvl1pPr>
              <a:defRPr/>
            </a:lvl1pPr>
          </a:lstStyle>
          <a:p>
            <a:endParaRPr lang="en-US" altLang="zh-CN"/>
          </a:p>
        </p:txBody>
      </p:sp>
      <p:sp>
        <p:nvSpPr>
          <p:cNvPr id="8" name="Title 7"/>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D3548-2AC6-480E-9553-D6C34A84B3D2}" type="datetimeFigureOut">
              <a:rPr lang="en-US" smtClean="0"/>
              <a:pPr/>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D3548-2AC6-480E-9553-D6C34A84B3D2}" type="datetimeFigureOut">
              <a:rPr lang="en-US" smtClean="0"/>
              <a:pPr/>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D3548-2AC6-480E-9553-D6C34A84B3D2}" type="datetimeFigureOut">
              <a:rPr lang="en-US" smtClean="0"/>
              <a:pPr/>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3548-2AC6-480E-9553-D6C34A84B3D2}"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3548-2AC6-480E-9553-D6C34A84B3D2}"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D3548-2AC6-480E-9553-D6C34A84B3D2}"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D3548-2AC6-480E-9553-D6C34A84B3D2}"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D3548-2AC6-480E-9553-D6C34A84B3D2}" type="datetimeFigureOut">
              <a:rPr lang="en-US" smtClean="0"/>
              <a:pPr/>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1B1BE-5922-40FE-9606-D2D5DFA14D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C86200A-46A8-4E8F-98C6-8B62F634A1C8}" type="slidenum">
              <a:rPr lang="en-US" altLang="zh-CN" smtClean="0"/>
              <a:pPr/>
              <a:t>‹#›</a:t>
            </a:fld>
            <a:endParaRPr lang="en-US" altLang="zh-CN"/>
          </a:p>
        </p:txBody>
      </p:sp>
      <p:sp>
        <p:nvSpPr>
          <p:cNvPr id="4" name="Date Placeholder 3"/>
          <p:cNvSpPr>
            <a:spLocks noGrp="1"/>
          </p:cNvSpPr>
          <p:nvPr>
            <p:ph type="dt" sz="half" idx="11"/>
          </p:nvPr>
        </p:nvSpPr>
        <p:spPr/>
        <p:txBody>
          <a:bodyPr/>
          <a:lstStyle/>
          <a:p>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fld id="{36817DE2-8C24-4C93-BAED-D766A23C0FDB}" type="slidenum">
              <a:rPr lang="en-US" altLang="zh-CN"/>
              <a:pPr/>
              <a:t>‹#›</a:t>
            </a:fld>
            <a:endParaRPr lang="en-US" altLang="zh-CN"/>
          </a:p>
        </p:txBody>
      </p:sp>
      <p:sp>
        <p:nvSpPr>
          <p:cNvPr id="5"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5867400" y="6461125"/>
            <a:ext cx="2895600" cy="320675"/>
          </a:xfrm>
          <a:prstGeom prst="rect">
            <a:avLst/>
          </a:prstGeom>
        </p:spPr>
        <p:txBody>
          <a:bodyPr vert="horz" wrap="square" lIns="91440" tIns="45720" rIns="91440" bIns="45720" numCol="1" anchor="t" anchorCtr="0" compatLnSpc="1">
            <a:prstTxWarp prst="textNoShape">
              <a:avLst/>
            </a:prstTxWarp>
          </a:bodyPr>
          <a:lstStyle>
            <a:lvl1pPr>
              <a:defRPr>
                <a:ea typeface="宋体" pitchFamily="2" charset="-122"/>
              </a:defRPr>
            </a:lvl1pPr>
          </a:lstStyle>
          <a:p>
            <a:r>
              <a:rPr lang="en-US" altLang="zh-CN" smtClean="0"/>
              <a:t>ffhfghffj</a:t>
            </a:r>
            <a:endParaRPr lang="en-US" altLang="zh-CN"/>
          </a:p>
        </p:txBody>
      </p:sp>
      <p:sp>
        <p:nvSpPr>
          <p:cNvPr id="6" name="灯片编号占位符 5"/>
          <p:cNvSpPr>
            <a:spLocks noGrp="1"/>
          </p:cNvSpPr>
          <p:nvPr>
            <p:ph type="sldNum" sz="quarter" idx="11"/>
          </p:nvPr>
        </p:nvSpPr>
        <p:spPr/>
        <p:txBody>
          <a:bodyPr/>
          <a:lstStyle>
            <a:lvl1pPr>
              <a:defRPr/>
            </a:lvl1pPr>
          </a:lstStyle>
          <a:p>
            <a:fld id="{DF96801D-32A4-4144-8555-AEDB111A4C49}"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a:xfrm>
            <a:off x="5867400" y="6461125"/>
            <a:ext cx="2895600" cy="320675"/>
          </a:xfrm>
          <a:prstGeom prst="rect">
            <a:avLst/>
          </a:prstGeom>
        </p:spPr>
        <p:txBody>
          <a:bodyPr vert="horz" wrap="square" lIns="91440" tIns="45720" rIns="91440" bIns="45720" numCol="1" anchor="t" anchorCtr="0" compatLnSpc="1">
            <a:prstTxWarp prst="textNoShape">
              <a:avLst/>
            </a:prstTxWarp>
          </a:bodyPr>
          <a:lstStyle>
            <a:lvl1pPr>
              <a:defRPr>
                <a:ea typeface="宋体" pitchFamily="2" charset="-122"/>
              </a:defRPr>
            </a:lvl1pPr>
          </a:lstStyle>
          <a:p>
            <a:r>
              <a:rPr lang="en-US" altLang="zh-CN" smtClean="0"/>
              <a:t>ffhfghffj</a:t>
            </a:r>
            <a:endParaRPr lang="en-US" altLang="zh-CN"/>
          </a:p>
        </p:txBody>
      </p:sp>
      <p:sp>
        <p:nvSpPr>
          <p:cNvPr id="8" name="灯片编号占位符 7"/>
          <p:cNvSpPr>
            <a:spLocks noGrp="1"/>
          </p:cNvSpPr>
          <p:nvPr>
            <p:ph type="sldNum" sz="quarter" idx="11"/>
          </p:nvPr>
        </p:nvSpPr>
        <p:spPr/>
        <p:txBody>
          <a:bodyPr/>
          <a:lstStyle>
            <a:lvl1pPr>
              <a:defRPr/>
            </a:lvl1pPr>
          </a:lstStyle>
          <a:p>
            <a:fld id="{D5088D44-9260-453F-A01B-4E76129BA927}" type="slidenum">
              <a:rPr lang="en-US" altLang="zh-CN"/>
              <a:pPr/>
              <a:t>‹#›</a:t>
            </a:fld>
            <a:endParaRPr lang="en-US" altLang="zh-CN"/>
          </a:p>
        </p:txBody>
      </p:sp>
      <p:sp>
        <p:nvSpPr>
          <p:cNvPr id="9" name="日期占位符 8"/>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83BCCACD-7705-4DAA-AF47-70650840CB71}" type="slidenum">
              <a:rPr lang="en-US" altLang="zh-CN"/>
              <a:pPr/>
              <a:t>‹#›</a:t>
            </a:fld>
            <a:endParaRPr lang="en-US" altLang="zh-CN"/>
          </a:p>
        </p:txBody>
      </p:sp>
      <p:sp>
        <p:nvSpPr>
          <p:cNvPr id="4"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3519EE5-08B3-4F73-8EDE-41EAE8A776EF}" type="slidenum">
              <a:rPr lang="en-US" altLang="zh-CN"/>
              <a:pPr/>
              <a:t>‹#›</a:t>
            </a:fld>
            <a:endParaRPr lang="en-US" altLang="zh-CN"/>
          </a:p>
        </p:txBody>
      </p:sp>
      <p:sp>
        <p:nvSpPr>
          <p:cNvPr id="3"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D2677AAD-40BA-4609-B9D0-B8ABF3CE4285}" type="slidenum">
              <a:rPr lang="en-US" altLang="zh-CN"/>
              <a:pPr/>
              <a:t>‹#›</a:t>
            </a:fld>
            <a:endParaRPr lang="en-US" altLang="zh-CN"/>
          </a:p>
        </p:txBody>
      </p:sp>
      <p:sp>
        <p:nvSpPr>
          <p:cNvPr id="6" name="Rectangle 4"/>
          <p:cNvSpPr>
            <a:spLocks noGrp="1" noChangeArrowheads="1"/>
          </p:cNvSpPr>
          <p:nvPr>
            <p:ph type="dt" sz="half" idx="11"/>
          </p:nvPr>
        </p:nvSpPr>
        <p:spPr>
          <a:ln/>
        </p:spPr>
        <p:txBody>
          <a:bodyPr/>
          <a:lstStyle>
            <a:lvl1pPr>
              <a:defRPr/>
            </a:lvl1pPr>
          </a:lstStyle>
          <a:p>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noFill/>
            <a:miter lim="800000"/>
            <a:headEnd/>
            <a:tailEnd/>
          </a:ln>
          <a:effectLst/>
        </p:spPr>
        <p:txBody>
          <a:bodyPr wrap="none" anchor="ctr"/>
          <a:lstStyle/>
          <a:p>
            <a:endParaRPr lang="zh-CN" altLang="en-US">
              <a:ea typeface="宋体" pitchFamily="2" charset="-122"/>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Verdana" pitchFamily="34" charset="0"/>
                <a:ea typeface="宋体" pitchFamily="2" charset="-122"/>
              </a:defRPr>
            </a:lvl1pPr>
          </a:lstStyle>
          <a:p>
            <a:fld id="{3C86200A-46A8-4E8F-98C6-8B62F634A1C8}" type="slidenum">
              <a:rPr lang="en-US" altLang="zh-CN"/>
              <a:pPr/>
              <a:t>‹#›</a:t>
            </a:fld>
            <a:endParaRPr lang="en-US" altLang="zh-CN"/>
          </a:p>
        </p:txBody>
      </p:sp>
      <p:sp>
        <p:nvSpPr>
          <p:cNvPr id="1029" name="Rectangle 2"/>
          <p:cNvSpPr>
            <a:spLocks noGrp="1" noChangeArrowheads="1"/>
          </p:cNvSpPr>
          <p:nvPr>
            <p:ph type="title"/>
          </p:nvPr>
        </p:nvSpPr>
        <p:spPr bwMode="white">
          <a:xfrm>
            <a:off x="304800" y="152400"/>
            <a:ext cx="8458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dirty="0" smtClean="0"/>
          </a:p>
        </p:txBody>
      </p:sp>
      <p:sp>
        <p:nvSpPr>
          <p:cNvPr id="1040" name="Text Box 16"/>
          <p:cNvSpPr txBox="1">
            <a:spLocks noChangeArrowheads="1"/>
          </p:cNvSpPr>
          <p:nvPr/>
        </p:nvSpPr>
        <p:spPr bwMode="gray">
          <a:xfrm>
            <a:off x="0" y="838200"/>
            <a:ext cx="9144000" cy="244475"/>
          </a:xfrm>
          <a:prstGeom prst="rect">
            <a:avLst/>
          </a:prstGeom>
          <a:solidFill>
            <a:schemeClr val="accent2"/>
          </a:solidFill>
          <a:ln w="9525">
            <a:noFill/>
            <a:miter lim="800000"/>
            <a:headEnd/>
            <a:tailEnd/>
          </a:ln>
          <a:effectLst/>
        </p:spPr>
        <p:txBody>
          <a:bodyPr>
            <a:spAutoFit/>
          </a:bodyPr>
          <a:lstStyle/>
          <a:p>
            <a:pPr>
              <a:spcBef>
                <a:spcPct val="50000"/>
              </a:spcBef>
            </a:pPr>
            <a:endParaRPr lang="zh-CN" altLang="zh-CN" sz="1000" b="1">
              <a:solidFill>
                <a:schemeClr val="bg1"/>
              </a:solidFill>
              <a:latin typeface="Verdana" pitchFamily="34" charset="0"/>
              <a:ea typeface="宋体" pitchFamily="2" charset="-122"/>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Verdana" pitchFamily="34" charset="0"/>
                <a:ea typeface="宋体" pitchFamily="2" charset="-122"/>
              </a:defRPr>
            </a:lvl1pPr>
          </a:lstStyle>
          <a:p>
            <a:endParaRPr lang="en-US" altLang="zh-CN"/>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9" r:id="rId3"/>
    <p:sldLayoutId id="2147483732" r:id="rId4"/>
    <p:sldLayoutId id="2147483735" r:id="rId5"/>
    <p:sldLayoutId id="2147483736" r:id="rId6"/>
    <p:sldLayoutId id="2147483731" r:id="rId7"/>
    <p:sldLayoutId id="2147483730" r:id="rId8"/>
    <p:sldLayoutId id="2147483729" r:id="rId9"/>
    <p:sldLayoutId id="2147483728" r:id="rId10"/>
    <p:sldLayoutId id="2147483737" r:id="rId11"/>
    <p:sldLayoutId id="2147483727" r:id="rId12"/>
    <p:sldLayoutId id="2147483738" r:id="rId13"/>
    <p:sldLayoutId id="2147483753" r:id="rId14"/>
    <p:sldLayoutId id="2147483754" r:id="rId15"/>
  </p:sldLayoutIdLst>
  <p:hf sldNum="0" hd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D3548-2AC6-480E-9553-D6C34A84B3D2}" type="datetimeFigureOut">
              <a:rPr lang="en-US" smtClean="0"/>
              <a:pPr/>
              <a:t>1/10/2019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1B1BE-5922-40FE-9606-D2D5DFA14D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1.jpg"/><Relationship Id="rId5" Type="http://schemas.openxmlformats.org/officeDocument/2006/relationships/diagramQuickStyle" Target="../diagrams/quickStyle1.xml"/><Relationship Id="rId10" Type="http://schemas.openxmlformats.org/officeDocument/2006/relationships/image" Target="../media/image10.jpg"/><Relationship Id="rId4" Type="http://schemas.openxmlformats.org/officeDocument/2006/relationships/diagramLayout" Target="../diagrams/layout1.xml"/><Relationship Id="rId9" Type="http://schemas.openxmlformats.org/officeDocument/2006/relationships/image" Target="../media/image9.jpg"/><Relationship Id="rId1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1.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5.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0.xml"/><Relationship Id="rId7" Type="http://schemas.openxmlformats.org/officeDocument/2006/relationships/image" Target="../media/image52.jpeg"/><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4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diagramQuickStyle" Target="../diagrams/quickStyle2.xml"/><Relationship Id="rId11" Type="http://schemas.openxmlformats.org/officeDocument/2006/relationships/image" Target="../media/image15.png"/><Relationship Id="rId5" Type="http://schemas.openxmlformats.org/officeDocument/2006/relationships/diagramLayout" Target="../diagrams/layout2.xml"/><Relationship Id="rId10" Type="http://schemas.openxmlformats.org/officeDocument/2006/relationships/image" Target="../media/image16.wmf"/><Relationship Id="rId4" Type="http://schemas.openxmlformats.org/officeDocument/2006/relationships/diagramData" Target="../diagrams/data2.xml"/><Relationship Id="rId9"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8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8.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6.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88514631"/>
              </p:ext>
            </p:extLst>
          </p:nvPr>
        </p:nvGraphicFramePr>
        <p:xfrm>
          <a:off x="0" y="2708920"/>
          <a:ext cx="9144000" cy="1933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data:image/jpeg;base64,/9j/4AAQSkZJRgABAQAAAQABAAD/2wCEAAkGBxQQERUUEhQVFRUXFRcaGRcYGB4cHBghGBgeFhgdIxccHCggGCAlIhwaIjEhJSkrLy4uGCAzODMsNygtLisBCgoKDg0OGxAQGywmICQsLCwsNCwsLCwsNCwsLCwsLCwsLCwsLCwsLCwsLCwsLCwsLCwsLCwsLCwsLCwsLCwsLP/AABEIAOQA3QMBEQACEQEDEQH/xAAbAAEAAgMBAQAAAAAAAAAAAAAABQYCBAcDAf/EAEcQAAECAwQFCQUGBQIFBQAAAAECAwAEEQUSITEGB0FRcRMUIjJCYYGRsSNSgqHBFVRikpOyM0NTcqIk0TSDwtLxFmNkc+H/xAAaAQEAAwEBAQAAAAAAAAAAAAAAAgMEAQUG/8QAMREAAgIBBAAEBQQCAwADAAAAAAECAwQREiExExQiQRUjMlFhBUJxgZGhM7HwJFJi/9oADAMBAAIRAxEAPwCju9ZXE+sfUro8J9mMdAgcEAIAQAgBACAEAIAQAgBACAEAIAQAgBACAEAIAQAgBACAJCx+18P1iMicTRd6yuJ9Y6uiL7MY6BA4IAQAgBACAEAIAQAgBACAEAIAQAgBACAEAIAQAgBACAEASFkdv4frEZE4mi71lcT6x1dEX2Yx0CBwQAgBACAEAIAQAgBACAEAIAQAgBACAEAIAQAgBACAEAIAkLI7fw/WIyJxNF3rK4n1jq6IvsxjoEDggBACAEAIAQAgBACAEAIAQAgBACAEAIAQAgBACAEAIAQBIWR2/h+sRkTiaLvWVxPrHV0RfZjHQIHBACAEAIAQAgBACAEAIHRHTgjh0QOCAEAIAQAgBACAEAIAQAgCQsjt/D9YjInE0XesrifWOroi+zGOgQOCAEAIAQAgBHQI5wdMm2yohKQVKOQAJJ4AYmOSaitX0EtePcttk6uJ18XlISwne6aH8oqR40jHPOrjwuf4L44033wSR0Ks9j/irSTUZpbu18ukflFfnLpfRAs8CtfVIlLC0Rsibvhh190tgFRqU0rWmaBXI5RTbk5MPq41LI0Uy5RGfY9hu4InHmz+IEfubp84t8XLj3HUr2UffQ+L1apeFZKdZe7j/ukn0jq/UHH/AJI6B4yf0SKtbWjE1J/x2VJT746SPzJrTxpGqvJrs+llE6px7RDxeViGqOAwH8iB0QOCAEAIAQAgCQsjt/D9YjInE0XesrifWOroi+zGOgQOCAEAIA2rNs9yZdS0ygrWrID5knYBtMQssjBasnGLk9EX6a0NlrLluXnlF904IZSSlClbBUdJVNpwFNked5qy+eyvhGrwI1LdLs57NvlxZUQkV7KQEpG4BIyAj0ox2xMcnq9UWfRPQdycTyzquQlhiXFYFQGZTXCn4jhxjLkZire2HLNFWO5cvonJjS+SswFuzGUuLyU+upB8esvwoN0Zo41l/qtei+xY7YVemC1/JTLY0lmpsnl3lqHug3UD4RQedY31Y9da9MTPO6Uu2aElIOPYMtOOf2IKvQROVsY9tEVCT6R1TVLYsxLmZ5dlbQWhsJvilaFdfUR5OfdCzbteuhtxapR11RFymhMtLpK50TbqgSChphd0Y0JvpBvDcajDZE5ZlkuIaEVjwi9ZalLtzkG5g8zLyUDLlOisHbSlCBxxj0KXOUfmaMzWaKXoZNWJrCnJborWJhvIodxNO5eY8axTbhQlyuGThkyj3yTRsiQtgFUoRKzVKllXVVvoNvFPiIzqy7Gek+V9y5wrt5j2UW17KdlHS0+goWPIjeDkR3x6Fd0bI6wMkq3B6MndDrVYKkys82hxhZolZwUyTlRYxCScxXCtd8Zsmua9dfDLaZr6Zol9M9W6pZCnpVSnGhipBxWgZkgjrgefGKsbP3PbPsndi7eYnPyKZ7q+G+PSTT4Mp8hqBHTgjgEAIAkLI7fw/WIyJxNF3rK4n1jq6IvsxjoEDggBBdnS46NaLo5q5PzgPIISShutC8RgKnYkqw7+GeG/Ik5qqHZprqSj4kvY6JoNZyJKUM2/cbW6nlFkAJS2jNCANgA2bSY87Jm7J+HHlLg2VQjCLkzlmnNvOT0xyigUt3fYpPuVIvU3qIr5R6uJSqoaLv3MF9jnLX2LBq60HExdmZoexr7Ns/zTnU/hwy28BjRmZjXogW49K+qRG6xNIZl59TDqFMNNmiWd4HVUSMFVzFMB4VieHTWo7u2/chkWSctnRGaMaJzFoK9kkJbB6TisEj/uPcPGkXX5MKlz2V10ym9EW9UvZFlYOVnZgZigUAeFbifGpjFrkZHXCNLVVPfLNSd1rTHVl2WWU7K1UfldA8osj+nR/dLUjLLf7VoWHVnpPMzy5nl3AoIbQUgJCQCSquQ7hGbMx4Vbdpbj2ynruKdL6y7QQcXEL7ltj/poY2LAplFPkoeVYm1wSyNYctNi5aMmlY99GJHfQ0UnwVFTwp181SJrJjLicTektW8lOgPSsyvkFA0SACUndeViKbiK98Vyzra3tmuSSxoT9UXwQesHRgyHIONN3QnoqebJAUrAoUU1JbVnkaE+UXYd/i6xnyV317NHFFmsBldr2eRaKAlKTRqZJCVHZeoe+grkqM1rWPb8r+0XQ1sh6zmekVhOyLymXhjmlQ6qxsI/22R6lNqthuRisrcJaHT9XGlhKW5WaPTKAWHDk4nq3a+8kgjvp5+Vl4/Lsh/Zux7uNsjwn7Dabn+YvIrKzQWtg7WHBisIV2Qd2WKYlG2Tq8Vdx4f5RyUFv2PpnOtJ7CXITCmXMaYoVsWk5H6EbwY9PHuVsdUY7q3CWhExcViBwQAgCQsftfD9YjInE0XesrifWOroi+zGOgQOCAJGzbKU8Ao1CVPNspPvLcOXgmpPhvim23brFd6alka9dH+TqutNTTMpLS1bjSnUBVNjbQqrDbs8Y8nD1lZKf/uTfk6Rionm5JPWp7acrK2e2LyWSaKcCcQpfuimzy3wUo0+mHM37hxdj3S4iir2JZabYtBx5QuSjZBIyAQgXW2+6qU1O4VjXZY8elQ/czPXHxZuX7TS010uVNTCebqLbLB9jdwxGF/DyA2DiYsxsWMa/V2+yNtzctY9IvFiyzdvyrbk40pLjS7vKp6IdA6wBzociNhyIjDY5Y1mkHwaq4q6Os1yVfTzSp5CjJMNqlGW+jdAuqWNhqMknuOO07I1YmPCS8SfLKL7ZReyK0RVbCsCYnVXZdsqpmrJCeKshwzjZbfCpcmeFcpvSJdE6vpWVANoTqUH3EEAn81VK8AIwvOsn/xwNPloR+tln0DRZoW8JBTilcmOUUq/QippS8AK55Rlyne9rs/ovo8LnYVf7MsKYwbmHGFfjKgPNxJHzjR4uVBLVaoocKJN/c07W1aPJRyko4iabzF0gKp3YlKvAxdX+oR10mtCMsWWmsXqT2rNDkgV8sbku61yt9aSkIWg3FpUo4II3HMAEbYzZjjbpt7XBdjqVeql0dCn5NmdYuLCXWnAk4HAioUkgg9wNRHnxlKEjW1GaON6ytI3XnTKhCmGWSAGyKFVMlEDs+6Bht4ezhUR03vls87Iseu1cEpYkwm25Iyj6hzthN5lw5qAwxO3YFeBzEU2xeNbvj0+yUZK6Gx/UjW0Jl2ZxtdnTdW3m1qUwvJaD20g7woXqba90SyXKDVsOn2KtJeiXaNvS6YmpRMuJsFxUvMIW1NJGDiRgpC/dURQ993xiFGybl4fuuUStc46bib1ryDTrEs8rAB1KCoZhLoz76EA/wDmKcKcoTlFf+0J5MVKKkcitOQXLOrZdFFoUQfoRvBGI7jHs12KcVJHnyjtehqxYREcAgCQsjtfD9YjInE0XesrifWOroi+zGOgQOCHHud01Or25ZIkUWO1TqzKSs71qKST518BHj12O12y/BvnHYofyWu07OacmudTRSGZZNGwrq3ustZrnTopA3pPdGSuclHZDtl84py3S9jnesTTBycCGmQpMuskprgp+iroNNiK5DaRHo4eNGvWc+WjJkXyl6Y9G5pUv7KsxqRQaPPgqeIzoev54I4AxGiPj3OyXS6JWPwq1Bdsp2iVgqn5pDIqE9Zah2UjPxOQ4xtybvChu9/YzU175aFi090po4iVkiW2ZZQAKDS8tHqEnzNTujNi4ycXZZy2XXXNPbD2LPYzDekMqlU00pDjKwnlUYBwZqAO47RsORjJY5Ys3GD4ZfBRvinPtELpjpi5KFUlJtc1Q3gVUopXenYAfexJ7ovxsZWfMm9Sq69w9EVoUGXlnZpyiEuPOHE0BUo95P1Mek5QqXskZNspM6nqr0dmZRT6phothxtITUpJqCcKAmmceRnZELNNr15N+LVKO5tFAtPQ+dl6qclnLvvJosf4k0j0KsqqS01MtlNibehpWLbj8mu8w4pBrinNKu4pOB9YstohatH/AJIQslB8M7No9aX21IOpeaU1fBQVDqqNOsk54GmByIzMeJbDy9qcXroelXJ2w0aNDQXSFMrSzZoFt5orSlaqBDgvm5Qk1xBwG0eUWZFO9eNDpkarNvoZI6w9ERPs32xSYbBuH3xncP03HiYrxch1S0fRK+lWLVdnErLn3JR9DqKhba60OGWCkniKg8Y9ycFbDb9zzIycZalx1jSoKmLSliUofSkkpwKXEioNRkSBTig74xYb1Tpl7f8ARovXVkS0WJpSiYbRK2klPt2kltw9R4KG33Fg4HvHCMllDg3Op9GiFqktJ+/R56ymCzZCWSSbjzaEk5qCQSg8aUB7wYYb1u1/k5krSpIitc9khJl5gDFQ5JfeQLyfleHlGn9Os1coe3ZVlw00ZzOPTMQgBAEhZHb+H6xGROJou9ZXE+sdXRF9mMdAgcN2xUXplgHIvNDzWIqv4rl/BOH1o7NrSZ9lKLqAETrJJ3A1BPpHi4be6SXuj0slcJ/kj2ZNy3XuWdvIs9tZ5JvLlyDQrPd/43xY5rGjpHmb/wDaEEnc9X0QNnXLRt0XAnkGB0AB0bjGCaDYCs1i+W6nG115ZStLLuOkVnTu1edT7661SlXJo4N9H5kKPxRsxK9lUV79spvlusZabAP2ZYzs1k/Mm42doGITTwvr8ox2635Ch7I0Q+XU5e7KNYNlLnJhthGa1UJzoM1K8BUxvusVUNTLCG+WhddYVv8ANi3ISSi2hi6VqQaEqGKRUbszvJ7ow4tHi62Wc6mjIt26Qj7EzYyG9IZYc5bUh5lSQX0AALGZAPeM07CaiKbW8SfoeqfsWwSyIepdEdbGm7VnVlbNYSi4SFOLBxI23Tis/iUYspxZX+uyRCeQq/TFErq0ticmXnjNrcUksoW3VN1OJzFABiCPCKsyumEVs+5PHnOTe4rtm6T2swhx5V5bLSgFcummaroAOCicdlYvlRjzaiu39ivxbYtv2RZ5SypS22UzTjBYWF9MpI9pdPSBI6wOVSArdGaVlmNJwT1LYwhfHd0VXTnSV9SktS7bstLMEXPZqReKDgrIUA2Dz7teLj1tazknJlV1s9fStEi0z9kC17MTMrZ/1ZZokgjG6quAKroCqVxxAURGRWOi5wT41LXDxa93uVzQbWCqUBYm+UcReASsmqm6migoqNboz3ihEasvDjP11lNOQ4emRF60bJ5vPrUOo8OUTxOCx54/FF2DZvr0fsQyYbbOPclNDTz2ypyTOKm/atd3aAHxJP54pyfl5EbF0+ydPrrcDa1fJYtOSXIzAqpslbR7SQo1qk9xOI3KGyIZe+mzxI+/ZLH22R2S9ujyt5cwyhqz5sld2ZYUw9/UReulJO9NRnsPAnlahJu2H2eqE3JaQl90WfXKgGzwTmH2yPJQ9CYp/T387+i7L/4ziMe4eYIHBAEhZHb+H6xGROJou9ZXE+sdXRF9mMdAgcJWy5Uhh6ZAxYWxTipyv/SPOM9s/UoffUsguHL7aHadLJRNoysshJ9m+80on8FxTp+SaeMeLTN02N/bU9OyKsiiO1hW5zWX5pK0S4plRN3DkmkJJUe4kAgeMWYtTnPfL7ld89kdkSqaqPYtT8z/AEmAB5KUf2pjZn8yhD8lGMtIuRz5KSqgGKjhxJj0W9qMnbOh623A0JOUT1WmbxHk2k/4q8487Ajucp/k15XCUT5qqbSw3OTqxUMtEJ8itXnRI8YZzcpRrXudxkluma+hehDlpK5zMqIZWpRJBotaq1OYNEk1xzwwjuRlqmPhw7RGmh2PfI7RJSaGUBDaUoSMkpFAI8dyberPSSS6Im29EpScXffaClUAvXlA0FaCoPeYsryLK1pBlc6oSerR6zlpMSZYaUptpBBSkKVSgQnADuoMzu74ioSs501OuUYcIjtKtGjaSWxzlSWb6VKQkApWnPMY13GpArltiynI8FttckbK/EXZMyNjMstJabbSltJCgkDaCFAnaTUA1O6KpTlJ7pFkYKK0RtTkul1CkLAUlQIIORBFDHE9GnqHFNaFEsaxzY8wy2mYW428l3lG1DBBQi+XUgdVIpdIJ7YxMa52K+DbXKM8YeG9E+zk2kMgqXmXWlqClBVVEb1ALI4itPAx7OPPfWmefbHSTRdNMFc6sWRmTitshtR8Cg/5IEYcX0ZEomm71VKRHapZrk7RSnY42tBG/C+P2mLc+OtWv2K8WWk9CNkEOytpLEvg4y4/dHvBoLUU02gpSR4xOTjZQt3WiIx1jZx7NnWJ15m1pBEwjNtSHRvQpshS0+VR3ggx5KUqLGmb3ttgpGlrOmQt2RlRiXJpC1D8KTdP7j5RZhpxUp/ZEMl6uMTj9syfITDzX9N1aRwSogfKkezVLdBP8HnzWkmjTiwgIAkLI7Xw/WIyJxNF3rK4n1jq6IvsxjoEDh0nVxZQm7Nn2cLy1C73EIqg/mEeXmT8O6Mjbjx3VyRK6v8ASFLdnOF+t6RKsNtFAhIpvreR4RTlU7rVt/cW0Wba3r7EOiUWbOnbSmf4s0m42PdQtSUCnHAD8KRvi7VeNCmPS7/kqaeyVku2bGrWzjM2ZPNIKUqdVcClZCrYzpxMczZ7Lot+x3HjurkkYSOqt5t1tZmGCEOIUR0sQlQJGXdHbP1CMotbWcjiNNPVExpvoG9aE2XkvNITcQkJVeqLtSchvJinFzFVXt0ZZdjuyWuuhsWdoU4zZb8oHW77y638boBu1FM8knziNmUp3KzTr2JQo0rcdTbm7VXZYs+WDba0rKWVqBpdIuioT31Jx3RXGtXb5a9ck5SdW2P3LpGU0FatLSpsmZYl1X5pptRDdDiaCgByVioYVi+FD9MpfS2UztSTS7OCWg666tTr19SlEkqUDiSa0qcuAj3q/DXETyZ7m9ZHW9TE/flXGlOFRbcFEHsJUMKHcSFYbMY8n9Rgoz1SPRxJax0Z0WMBrEAQNvyK3nGS282gIWkupUAS4m8lQRXNNSMsjtiyuWieqKpx1kmmVLS/V8ZycceTMNNBQTVJFTUJAJOIzpG3HzXCtR06M92MpT3am6nQw/ZJkucNk8qFBynRHTCyKVzz27Yh5n5/iaEvB+Vs1IzRnV4qUm2X+dtL5NVboGKqpKaVvd8WX5u+tx2srqxts1LcivzL4Z0iKjlzoA/8xN0/ujRFOWJp+CtvS/8AssEsybHtXkqf6OcNEjYlRwp4E0/tUN0Zn/8AIo1f1R7/ACXf8VunszKyGzP2888cWpTop3VTVtI8ytXgITfhYyXvIRXiX6+yKBpya2jNU/rH0AMejiLSmJkvetjIONBSIAkLI7Xw/WIyJxNF3rK4n1jq6IvsxjoEDh0rUlO0emGT20JWPgJB/cI8v9ThwpG7ClpJoy0wsBQtMS7eDU+pCl0/9pRU5/3eMcx7U6XN9xFtbVmnsyV1yTQZk2ZdFAFrHRGxLQw+ZTFf6dHda5P/AMyzLekFFEBoCOUsu02hncvDxbNP2xdl8XQbKcfmqSKNZ82UOtrKjRLiFHHYlQP0jfOC2PgzQk0zo2sKwXZu1mm2TQusA3qkAXCoKJpnhd8xHm4t0K6Jbl0zZfCU7Fo+0XSQ0TTLyfNkqU5VxCyVnMpWhSsQMAbuWO6MM7t892hpjVthpqUFNqhi0HPtBPKP85ZSkrQm6hpJVdcSU0oReHdxIw3OrfUvD60/2ZVPbY9/ev8Ao6BaulaZScQw+m426mrb1ejUVvJVXLZQ/iEYq8eU4OUe0ancoy0fRIqlW3EqDQSgqAN9KKdbGoOHSpjXZUHjVua7LNE+Uc81q2y03LIkWkqBSpIN5CxRLY6NFqHTJIGIJqAcY34MG5uxsx5M0ltJnVvoa7ILW644k8o2gXE1wNb2JOZGWG8xXm5Kt9KXTJ49DhzqX4RiNYJjjBWNItF0TUzLTAIDjLiSRsWkKveYOIPERorucIyjpwymdanJNPo5TrUB+0nTVJBSilDWgCbpB3GoOHCPXwUvBS0MGS34jJWZTyOjaAcC8/Ud/tCofJEULSWY9Cb9OPoyC1bS9+05fDJSlflQr/8AI0ZuipZVjr5iNbS+YKrSmVozEwq7Teg0H7Ynjx+Qk/sctl8xs63pfLpn7K5dHXS2mYbIzBSm8flUR49LdV7j+dDfYt9e78Hpq8khLSAecwW9emHFH8XSHCiafOGVLfZtj7cI7RHbDc/c4ZaM1yzzjp/mOLX+ZRV9Y92uO2Cj9jy5PWTZrxMiIAkLI7Xw/WIyJxNF3rK4n1jq6IvsxjoEDhY9F31ygRPoBUGpjk3ANqVoB+eI40jJkaTfhP3WpfU3H1r+ztL3JzK5OZbIUkKXdV3ONK8sQBHiPWClBnpaqWkkUjSdv7Rtd2XGIZlHUjuWpF4H8ykfljfU/CoUvuzLZ8y1x/BDanZoCadYVk8wR4oOXkpXlF/6gtYRkvZleL9W37k7oXq6l1t35kKWpLzqLlaJIbUWwCMzWl7xEZsjNnrpH7Iuqx1pqzoSbJRyrTuN5ppbaTXYsoJrv6g8zGDc9GjW4rVM34iSONa7ZMJmWHNq2lJP/LVUfv8AkI9j9MlrFxPOzUlJMndHGUW5Z7aJlKwphaU8oBS+E50Vtqnoq3HGM12uNa9nTLa4q6tbvYg9YOlr7TyZaXC5ZDBFDkpd3BJH4Bs37d0X4mNGUHOXLZVkXyi9I+xOautNn557kJhLZo2VXwCCoggUpWmRJw3RTl4salrHUtx7nY9Gujojq7oJAKiBkKVPdiQI89JGwxl3ipNVABW1INaHdWHvoc1KXrOnn0SBcQtTBDqBQHpqBwpeSTTHGg2JjZhRjK3SS1M+RJqGqKvq4a5rLzFpP1KUtlDV49bEVpXeq6keMacrSc41QRRj6qLmznvTfc95xxfmpav9zHp6KEPwkY3rJ8F81puJYbk5FBwZaClcaXE+ij4x5+At0pWM1ZOiSgeWqJgJfmJpfUYYOPerE/JJ84l+oS1jGHu2cxFy5fYjdArPM7OuKXiQ0+4f7lgpHzXXwieTPw6lFfghTHfLVl21bWhy1lPMHrNco2ODgqn5kjwjDmx23qa6fJrxpboaHtrItnk2kWdLdJ54JRQdlGQHxZcKmOYlWrdsukL59Vx7Zy3SqSTLzjrScmyhPEhtIUfOsetjz31pmC1aS0IqLisQBIWP2vh+sRkTiaLvWVxPrHV0RfZjHQIHDoGqdbbxmZN4VQ+2CBvu1CqHYaEEf2x52fujtsj7GvG0lrB+5J2I+5Yk2JSZJVKOrq04ckmuB7tl4bMDlWKLIxyK98PqXZZFumW19exIau5YqtK0nVZh1SAeLiifklMRymlTCKJ46+ZJnOUTRkLSKx/JmV4fhvlJH5SRHo7fFx/5Ri3bLdfszpWkeky7LmA6hAdlZpPKChoQ5dAwVlQgJNO9Rjy6cdWpx10aN07XXLX2ZbdHNIWZ5rlGFVANFA4FJpWhEZrqpVS2yRfXZGa4JaKywremWjSbRDLaxRKXCpSxSoTShQNvSw4XeEXU3SqbaKba1Zomc7020vcYdTKSSVSzcuobLpUU5dE9jj1q1j0sXGjZFzny2Y7rpRlthxoSVmaaytpJSxaMvVwkBKkIKqk4YXemg8IqsxZ0PdW+CyN8bPTNFsktE+aMrbkV8jyqqqWsFakC7d6GWP8AdWkZJXuyWtnJfGramo8EA3oRaCHOSTaDnN1A3lEkrBIxok1pU7QcM4veTU1q4LUq8Caf1cFnlbCdlGgiUdSSKqIfSV8osmqlKWCFAnxpujLK1TlrJF6rcVwzwtCw3LQbDc6ltCAkmjSyo3zgFVKBS6K0zxV3R2NnhPWByUHNaSOe6zrSVVMmy0tuWl7oPRIClUojHIpzpvNTsj08KCetkny+jHkyf0LhI8dWNkJvrnn+ixLAkE5FYHzuj5kRLOt1Srh2yONDne+iq2/aqpuYcfXgVqJA90DBI8BSNdFargo+xRZNzk2XSdT9m2Ilo4PzqryhtCaCv+ISOKzGCD8fJ19omqS8OnT3Zuaj2KuTK9yW0+ZUfoIj+py1UUv5JYS5b/o17FtZNlOWoSLyuWShpHvKvOFOG4Agnw7o7bB3KtfjViuXhuRPaGaPKlg5aVoEl8pUvpfyxSpNNiiMKbBhFGRcpNVVdf8AZOmtx+ZPs5HaU4X3nHVZuLUvheNaR7FcFCCijz5PWTZrRMiIAkLH7Xw/WIyJxNF3rK4n1jq6IvsxjoEDhtWXaC5Z5DzRotCgRuO8HuIwPGIWVqyLiycJOL1R3lh2VtuSxAKVDpJr0mlj0I2HaOMfPtTx7D1U42xTIbVzZzklNTku8SpXs3Er/qJ6Sb3oDuMXZdisjGS/gqx4OE3EqVr2BzuetFlH8ZCuWb/EML6PG8kjvHfGyu91Vwl7dGeVe+cl7m3om4LUs9yznDR5npMKVngcB8JJSfwkRC9eBarY9PslU/Fg4S7RSpC0Jiz3zcKmnEKotGw3T1VDtCN064XR1fOpmjKVUuDu2hWkwtCX5UoKFJJSoYlNR7qqdIekeFk0eDPTXU9Smx2R1Pe0dKpOXALr7aa9mtVfkGI8ohCmyf0olKyEe2U2etiy7XWpl88mtJIae6t4bKKP7VeEbI1346UkZpSqtejNextAnrPnG5hFyaaSTh1VpChS8ATdJHHGJXZqurcXwzleO4S1XKOpIOEeb1wbjKAFI4CK0ks5UzLqbQ8pg4EOJ2XTexrswxiyuSjJNrUhYm48MrdhzibZkHmHiL4JbW4gYG6aocTUUxoFUi+2Los3L+SmDVsNrKZrItcNBNnMIU0yyE3qihcOY4p212nhG/Cq3fOk9WZsmW1eGuiK1f6Pc8mL7uEuz03VHI0xCa99KnuB3xdm3eHHau2V0Vbp6vpEqpCrftMnFMs0AK+62k/JSzXgOEUJ+Wp//TLH86z8Is+qBwOJnHgAlK3wEjYEpTVI8AQPCM2ctHGP4LsXqT/J90P0bD82/aDwqFvLLCTuCqBzxp0fPaI5fftrjVH7cna6tZOciG1raWhwGUYNUBXtljIkYhsHbTM8AN8X4GNp8yRVl3N+lHMo9UwiAEASFkdr4frEZE4mi71lcT6x1dEX2Yx0CBwR06uC62A4+yyiekaqU2A3NNZ1u9VZTtBTSpGIIJ3x51yjKTrt9+maYNqO6Ht2dD0d0nl7SLbjZDcy3UFtWZSql8A9tJoCKZECojzrsedPp9jZXbCzn3IiZTzfSRtWQmGaV3m6QR5oHnF69eI19mVNbb1+SvaxZFdm2iial+hyhvimQWMHBTaFVqR+JUacSaupdcudCq+Lrs3om12NLW/yU02rklghMygdagGHjsCtoO8UjOrLMTWD5+xY4Qv9X+SC0n06LakS9nexYYNAQOuUnHA9mta1xViTF9GJvW6ztldmQ4+iHRJNTcjbqQl+ktO0oFjAL8TgsfhOI2RW43YstY8xJKVd60fDKlpDoTNyZN9suN/1GxeT4jNPiKd8bacyuzlcP8meePOHJoWTpJNSuDEw4ge7eqn8iqgeUTnj1z+pL+iMbZx6Z07VjpXNTzjyX1pUENpKaICTUmmNM48vMxq6tNvubce6U29xO6BaVLtFDqloQ2W1hNEqJJqK1IIwG7gd0Z8mjwtPyi6q3e3+C2RnLzQttxkMOc4UEtFBCyo0FCKGJQ3blt7Iz0056OOaS6cJDYlrNSWJdFOmBdUuhrhtSK4knE7Y9inDbe616s86eR+2HCRMWZMt6QS5YfFycZTVLwTgRlU0yqc0niMsKZqWJPdHp+xZFq5aSXJE6ZWy1KsCzZI1Qn+O4M3FbRUZ457MLuVYuxqpWS8e3+kV2yUV4US3aLSAs+xXXVCji2XHVHbig3B4CniTGK+buyFE0VR8OrUx1eyyJax77yw0l1S1qUTTok3BQ7ykYbcY7mN2XuMeRjpRq1ZG2npa/aKuZ2U2pKKBKnaXaJyw/ppp8R2ARZDHjT8y1/0QldKx7IdFH0uaaYdTKsm8lgFKl++4rFw8BQJH9sb8bWSc37mW1KL2r2IKNJSIAQBIWP2vh+sRkTiaLvWVxPrHV0RfZjHQIHBAE9obpGqzpgODpNqF1xHvJrmO8ZjxG2M+TQro6e/sXVWut6+x060dCpS0UpmpNzkVq6SXG+qT3oFLqgc6UNa1jyoZNlPosWq/JtlRCz1Q7KxpO5PyvILnG+VMs6lTc0jamovIXhhWgxNPGNNKps1Vb7XRVY7I6OS6LZrEl0TtmCYbosN3Xk45p7YqMuiTwpGXElKq7b17F96U4anPeazFlFqelFlcu4BRZGw5tuJGRrhXeNmUehuhevCs4kjHpKvSceiffs2Ut5JdliJecpVbZyX3kbR+Mb8RFCndivZPmJa4wuWseJHP7Ysh6Uc5N9soVsrkqm1KsleEejXbC2OqMk4Sg9JE3YWn85KAJvh1A7DovU4LqFDxJHdFFmFVZz0/wW15FkeHyTx0zs2a/wCMkKK2qRQ/MXVRneJkQ+iRb49UvqRZ9AVWaXHTZ4cSrkxfSq9SlcOtXGtcjGXK8fjxS+jwudhA2bpDY8isrl0zJc20KxXiFKCT5Ra6Mm1Ld0VeJTBtrstti6wpOYbUtTgZKRUodIBpvGPS8KxmsxLIvTQ0QyYSWpzXWHpr9oKDbVUy6DXHAuHYojYBjQd9eHp4eJ4a3PsxZF+/g19FtBn5yji/YS+ZdXgSM+iDnxOHGJ35ka+I8sjXRKfL4RLWzpM1Lt8xshJoo3VvJxW4ThRJzJPveVM4orpcn4t/9FkrVFbKjSGhvIuSsu70pmZWCpAODLacV195RAIrkKHjEnlbt0o8RS/2cVO1qL7ZeNaM+QwiSYSpbr5HQR1ghJFeFSAK8YxYcPW7JdI05D9O2Jpyegj85cVaDvJtIADcq0cEJAoAVZVpmRU94iby4V6+EuX2yMaJS03v+jPTHSFiyWDKySUJeUOz/LB7SjtVurxhjUTvnun0LrY1R0j2cdJrnHtLT2POPkDggBAEhZHa+H6xGROJou9ZXE+sdXRF9mMdAgcEAIHSxaGaQzEm8AwQQs4tKNErOwV7KjkDwrGXKormtX39y6q2cXx0dXszT+Tfq2+TLuZLbeFMdovZHxoe6PJni2Q5jyvujer65cSN+yrPbaqmWU2uWcrVoKBCL3WKKYXTtRxI3RVKT4bXKJxUVwit6LtiRmHrMmQFMO3ly5VilYPWRjt7t4O8V1Xt2RV0O13/ACUVJQk65dexU9ONDXLNc5xLFXI3qhQJvMnYCc6bleffrxcmF0dlnZTdTKt7o9GxZWse+3yNosJmW/eAF7xScFcRQxGzB0e6p8nI5Oq0muD3VovZc9jJTfIrP8tz0uqIV5ExHzF9f/LHVEvBqsXpZHTmq+eR1OSdGwoXQnwUB6xbH9Qp99UV+Un7Fm1V6PTMm8+ZhlTYU0kJJKSCQqpFUqMZc6+uxLa/cvxqpwctUU1rV9aDij/pykEnFS0Db/dX5Rt87TFdlHl7G2S0tqtdSL03MMMIGdDePmq6B5mKpfqWv0R1JrEf7mewnbIs3FlBnXxkpWKQeJF0cUgxDZk3v1cI7upr65ZXbe0rm7TWGzW6ogJZbrQmuAO1Z4/KNVeNVStXz+Smd05vRdHSNC9EmrLZVMzRTywSSpRyaFMQDv3nwHf5mTku+W2HRsppVcd0uzDRBhb7z9qPAILguS6XDS62MATurh898L2owVK/sVepuxkidILPkytxyYbW8vrrT01qpkkBNbqRsT9amKlRdZwovQsdlUO3yVu3NYL0w04qUQphhOCphyl4nIJQnEXjxNMzSkaq8OEJJWPV/ZFFmQ2nt6+5ytaiokkkkmpJxJJzJO2PXjFLowPVmMSAjhwQAgCQsjt/D9YjInE0XesrifWOroi+zGOgQOCAEAIewL7YGkcpNpSzaraVKAuomcQqmwKWkhQp72W/fHnXUWVvdS+Psa67K5emxf2WtOq6TXRcu8+gHEFDiVDwVdqfOMj/AFCxPSaT/o0eVg+YvQ+zerZa0BJn5hQSQpPKALKSMilVap8KQjmpfsQeNr+5likJObbb5N9TU0mlCogtqIy6SeklZ8oyylFy3R4LoxklpLkoumWg8i2StE03KKOPJOKBTwAreHhUd0ehj5d3Tjr+TJbRX7PRlDl9HH31XZdBmE++2lVz860pAje8iCWsnp+DMqpPpFmktCrWaTeS4WQP/kFI/wATSMzycWXtr/Rcqbl+P7PV9m3Wk1DjzicqtLS76VPyjilhv9v+TrWQumepsa23R7SYU3XYqYCD5IxiPiYifEf9Hdl7XL/2Rto6vbSPSWkPH/7go/5UMWQzcdPRcf0Qlj29vkipTR0JWETrpk8f5jThJ4Kpc8amLXkN81rX+ytU/wD24OraIWHJS6b0itqYdIpyinAT34JBu8AB3x5WRbbN+vVG6qFcV6OWe1u6IOz9BMzag2DUNMoCU13kqKis8fIRGrIVX0xWv5Jzqc/qZrr1Yyzhq89NPf3uA+icIn56a5il/gg8WL7bNK07JsayxVxtK3Bk2pRcWfgKqDiQBE4zyr+E+P8ABFwor7XJzbSrSZyfWKgNtI/htJ6qNle9Xf4CPTox1Uvu/dmK21zf4IONJUI4BACAEASFkdr4frEZE4mi71lcT6x1dEX2Yx0CBwQAgBACOrg6TmjFoqaVcTNOSpVksYt13LRsB97Gm7dlvgnzt1LapS10TL2pm36Dk32nUkYLQWyCN9SkRg1xNeU0avn+zPEaKWzNGkxNcmk5+0P7GwAfMR3zGLD6YnPCvl2yyWBq3lJYhTg5dz3nBhXuRl51jPbmWT4XCL440Vyz20p03YkfZNDln8AlpGQJyBIy/tGMRpxpWep9fcWXxh6V2VeasdbieeW4+Ut9iWSacBQHPuGO8xqjYk/DoWr+5S4Sa3Wsrdq6eOkBqSSJNhJ6KWwLx71K+g8zGmrCiubOWUSyW+IdG9Z+lUvPgM2q2muSJpIuqT/dTLiMN4iE8WdXrp/wTjfGz0zJm7O2HRaFGckTQ54oB21xu8RVJ7oo+VkcPiRZ66euYl1sq2pS1GqJKHAR0mlgXhxQfUYRjnXOmRojOFiK3beqqXcJXLLVLr3dZHlUKT4HwjRV+oSXEuUVTxV3F6MiUaH2yzg1OAp2e2X6KSaRe8nFl9UOSvwbl0zwtqUnZZu9aFpqQDk0yoqcX3DBNOJqBHa5VzelVf8AbOTVkV8yX+DnMysKWSkEAnAE3j4q2nvj0oRaWkjFJ6s84mcEcAgBACAEASFj9r4frEZE4mi71lcT6x1dEX2Yx0CBwQAgBACAEdDJWxdI5mTPsHlIHu9ZB+BVR4jGM9tELPqRbC2cemWdGtedAxQwTvuq9L0Zvh1evbLll2fgibX08npkFKnihJzS0Ln+Q6Xzi2vCqg9UtSueRY++C16HNyNnSXP3FpeeOAAzSo/y0pOIVvUe85RkyJW22eGlojRUoQhufLKFpFbzs88XXj3JSOqgbgPU7Y349Mao7UZLLHN6si4vKxHdAXbQHTcyZDEwSuWVhjjyddw2o3p8o8/LxN63x7NVN7j6X0fNYtmy0o+hySdCVLF4ttnqVxCkqT1Qfd8sIYUrJxcZrhfcZEYxlrBmnI6wrQZFA/fA/qJCv8usfExZPBpk+tP4ILJsXuZzmsa0HRTlkoH4EAHzNSPCORwaYvrU68mxoq77ynFFS1KWo5qUSSfE4xrjFR4SKG9eWecdOCAEAIAQAgBAEhZHa+H6xGROJou9ZXE+sdXRF9mMdAgcEAIAQAgBACOgQAhyD7HNOdTp8gcEAIAQAgdEAI6cEcAgBACAEAIAQAgCQsjtfD9YjInE0XesrifWOroi+zGOgQOCAEAIAQAgBACAEAIAQAgBACAEAIAQAgBACAEAIAQAgBAEhZHb+H6xGROJou9ZXE+sdXRF9mMdAgcEAIAQAgBACAEAIAQAgBACAEAIAQAgBACAEAIAQAgBACAJCx+18P1iMicTRd6yuJ9YkuiL7MYHBACAEAIAQAgBACAEAIAQOiBwQAgBACAEAIHRA4IAQAgBACAEASFj9r4frEZE4nm5KoJJEzKYk/z0xkX6hVoXvFs1MeaI+8yn66YfEKjnlLBzRH3mU/XTD4hUPKWDmiPvMp+umHxCoeUsHNEfeZT9dMPiFQ8pYOaI+8yn66YfEKh5Swc0R95lP10w+IVDylg5oj7zKfrph8QqHlLBzRH3mU/XTD4hUPKWDmiPvMp+umHxCoeUsHNEfeZT9dMPiFQ8pYOaI+8yn66YfEKh5Sw91WQQCeWlqBKVE8sKBKuqSdgOysPiFQ8rYZ/Ya605Rit4IoXQOkaUTlgeknD8Q3w+IVDyth4uWbdCSp+VAVUpJeSAqhoaHbjhhD4hUPKWGblkFN689LAJpeJeFE3hVIJ7JO4w+IVDyth4c0R95lP10w+IVDylg5oj7zKfrph8QqHlLBzRH3mU/XTD4hUPK2DmiPvMp+umHxCo75Wwc0R95lP10w+IVHPKWDmiPvMp+umHxCoeUsHNEfeZT9dMPiFQ8pYOaI+8yn66YfEKh5Swc0R95lP10w+IVDytg5on7zKfrph8QqHlbBzRH3mU/XTD4hUPK2G5ZyG0Xr01KY0/np2ViLz6mSWLYcxjxD0xACAEAIAQAgBACAEAIAQBO/8AqZ24hAShKUhkEC8QvkA6EhQKiFBQeWFClCKCgxqBd9DLfXaby0PpQAkNKFwrB9koFGazWhTWpqTU40wgCl2lpKt5KGlsslLYeSnBQoXQlJXgul4XARsrUkGpgDcZt9cxLTiFIQlIl2iLt/C67KM0xWa1DSCa1NQaEVIgCpwAgBACAEAIAQAgBACAEA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76" y="15630"/>
            <a:ext cx="2625751" cy="2693289"/>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2740" y="-4251"/>
            <a:ext cx="1835244" cy="2713170"/>
          </a:xfrm>
          <a:prstGeom prst="rect">
            <a:avLst/>
          </a:prstGeom>
        </p:spPr>
      </p:pic>
      <p:sp>
        <p:nvSpPr>
          <p:cNvPr id="11" name="AutoShape 4" descr="data:image/jpeg;base64,/9j/4AAQSkZJRgABAQAAAQABAAD/2wCEAAkGBxQQERUUEhQVFRUXFRcaGRcYGB4cHBghGBgeFhgdIxccHCggGCAlIhwaIjEhJSkrLy4uGCAzODMsNygtLisBCgoKDg0OGxAQGywmICQsLCwsNCwsLCwsNCwsLCwsLCwsLCwsLCwsLCwsLCwsLCwsLCwsLCwsLCwsLCwsLCwsLP/AABEIAOQA3QMBEQACEQEDEQH/xAAbAAEAAgMBAQAAAAAAAAAAAAAABQYCBAcDAf/EAEcQAAECAwQFCQUGBQIFBQAAAAECAwAEEQUSITEGB0FRcRMUIjJCYYGRsSNSgqHBFVRikpOyM0NTcqIk0TSDwtLxFmNkc+H/xAAaAQEAAwEBAQAAAAAAAAAAAAAAAgMEAQUG/8QAMREAAgIBBAAEBQQCAwADAAAAAAECAwQREiExExQiQRUjMlFhBUJxgZGhM7HwJFJi/9oADAMBAAIRAxEAPwCju9ZXE+sfUro8J9mMdAgcEAIAQAgBACAEAIAQAgBACAEAIAQAgBACAEAIAQAgBACAJCx+18P1iMicTRd6yuJ9Y6uiL7MY6BA4IAQAgBACAEAIAQAgBACAEAIAQAgBACAEAIAQAgBACAEASFkdv4frEZE4mi71lcT6x1dEX2Yx0CBwQAgBACAEAIAQAgBACAEAIAQAgBACAEAIAQAgBACAEAIAkLI7fw/WIyJxNF3rK4n1jq6IvsxjoEDggBACAEAIAQAgBACAEAIAQAgBACAEAIAQAgBACAEAIAQBIWR2/h+sRkTiaLvWVxPrHV0RfZjHQIHBACAEAIAQAgBACAEAIHRHTgjh0QOCAEAIAQAgBACAEAIAQAgCQsjt/D9YjInE0XesrifWOroi+zGOgQOCAEAIAQAgBHQI5wdMm2yohKQVKOQAJJ4AYmOSaitX0EtePcttk6uJ18XlISwne6aH8oqR40jHPOrjwuf4L44033wSR0Ks9j/irSTUZpbu18ukflFfnLpfRAs8CtfVIlLC0Rsibvhh190tgFRqU0rWmaBXI5RTbk5MPq41LI0Uy5RGfY9hu4InHmz+IEfubp84t8XLj3HUr2UffQ+L1apeFZKdZe7j/ukn0jq/UHH/AJI6B4yf0SKtbWjE1J/x2VJT746SPzJrTxpGqvJrs+llE6px7RDxeViGqOAwH8iB0QOCAEAIAQAgCQsjt/D9YjInE0XesrifWOroi+zGOgQOCAEAIA2rNs9yZdS0ygrWrID5knYBtMQssjBasnGLk9EX6a0NlrLluXnlF904IZSSlClbBUdJVNpwFNked5qy+eyvhGrwI1LdLs57NvlxZUQkV7KQEpG4BIyAj0ox2xMcnq9UWfRPQdycTyzquQlhiXFYFQGZTXCn4jhxjLkZire2HLNFWO5cvonJjS+SswFuzGUuLyU+upB8esvwoN0Zo41l/qtei+xY7YVemC1/JTLY0lmpsnl3lqHug3UD4RQedY31Y9da9MTPO6Uu2aElIOPYMtOOf2IKvQROVsY9tEVCT6R1TVLYsxLmZ5dlbQWhsJvilaFdfUR5OfdCzbteuhtxapR11RFymhMtLpK50TbqgSChphd0Y0JvpBvDcajDZE5ZlkuIaEVjwi9ZalLtzkG5g8zLyUDLlOisHbSlCBxxj0KXOUfmaMzWaKXoZNWJrCnJborWJhvIodxNO5eY8axTbhQlyuGThkyj3yTRsiQtgFUoRKzVKllXVVvoNvFPiIzqy7Gek+V9y5wrt5j2UW17KdlHS0+goWPIjeDkR3x6Fd0bI6wMkq3B6MndDrVYKkys82hxhZolZwUyTlRYxCScxXCtd8Zsmua9dfDLaZr6Zol9M9W6pZCnpVSnGhipBxWgZkgjrgefGKsbP3PbPsndi7eYnPyKZ7q+G+PSTT4Mp8hqBHTgjgEAIAkLI7fw/WIyJxNF3rK4n1jq6IvsxjoEDggBBdnS46NaLo5q5PzgPIISShutC8RgKnYkqw7+GeG/Ik5qqHZprqSj4kvY6JoNZyJKUM2/cbW6nlFkAJS2jNCANgA2bSY87Jm7J+HHlLg2VQjCLkzlmnNvOT0xyigUt3fYpPuVIvU3qIr5R6uJSqoaLv3MF9jnLX2LBq60HExdmZoexr7Ns/zTnU/hwy28BjRmZjXogW49K+qRG6xNIZl59TDqFMNNmiWd4HVUSMFVzFMB4VieHTWo7u2/chkWSctnRGaMaJzFoK9kkJbB6TisEj/uPcPGkXX5MKlz2V10ym9EW9UvZFlYOVnZgZigUAeFbifGpjFrkZHXCNLVVPfLNSd1rTHVl2WWU7K1UfldA8osj+nR/dLUjLLf7VoWHVnpPMzy5nl3AoIbQUgJCQCSquQ7hGbMx4Vbdpbj2ynruKdL6y7QQcXEL7ltj/poY2LAplFPkoeVYm1wSyNYctNi5aMmlY99GJHfQ0UnwVFTwp181SJrJjLicTektW8lOgPSsyvkFA0SACUndeViKbiK98Vyzra3tmuSSxoT9UXwQesHRgyHIONN3QnoqebJAUrAoUU1JbVnkaE+UXYd/i6xnyV317NHFFmsBldr2eRaKAlKTRqZJCVHZeoe+grkqM1rWPb8r+0XQ1sh6zmekVhOyLymXhjmlQ6qxsI/22R6lNqthuRisrcJaHT9XGlhKW5WaPTKAWHDk4nq3a+8kgjvp5+Vl4/Lsh/Zux7uNsjwn7Dabn+YvIrKzQWtg7WHBisIV2Qd2WKYlG2Tq8Vdx4f5RyUFv2PpnOtJ7CXITCmXMaYoVsWk5H6EbwY9PHuVsdUY7q3CWhExcViBwQAgCQsftfD9YjInE0XesrifWOroi+zGOgQOCAJGzbKU8Ao1CVPNspPvLcOXgmpPhvim23brFd6alka9dH+TqutNTTMpLS1bjSnUBVNjbQqrDbs8Y8nD1lZKf/uTfk6Rionm5JPWp7acrK2e2LyWSaKcCcQpfuimzy3wUo0+mHM37hxdj3S4iir2JZabYtBx5QuSjZBIyAQgXW2+6qU1O4VjXZY8elQ/czPXHxZuX7TS010uVNTCebqLbLB9jdwxGF/DyA2DiYsxsWMa/V2+yNtzctY9IvFiyzdvyrbk40pLjS7vKp6IdA6wBzociNhyIjDY5Y1mkHwaq4q6Os1yVfTzSp5CjJMNqlGW+jdAuqWNhqMknuOO07I1YmPCS8SfLKL7ZReyK0RVbCsCYnVXZdsqpmrJCeKshwzjZbfCpcmeFcpvSJdE6vpWVANoTqUH3EEAn81VK8AIwvOsn/xwNPloR+tln0DRZoW8JBTilcmOUUq/QippS8AK55Rlyne9rs/ovo8LnYVf7MsKYwbmHGFfjKgPNxJHzjR4uVBLVaoocKJN/c07W1aPJRyko4iabzF0gKp3YlKvAxdX+oR10mtCMsWWmsXqT2rNDkgV8sbku61yt9aSkIWg3FpUo4II3HMAEbYzZjjbpt7XBdjqVeql0dCn5NmdYuLCXWnAk4HAioUkgg9wNRHnxlKEjW1GaON6ytI3XnTKhCmGWSAGyKFVMlEDs+6Bht4ezhUR03vls87Iseu1cEpYkwm25Iyj6hzthN5lw5qAwxO3YFeBzEU2xeNbvj0+yUZK6Gx/UjW0Jl2ZxtdnTdW3m1qUwvJaD20g7woXqba90SyXKDVsOn2KtJeiXaNvS6YmpRMuJsFxUvMIW1NJGDiRgpC/dURQ993xiFGybl4fuuUStc46bib1ryDTrEs8rAB1KCoZhLoz76EA/wDmKcKcoTlFf+0J5MVKKkcitOQXLOrZdFFoUQfoRvBGI7jHs12KcVJHnyjtehqxYREcAgCQsjtfD9YjInE0XesrifWOroi+zGOgQOCHHud01Or25ZIkUWO1TqzKSs71qKST518BHj12O12y/BvnHYofyWu07OacmudTRSGZZNGwrq3ustZrnTopA3pPdGSuclHZDtl84py3S9jnesTTBycCGmQpMuskprgp+iroNNiK5DaRHo4eNGvWc+WjJkXyl6Y9G5pUv7KsxqRQaPPgqeIzoev54I4AxGiPj3OyXS6JWPwq1Bdsp2iVgqn5pDIqE9Zah2UjPxOQ4xtybvChu9/YzU175aFi090po4iVkiW2ZZQAKDS8tHqEnzNTujNi4ycXZZy2XXXNPbD2LPYzDekMqlU00pDjKwnlUYBwZqAO47RsORjJY5Ys3GD4ZfBRvinPtELpjpi5KFUlJtc1Q3gVUopXenYAfexJ7ovxsZWfMm9Sq69w9EVoUGXlnZpyiEuPOHE0BUo95P1Mek5QqXskZNspM6nqr0dmZRT6phothxtITUpJqCcKAmmceRnZELNNr15N+LVKO5tFAtPQ+dl6qclnLvvJosf4k0j0KsqqS01MtlNibehpWLbj8mu8w4pBrinNKu4pOB9YstohatH/AJIQslB8M7No9aX21IOpeaU1fBQVDqqNOsk54GmByIzMeJbDy9qcXroelXJ2w0aNDQXSFMrSzZoFt5orSlaqBDgvm5Qk1xBwG0eUWZFO9eNDpkarNvoZI6w9ERPs32xSYbBuH3xncP03HiYrxch1S0fRK+lWLVdnErLn3JR9DqKhba60OGWCkniKg8Y9ycFbDb9zzIycZalx1jSoKmLSliUofSkkpwKXEioNRkSBTig74xYb1Tpl7f8ARovXVkS0WJpSiYbRK2klPt2kltw9R4KG33Fg4HvHCMllDg3Op9GiFqktJ+/R56ymCzZCWSSbjzaEk5qCQSg8aUB7wYYb1u1/k5krSpIitc9khJl5gDFQ5JfeQLyfleHlGn9Os1coe3ZVlw00ZzOPTMQgBAEhZHb+H6xGROJou9ZXE+sdXRF9mMdAgcN2xUXplgHIvNDzWIqv4rl/BOH1o7NrSZ9lKLqAETrJJ3A1BPpHi4be6SXuj0slcJ/kj2ZNy3XuWdvIs9tZ5JvLlyDQrPd/43xY5rGjpHmb/wDaEEnc9X0QNnXLRt0XAnkGB0AB0bjGCaDYCs1i+W6nG115ZStLLuOkVnTu1edT7661SlXJo4N9H5kKPxRsxK9lUV79spvlusZabAP2ZYzs1k/Mm42doGITTwvr8ox2635Ch7I0Q+XU5e7KNYNlLnJhthGa1UJzoM1K8BUxvusVUNTLCG+WhddYVv8ANi3ISSi2hi6VqQaEqGKRUbszvJ7ow4tHi62Wc6mjIt26Qj7EzYyG9IZYc5bUh5lSQX0AALGZAPeM07CaiKbW8SfoeqfsWwSyIepdEdbGm7VnVlbNYSi4SFOLBxI23Tis/iUYspxZX+uyRCeQq/TFErq0ticmXnjNrcUksoW3VN1OJzFABiCPCKsyumEVs+5PHnOTe4rtm6T2swhx5V5bLSgFcummaroAOCicdlYvlRjzaiu39ivxbYtv2RZ5SypS22UzTjBYWF9MpI9pdPSBI6wOVSArdGaVlmNJwT1LYwhfHd0VXTnSV9SktS7bstLMEXPZqReKDgrIUA2Dz7teLj1tazknJlV1s9fStEi0z9kC17MTMrZ/1ZZokgjG6quAKroCqVxxAURGRWOi5wT41LXDxa93uVzQbWCqUBYm+UcReASsmqm6migoqNboz3ihEasvDjP11lNOQ4emRF60bJ5vPrUOo8OUTxOCx54/FF2DZvr0fsQyYbbOPclNDTz2ypyTOKm/atd3aAHxJP54pyfl5EbF0+ydPrrcDa1fJYtOSXIzAqpslbR7SQo1qk9xOI3KGyIZe+mzxI+/ZLH22R2S9ujyt5cwyhqz5sld2ZYUw9/UReulJO9NRnsPAnlahJu2H2eqE3JaQl90WfXKgGzwTmH2yPJQ9CYp/T387+i7L/4ziMe4eYIHBAEhZHb+H6xGROJou9ZXE+sdXRF9mMdAgcJWy5Uhh6ZAxYWxTipyv/SPOM9s/UoffUsguHL7aHadLJRNoysshJ9m+80on8FxTp+SaeMeLTN02N/bU9OyKsiiO1hW5zWX5pK0S4plRN3DkmkJJUe4kAgeMWYtTnPfL7ld89kdkSqaqPYtT8z/AEmAB5KUf2pjZn8yhD8lGMtIuRz5KSqgGKjhxJj0W9qMnbOh623A0JOUT1WmbxHk2k/4q8487Ajucp/k15XCUT5qqbSw3OTqxUMtEJ8itXnRI8YZzcpRrXudxkluma+hehDlpK5zMqIZWpRJBotaq1OYNEk1xzwwjuRlqmPhw7RGmh2PfI7RJSaGUBDaUoSMkpFAI8dyberPSSS6Im29EpScXffaClUAvXlA0FaCoPeYsryLK1pBlc6oSerR6zlpMSZYaUptpBBSkKVSgQnADuoMzu74ioSs501OuUYcIjtKtGjaSWxzlSWb6VKQkApWnPMY13GpArltiynI8FttckbK/EXZMyNjMstJabbSltJCgkDaCFAnaTUA1O6KpTlJ7pFkYKK0RtTkul1CkLAUlQIIORBFDHE9GnqHFNaFEsaxzY8wy2mYW428l3lG1DBBQi+XUgdVIpdIJ7YxMa52K+DbXKM8YeG9E+zk2kMgqXmXWlqClBVVEb1ALI4itPAx7OPPfWmefbHSTRdNMFc6sWRmTitshtR8Cg/5IEYcX0ZEomm71VKRHapZrk7RSnY42tBG/C+P2mLc+OtWv2K8WWk9CNkEOytpLEvg4y4/dHvBoLUU02gpSR4xOTjZQt3WiIx1jZx7NnWJ15m1pBEwjNtSHRvQpshS0+VR3ggx5KUqLGmb3ttgpGlrOmQt2RlRiXJpC1D8KTdP7j5RZhpxUp/ZEMl6uMTj9syfITDzX9N1aRwSogfKkezVLdBP8HnzWkmjTiwgIAkLI7Xw/WIyJxNF3rK4n1jq6IvsxjoEDh0nVxZQm7Nn2cLy1C73EIqg/mEeXmT8O6Mjbjx3VyRK6v8ASFLdnOF+t6RKsNtFAhIpvreR4RTlU7rVt/cW0Wba3r7EOiUWbOnbSmf4s0m42PdQtSUCnHAD8KRvi7VeNCmPS7/kqaeyVku2bGrWzjM2ZPNIKUqdVcClZCrYzpxMczZ7Lot+x3HjurkkYSOqt5t1tZmGCEOIUR0sQlQJGXdHbP1CMotbWcjiNNPVExpvoG9aE2XkvNITcQkJVeqLtSchvJinFzFVXt0ZZdjuyWuuhsWdoU4zZb8oHW77y638boBu1FM8knziNmUp3KzTr2JQo0rcdTbm7VXZYs+WDba0rKWVqBpdIuioT31Jx3RXGtXb5a9ck5SdW2P3LpGU0FatLSpsmZYl1X5pptRDdDiaCgByVioYVi+FD9MpfS2UztSTS7OCWg666tTr19SlEkqUDiSa0qcuAj3q/DXETyZ7m9ZHW9TE/flXGlOFRbcFEHsJUMKHcSFYbMY8n9Rgoz1SPRxJax0Z0WMBrEAQNvyK3nGS282gIWkupUAS4m8lQRXNNSMsjtiyuWieqKpx1kmmVLS/V8ZycceTMNNBQTVJFTUJAJOIzpG3HzXCtR06M92MpT3am6nQw/ZJkucNk8qFBynRHTCyKVzz27Yh5n5/iaEvB+Vs1IzRnV4qUm2X+dtL5NVboGKqpKaVvd8WX5u+tx2srqxts1LcivzL4Z0iKjlzoA/8xN0/ujRFOWJp+CtvS/8AssEsybHtXkqf6OcNEjYlRwp4E0/tUN0Zn/8AIo1f1R7/ACXf8VunszKyGzP2888cWpTop3VTVtI8ytXgITfhYyXvIRXiX6+yKBpya2jNU/rH0AMejiLSmJkvetjIONBSIAkLI7Xw/WIyJxNF3rK4n1jq6IvsxjoEDh0rUlO0emGT20JWPgJB/cI8v9ThwpG7ClpJoy0wsBQtMS7eDU+pCl0/9pRU5/3eMcx7U6XN9xFtbVmnsyV1yTQZk2ZdFAFrHRGxLQw+ZTFf6dHda5P/AMyzLekFFEBoCOUsu02hncvDxbNP2xdl8XQbKcfmqSKNZ82UOtrKjRLiFHHYlQP0jfOC2PgzQk0zo2sKwXZu1mm2TQusA3qkAXCoKJpnhd8xHm4t0K6Jbl0zZfCU7Fo+0XSQ0TTLyfNkqU5VxCyVnMpWhSsQMAbuWO6MM7t892hpjVthpqUFNqhi0HPtBPKP85ZSkrQm6hpJVdcSU0oReHdxIw3OrfUvD60/2ZVPbY9/ev8Ao6BaulaZScQw+m426mrb1ejUVvJVXLZQ/iEYq8eU4OUe0ancoy0fRIqlW3EqDQSgqAN9KKdbGoOHSpjXZUHjVua7LNE+Uc81q2y03LIkWkqBSpIN5CxRLY6NFqHTJIGIJqAcY34MG5uxsx5M0ltJnVvoa7ILW644k8o2gXE1wNb2JOZGWG8xXm5Kt9KXTJ49DhzqX4RiNYJjjBWNItF0TUzLTAIDjLiSRsWkKveYOIPERorucIyjpwymdanJNPo5TrUB+0nTVJBSilDWgCbpB3GoOHCPXwUvBS0MGS34jJWZTyOjaAcC8/Ud/tCofJEULSWY9Cb9OPoyC1bS9+05fDJSlflQr/8AI0ZuipZVjr5iNbS+YKrSmVozEwq7Teg0H7Ynjx+Qk/sctl8xs63pfLpn7K5dHXS2mYbIzBSm8flUR49LdV7j+dDfYt9e78Hpq8khLSAecwW9emHFH8XSHCiafOGVLfZtj7cI7RHbDc/c4ZaM1yzzjp/mOLX+ZRV9Y92uO2Cj9jy5PWTZrxMiIAkLI7Xw/WIyJxNF3rK4n1jq6IvsxjoEDhY9F31ygRPoBUGpjk3ANqVoB+eI40jJkaTfhP3WpfU3H1r+ztL3JzK5OZbIUkKXdV3ONK8sQBHiPWClBnpaqWkkUjSdv7Rtd2XGIZlHUjuWpF4H8ykfljfU/CoUvuzLZ8y1x/BDanZoCadYVk8wR4oOXkpXlF/6gtYRkvZleL9W37k7oXq6l1t35kKWpLzqLlaJIbUWwCMzWl7xEZsjNnrpH7Iuqx1pqzoSbJRyrTuN5ppbaTXYsoJrv6g8zGDc9GjW4rVM34iSONa7ZMJmWHNq2lJP/LVUfv8AkI9j9MlrFxPOzUlJMndHGUW5Z7aJlKwphaU8oBS+E50Vtqnoq3HGM12uNa9nTLa4q6tbvYg9YOlr7TyZaXC5ZDBFDkpd3BJH4Bs37d0X4mNGUHOXLZVkXyi9I+xOautNn557kJhLZo2VXwCCoggUpWmRJw3RTl4salrHUtx7nY9Gujojq7oJAKiBkKVPdiQI89JGwxl3ipNVABW1INaHdWHvoc1KXrOnn0SBcQtTBDqBQHpqBwpeSTTHGg2JjZhRjK3SS1M+RJqGqKvq4a5rLzFpP1KUtlDV49bEVpXeq6keMacrSc41QRRj6qLmznvTfc95xxfmpav9zHp6KEPwkY3rJ8F81puJYbk5FBwZaClcaXE+ij4x5+At0pWM1ZOiSgeWqJgJfmJpfUYYOPerE/JJ84l+oS1jGHu2cxFy5fYjdArPM7OuKXiQ0+4f7lgpHzXXwieTPw6lFfghTHfLVl21bWhy1lPMHrNco2ODgqn5kjwjDmx23qa6fJrxpboaHtrItnk2kWdLdJ54JRQdlGQHxZcKmOYlWrdsukL59Vx7Zy3SqSTLzjrScmyhPEhtIUfOsetjz31pmC1aS0IqLisQBIWP2vh+sRkTiaLvWVxPrHV0RfZjHQIHDoGqdbbxmZN4VQ+2CBvu1CqHYaEEf2x52fujtsj7GvG0lrB+5J2I+5Yk2JSZJVKOrq04ckmuB7tl4bMDlWKLIxyK98PqXZZFumW19exIau5YqtK0nVZh1SAeLiifklMRymlTCKJ46+ZJnOUTRkLSKx/JmV4fhvlJH5SRHo7fFx/5Ri3bLdfszpWkeky7LmA6hAdlZpPKChoQ5dAwVlQgJNO9Rjy6cdWpx10aN07XXLX2ZbdHNIWZ5rlGFVANFA4FJpWhEZrqpVS2yRfXZGa4JaKywremWjSbRDLaxRKXCpSxSoTShQNvSw4XeEXU3SqbaKba1Zomc7020vcYdTKSSVSzcuobLpUU5dE9jj1q1j0sXGjZFzny2Y7rpRlthxoSVmaaytpJSxaMvVwkBKkIKqk4YXemg8IqsxZ0PdW+CyN8bPTNFsktE+aMrbkV8jyqqqWsFakC7d6GWP8AdWkZJXuyWtnJfGramo8EA3oRaCHOSTaDnN1A3lEkrBIxok1pU7QcM4veTU1q4LUq8Caf1cFnlbCdlGgiUdSSKqIfSV8osmqlKWCFAnxpujLK1TlrJF6rcVwzwtCw3LQbDc6ltCAkmjSyo3zgFVKBS6K0zxV3R2NnhPWByUHNaSOe6zrSVVMmy0tuWl7oPRIClUojHIpzpvNTsj08KCetkny+jHkyf0LhI8dWNkJvrnn+ixLAkE5FYHzuj5kRLOt1Srh2yONDne+iq2/aqpuYcfXgVqJA90DBI8BSNdFargo+xRZNzk2XSdT9m2Ilo4PzqryhtCaCv+ISOKzGCD8fJ19omqS8OnT3Zuaj2KuTK9yW0+ZUfoIj+py1UUv5JYS5b/o17FtZNlOWoSLyuWShpHvKvOFOG4Agnw7o7bB3KtfjViuXhuRPaGaPKlg5aVoEl8pUvpfyxSpNNiiMKbBhFGRcpNVVdf8AZOmtx+ZPs5HaU4X3nHVZuLUvheNaR7FcFCCijz5PWTZrRMiIAkLH7Xw/WIyJxNF3rK4n1jq6IvsxjoEDhtWXaC5Z5DzRotCgRuO8HuIwPGIWVqyLiycJOL1R3lh2VtuSxAKVDpJr0mlj0I2HaOMfPtTx7D1U42xTIbVzZzklNTku8SpXs3Er/qJ6Sb3oDuMXZdisjGS/gqx4OE3EqVr2BzuetFlH8ZCuWb/EML6PG8kjvHfGyu91Vwl7dGeVe+cl7m3om4LUs9yznDR5npMKVngcB8JJSfwkRC9eBarY9PslU/Fg4S7RSpC0Jiz3zcKmnEKotGw3T1VDtCN064XR1fOpmjKVUuDu2hWkwtCX5UoKFJJSoYlNR7qqdIekeFk0eDPTXU9Smx2R1Pe0dKpOXALr7aa9mtVfkGI8ohCmyf0olKyEe2U2etiy7XWpl88mtJIae6t4bKKP7VeEbI1346UkZpSqtejNextAnrPnG5hFyaaSTh1VpChS8ATdJHHGJXZqurcXwzleO4S1XKOpIOEeb1wbjKAFI4CK0ks5UzLqbQ8pg4EOJ2XTexrswxiyuSjJNrUhYm48MrdhzibZkHmHiL4JbW4gYG6aocTUUxoFUi+2Los3L+SmDVsNrKZrItcNBNnMIU0yyE3qihcOY4p212nhG/Cq3fOk9WZsmW1eGuiK1f6Pc8mL7uEuz03VHI0xCa99KnuB3xdm3eHHau2V0Vbp6vpEqpCrftMnFMs0AK+62k/JSzXgOEUJ+Wp//TLH86z8Is+qBwOJnHgAlK3wEjYEpTVI8AQPCM2ctHGP4LsXqT/J90P0bD82/aDwqFvLLCTuCqBzxp0fPaI5fftrjVH7cna6tZOciG1raWhwGUYNUBXtljIkYhsHbTM8AN8X4GNp8yRVl3N+lHMo9UwiAEASFkdr4frEZE4mi71lcT6x1dEX2Yx0CBwR06uC62A4+yyiekaqU2A3NNZ1u9VZTtBTSpGIIJ3x51yjKTrt9+maYNqO6Ht2dD0d0nl7SLbjZDcy3UFtWZSql8A9tJoCKZECojzrsedPp9jZXbCzn3IiZTzfSRtWQmGaV3m6QR5oHnF69eI19mVNbb1+SvaxZFdm2iial+hyhvimQWMHBTaFVqR+JUacSaupdcudCq+Lrs3om12NLW/yU02rklghMygdagGHjsCtoO8UjOrLMTWD5+xY4Qv9X+SC0n06LakS9nexYYNAQOuUnHA9mta1xViTF9GJvW6ztldmQ4+iHRJNTcjbqQl+ktO0oFjAL8TgsfhOI2RW43YstY8xJKVd60fDKlpDoTNyZN9suN/1GxeT4jNPiKd8bacyuzlcP8meePOHJoWTpJNSuDEw4ge7eqn8iqgeUTnj1z+pL+iMbZx6Z07VjpXNTzjyX1pUENpKaICTUmmNM48vMxq6tNvubce6U29xO6BaVLtFDqloQ2W1hNEqJJqK1IIwG7gd0Z8mjwtPyi6q3e3+C2RnLzQttxkMOc4UEtFBCyo0FCKGJQ3blt7Iz0056OOaS6cJDYlrNSWJdFOmBdUuhrhtSK4knE7Y9inDbe616s86eR+2HCRMWZMt6QS5YfFycZTVLwTgRlU0yqc0niMsKZqWJPdHp+xZFq5aSXJE6ZWy1KsCzZI1Qn+O4M3FbRUZ457MLuVYuxqpWS8e3+kV2yUV4US3aLSAs+xXXVCji2XHVHbig3B4CniTGK+buyFE0VR8OrUx1eyyJax77yw0l1S1qUTTok3BQ7ykYbcY7mN2XuMeRjpRq1ZG2npa/aKuZ2U2pKKBKnaXaJyw/ppp8R2ARZDHjT8y1/0QldKx7IdFH0uaaYdTKsm8lgFKl++4rFw8BQJH9sb8bWSc37mW1KL2r2IKNJSIAQBIWP2vh+sRkTiaLvWVxPrHV0RfZjHQIHBAE9obpGqzpgODpNqF1xHvJrmO8ZjxG2M+TQro6e/sXVWut6+x060dCpS0UpmpNzkVq6SXG+qT3oFLqgc6UNa1jyoZNlPosWq/JtlRCz1Q7KxpO5PyvILnG+VMs6lTc0jamovIXhhWgxNPGNNKps1Vb7XRVY7I6OS6LZrEl0TtmCYbosN3Xk45p7YqMuiTwpGXElKq7b17F96U4anPeazFlFqelFlcu4BRZGw5tuJGRrhXeNmUehuhevCs4kjHpKvSceiffs2Ut5JdliJecpVbZyX3kbR+Mb8RFCndivZPmJa4wuWseJHP7Ysh6Uc5N9soVsrkqm1KsleEejXbC2OqMk4Sg9JE3YWn85KAJvh1A7DovU4LqFDxJHdFFmFVZz0/wW15FkeHyTx0zs2a/wCMkKK2qRQ/MXVRneJkQ+iRb49UvqRZ9AVWaXHTZ4cSrkxfSq9SlcOtXGtcjGXK8fjxS+jwudhA2bpDY8isrl0zJc20KxXiFKCT5Ra6Mm1Ld0VeJTBtrstti6wpOYbUtTgZKRUodIBpvGPS8KxmsxLIvTQ0QyYSWpzXWHpr9oKDbVUy6DXHAuHYojYBjQd9eHp4eJ4a3PsxZF+/g19FtBn5yji/YS+ZdXgSM+iDnxOHGJ35ka+I8sjXRKfL4RLWzpM1Lt8xshJoo3VvJxW4ThRJzJPveVM4orpcn4t/9FkrVFbKjSGhvIuSsu70pmZWCpAODLacV195RAIrkKHjEnlbt0o8RS/2cVO1qL7ZeNaM+QwiSYSpbr5HQR1ghJFeFSAK8YxYcPW7JdI05D9O2Jpyegj85cVaDvJtIADcq0cEJAoAVZVpmRU94iby4V6+EuX2yMaJS03v+jPTHSFiyWDKySUJeUOz/LB7SjtVurxhjUTvnun0LrY1R0j2cdJrnHtLT2POPkDggBAEhZHa+H6xGROJou9ZXE+sdXRF9mMdAgcEAIHSxaGaQzEm8AwQQs4tKNErOwV7KjkDwrGXKormtX39y6q2cXx0dXszT+Tfq2+TLuZLbeFMdovZHxoe6PJni2Q5jyvujer65cSN+yrPbaqmWU2uWcrVoKBCL3WKKYXTtRxI3RVKT4bXKJxUVwit6LtiRmHrMmQFMO3ly5VilYPWRjt7t4O8V1Xt2RV0O13/ACUVJQk65dexU9ONDXLNc5xLFXI3qhQJvMnYCc6bleffrxcmF0dlnZTdTKt7o9GxZWse+3yNosJmW/eAF7xScFcRQxGzB0e6p8nI5Oq0muD3VovZc9jJTfIrP8tz0uqIV5ExHzF9f/LHVEvBqsXpZHTmq+eR1OSdGwoXQnwUB6xbH9Qp99UV+Un7Fm1V6PTMm8+ZhlTYU0kJJKSCQqpFUqMZc6+uxLa/cvxqpwctUU1rV9aDij/pykEnFS0Db/dX5Rt87TFdlHl7G2S0tqtdSL03MMMIGdDePmq6B5mKpfqWv0R1JrEf7mewnbIs3FlBnXxkpWKQeJF0cUgxDZk3v1cI7upr65ZXbe0rm7TWGzW6ogJZbrQmuAO1Z4/KNVeNVStXz+Smd05vRdHSNC9EmrLZVMzRTywSSpRyaFMQDv3nwHf5mTku+W2HRsppVcd0uzDRBhb7z9qPAILguS6XDS62MATurh898L2owVK/sVepuxkidILPkytxyYbW8vrrT01qpkkBNbqRsT9amKlRdZwovQsdlUO3yVu3NYL0w04qUQphhOCphyl4nIJQnEXjxNMzSkaq8OEJJWPV/ZFFmQ2nt6+5ytaiokkkkmpJxJJzJO2PXjFLowPVmMSAjhwQAgCQsjt/D9YjInE0XesrifWOroi+zGOgQOCAEAIewL7YGkcpNpSzaraVKAuomcQqmwKWkhQp72W/fHnXUWVvdS+Psa67K5emxf2WtOq6TXRcu8+gHEFDiVDwVdqfOMj/AFCxPSaT/o0eVg+YvQ+zerZa0BJn5hQSQpPKALKSMilVap8KQjmpfsQeNr+5likJObbb5N9TU0mlCogtqIy6SeklZ8oyylFy3R4LoxklpLkoumWg8i2StE03KKOPJOKBTwAreHhUd0ehj5d3Tjr+TJbRX7PRlDl9HH31XZdBmE++2lVz860pAje8iCWsnp+DMqpPpFmktCrWaTeS4WQP/kFI/wATSMzycWXtr/Rcqbl+P7PV9m3Wk1DjzicqtLS76VPyjilhv9v+TrWQumepsa23R7SYU3XYqYCD5IxiPiYifEf9Hdl7XL/2Rto6vbSPSWkPH/7go/5UMWQzcdPRcf0Qlj29vkipTR0JWETrpk8f5jThJ4Kpc8amLXkN81rX+ytU/wD24OraIWHJS6b0itqYdIpyinAT34JBu8AB3x5WRbbN+vVG6qFcV6OWe1u6IOz9BMzag2DUNMoCU13kqKis8fIRGrIVX0xWv5Jzqc/qZrr1Yyzhq89NPf3uA+icIn56a5il/gg8WL7bNK07JsayxVxtK3Bk2pRcWfgKqDiQBE4zyr+E+P8ABFwor7XJzbSrSZyfWKgNtI/htJ6qNle9Xf4CPTox1Uvu/dmK21zf4IONJUI4BACAEASFkdr4frEZE4mi71lcT6x1dEX2Yx0CBwQAgBACOrg6TmjFoqaVcTNOSpVksYt13LRsB97Gm7dlvgnzt1LapS10TL2pm36Dk32nUkYLQWyCN9SkRg1xNeU0avn+zPEaKWzNGkxNcmk5+0P7GwAfMR3zGLD6YnPCvl2yyWBq3lJYhTg5dz3nBhXuRl51jPbmWT4XCL440Vyz20p03YkfZNDln8AlpGQJyBIy/tGMRpxpWep9fcWXxh6V2VeasdbieeW4+Ut9iWSacBQHPuGO8xqjYk/DoWr+5S4Sa3Wsrdq6eOkBqSSJNhJ6KWwLx71K+g8zGmrCiubOWUSyW+IdG9Z+lUvPgM2q2muSJpIuqT/dTLiMN4iE8WdXrp/wTjfGz0zJm7O2HRaFGckTQ54oB21xu8RVJ7oo+VkcPiRZ66euYl1sq2pS1GqJKHAR0mlgXhxQfUYRjnXOmRojOFiK3beqqXcJXLLVLr3dZHlUKT4HwjRV+oSXEuUVTxV3F6MiUaH2yzg1OAp2e2X6KSaRe8nFl9UOSvwbl0zwtqUnZZu9aFpqQDk0yoqcX3DBNOJqBHa5VzelVf8AbOTVkV8yX+DnMysKWSkEAnAE3j4q2nvj0oRaWkjFJ6s84mcEcAgBACAEASFj9r4frEZE4mi71lcT6x1dEX2Yx0CBwQAgBACAEdDJWxdI5mTPsHlIHu9ZB+BVR4jGM9tELPqRbC2cemWdGtedAxQwTvuq9L0Zvh1evbLll2fgibX08npkFKnihJzS0Ln+Q6Xzi2vCqg9UtSueRY++C16HNyNnSXP3FpeeOAAzSo/y0pOIVvUe85RkyJW22eGlojRUoQhufLKFpFbzs88XXj3JSOqgbgPU7Y349Mao7UZLLHN6si4vKxHdAXbQHTcyZDEwSuWVhjjyddw2o3p8o8/LxN63x7NVN7j6X0fNYtmy0o+hySdCVLF4ttnqVxCkqT1Qfd8sIYUrJxcZrhfcZEYxlrBmnI6wrQZFA/fA/qJCv8usfExZPBpk+tP4ILJsXuZzmsa0HRTlkoH4EAHzNSPCORwaYvrU68mxoq77ynFFS1KWo5qUSSfE4xrjFR4SKG9eWecdOCAEAIAQAgBAEhZHa+H6xGROJou9ZXE+sdXRF9mMdAgcEAIAQAgBACOgQAhyD7HNOdTp8gcEAIAQAgdEAI6cEcAgBACAEAIAQAgCQsjtfD9YjInE0XesrifWOroi+zGOgQOCAEAIAQAgBACAEAIAQAgBACAEAIAQAgBACAEAIAQAgBAEhZHb+H6xGROJou9ZXE+sdXRF9mMdAgcEAIAQAgBACAEAIAQAgBACAEAIAQAgBACAEAIAQAgBACAJCx+18P1iMicTRd6yuJ9YkuiL7MYHBACAEAIAQAgBACAEAIAQOiBwQAgBACAEAIHRA4IAQAgBACAEASFj9r4frEZE4nm5KoJJEzKYk/z0xkX6hVoXvFs1MeaI+8yn66YfEKjnlLBzRH3mU/XTD4hUPKWDmiPvMp+umHxCoeUsHNEfeZT9dMPiFQ8pYOaI+8yn66YfEKh5Swc0R95lP10w+IVDylg5oj7zKfrph8QqHlLBzRH3mU/XTD4hUPKWDmiPvMp+umHxCoeUsHNEfeZT9dMPiFQ8pYOaI+8yn66YfEKh5Sw91WQQCeWlqBKVE8sKBKuqSdgOysPiFQ8rYZ/Ya605Rit4IoXQOkaUTlgeknD8Q3w+IVDyth4uWbdCSp+VAVUpJeSAqhoaHbjhhD4hUPKWGblkFN689LAJpeJeFE3hVIJ7JO4w+IVDyth4c0R95lP10w+IVDylg5oj7zKfrph8QqHlLBzRH3mU/XTD4hUPK2DmiPvMp+umHxCo75Wwc0R95lP10w+IVHPKWDmiPvMp+umHxCoeUsHNEfeZT9dMPiFQ8pYOaI+8yn66YfEKh5Swc0R95lP10w+IVDytg5on7zKfrph8QqHlbBzRH3mU/XTD4hUPK2G5ZyG0Xr01KY0/np2ViLz6mSWLYcxjxD0xACAEAIAQAgBACAEAIAQBO/8AqZ24hAShKUhkEC8QvkA6EhQKiFBQeWFClCKCgxqBd9DLfXaby0PpQAkNKFwrB9koFGazWhTWpqTU40wgCl2lpKt5KGlsslLYeSnBQoXQlJXgul4XARsrUkGpgDcZt9cxLTiFIQlIl2iLt/C67KM0xWa1DSCa1NQaEVIgCpwAgBACAEAIAQAgBACAEA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1750" y="-1"/>
            <a:ext cx="2762250" cy="270891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632355"/>
            <a:ext cx="3084716" cy="1964997"/>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58332" y="4655502"/>
            <a:ext cx="2238375" cy="1944216"/>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28184" y="4738553"/>
            <a:ext cx="2376264" cy="1432051"/>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27984" y="15630"/>
            <a:ext cx="2160240" cy="2693289"/>
          </a:xfrm>
          <a:prstGeom prst="rect">
            <a:avLst/>
          </a:prstGeom>
        </p:spPr>
      </p:pic>
      <p:sp>
        <p:nvSpPr>
          <p:cNvPr id="4" name="Rectangle 3"/>
          <p:cNvSpPr/>
          <p:nvPr/>
        </p:nvSpPr>
        <p:spPr>
          <a:xfrm>
            <a:off x="6824619" y="6055889"/>
            <a:ext cx="2440092" cy="584775"/>
          </a:xfrm>
          <a:prstGeom prst="rect">
            <a:avLst/>
          </a:prstGeom>
        </p:spPr>
        <p:txBody>
          <a:bodyPr wrap="none">
            <a:spAutoFit/>
          </a:bodyPr>
          <a:lstStyle/>
          <a:p>
            <a:r>
              <a:rPr lang="ar-AE" sz="3200" dirty="0"/>
              <a:t>د. نهى </a:t>
            </a:r>
            <a:r>
              <a:rPr lang="ar-LB" sz="3200" dirty="0" smtClean="0"/>
              <a:t>ال</a:t>
            </a:r>
            <a:r>
              <a:rPr lang="ar-AE" sz="3200" dirty="0" smtClean="0"/>
              <a:t>قاطرجي</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endParaRPr lang="ar-LB" b="1" dirty="0" smtClean="0">
              <a:latin typeface="Simplified Arabic" panose="02020603050405020304" pitchFamily="18" charset="-78"/>
              <a:cs typeface="Simplified Arabic" panose="02020603050405020304" pitchFamily="18" charset="-78"/>
            </a:endParaRPr>
          </a:p>
          <a:p>
            <a:pPr algn="just" rtl="1"/>
            <a:endParaRPr lang="ar-LB" b="1" dirty="0">
              <a:latin typeface="Simplified Arabic" panose="02020603050405020304" pitchFamily="18" charset="-78"/>
              <a:cs typeface="Simplified Arabic" panose="02020603050405020304" pitchFamily="18" charset="-78"/>
            </a:endParaRPr>
          </a:p>
          <a:p>
            <a:pPr algn="just" rtl="1"/>
            <a:r>
              <a:rPr lang="ar-LB" b="1" dirty="0" smtClean="0">
                <a:latin typeface="Simplified Arabic" panose="02020603050405020304" pitchFamily="18" charset="-78"/>
                <a:cs typeface="Simplified Arabic" panose="02020603050405020304" pitchFamily="18" charset="-78"/>
              </a:rPr>
              <a:t>مجلس </a:t>
            </a:r>
            <a:r>
              <a:rPr lang="ar-LB" b="1" dirty="0">
                <a:latin typeface="Simplified Arabic" panose="02020603050405020304" pitchFamily="18" charset="-78"/>
                <a:cs typeface="Simplified Arabic" panose="02020603050405020304" pitchFamily="18" charset="-78"/>
              </a:rPr>
              <a:t>الوصاية</a:t>
            </a:r>
          </a:p>
          <a:p>
            <a:pPr marL="0" indent="0" algn="just" rtl="1">
              <a:buNone/>
            </a:pPr>
            <a:r>
              <a:rPr lang="ar-LB" dirty="0">
                <a:latin typeface="Simplified Arabic" panose="02020603050405020304" pitchFamily="18" charset="-78"/>
                <a:cs typeface="Simplified Arabic" panose="02020603050405020304" pitchFamily="18" charset="-78"/>
              </a:rPr>
              <a:t>أنشئ مجلس الوصاية، بموجب ميثاق الأمم المتحدة، في عام 1945 لتوفير الإشراف الدولي على 11 إقليما مشمولا بالوصاية تقوم بإدارتها سبع دول أعضاء </a:t>
            </a:r>
            <a:r>
              <a:rPr lang="ar-LB" dirty="0" smtClean="0">
                <a:latin typeface="Simplified Arabic" panose="02020603050405020304" pitchFamily="18" charset="-78"/>
                <a:cs typeface="Simplified Arabic" panose="02020603050405020304" pitchFamily="18" charset="-78"/>
              </a:rPr>
              <a:t>.</a:t>
            </a:r>
            <a:endParaRPr lang="ar-LB" dirty="0">
              <a:latin typeface="Simplified Arabic" panose="02020603050405020304" pitchFamily="18" charset="-78"/>
              <a:cs typeface="Simplified Arabic" panose="02020603050405020304" pitchFamily="18" charset="-78"/>
            </a:endParaRPr>
          </a:p>
          <a:p>
            <a:endParaRPr lang="en-US" dirty="0"/>
          </a:p>
        </p:txBody>
      </p:sp>
      <p:sp>
        <p:nvSpPr>
          <p:cNvPr id="3" name="Title 2"/>
          <p:cNvSpPr>
            <a:spLocks noGrp="1"/>
          </p:cNvSpPr>
          <p:nvPr>
            <p:ph type="title"/>
          </p:nvPr>
        </p:nvSpPr>
        <p:spPr/>
        <p:txBody>
          <a:bodyPr/>
          <a:lstStyle/>
          <a:p>
            <a:r>
              <a:rPr lang="ar-LB" dirty="0"/>
              <a:t>لمحة عن منظمة الأمم المتحدة وأبرز أقسامها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5149920"/>
            <a:ext cx="2619375" cy="1743075"/>
          </a:xfrm>
          <a:prstGeom prst="rect">
            <a:avLst/>
          </a:prstGeom>
        </p:spPr>
      </p:pic>
    </p:spTree>
    <p:extLst>
      <p:ext uri="{BB962C8B-B14F-4D97-AF65-F5344CB8AC3E}">
        <p14:creationId xmlns:p14="http://schemas.microsoft.com/office/powerpoint/2010/main" val="14307004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dirty="0" smtClean="0"/>
              <a:t> </a:t>
            </a:r>
            <a:r>
              <a:rPr lang="ar-SA" dirty="0"/>
              <a:t>أهداف الحملة على قوانين الأحوال الشخصية</a:t>
            </a:r>
            <a:endParaRPr lang="en-US" dirty="0"/>
          </a:p>
        </p:txBody>
      </p:sp>
      <p:sp>
        <p:nvSpPr>
          <p:cNvPr id="5" name="Down Arrow Callout 4"/>
          <p:cNvSpPr/>
          <p:nvPr/>
        </p:nvSpPr>
        <p:spPr>
          <a:xfrm>
            <a:off x="395536" y="1435168"/>
            <a:ext cx="8496944" cy="2353872"/>
          </a:xfrm>
          <a:prstGeom prst="downArrowCallou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إن قراءة متأنية لقوانين الأحوال الشخصية التي تسعى الجمعيات النسوية إلى تعديلها في لبنان تؤكد بأن أهداف هذه الحملات عديدة، من بينها :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395536" y="3789040"/>
            <a:ext cx="3888432" cy="27363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التمهيد</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لإلغاء</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ق</a:t>
            </a:r>
            <a:r>
              <a:rPr lang="ar-L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انون</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الأحوال</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الشخصية</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الذي</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يروج</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على</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أنه</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يظلم</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المرأة</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ويعنفها</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بقوانينه</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المتعلقة</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بالزواج</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والطلاق</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والإرث</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7" name="Rounded Rectangle 6"/>
          <p:cNvSpPr/>
          <p:nvPr/>
        </p:nvSpPr>
        <p:spPr>
          <a:xfrm>
            <a:off x="4788024" y="3789040"/>
            <a:ext cx="3744416" cy="273630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الوصول</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بطريق</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مؤسسة</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الزواج</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إلى</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طريق</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مسدود</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يجعل</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الناس</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يهربون</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من</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هذه</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المؤسسة</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ويفضلون</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عليها</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البدائل</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الأخرى</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مثل</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المساكنة</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والإباحية</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Tree>
    <p:extLst>
      <p:ext uri="{BB962C8B-B14F-4D97-AF65-F5344CB8AC3E}">
        <p14:creationId xmlns:p14="http://schemas.microsoft.com/office/powerpoint/2010/main" val="177284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84584" y="1124745"/>
          <a:ext cx="82296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مشاريع قانون الزواج المدني </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2200" y="1124745"/>
            <a:ext cx="2698943" cy="5321932"/>
          </a:xfrm>
          <a:prstGeom prst="rect">
            <a:avLst/>
          </a:prstGeom>
        </p:spPr>
      </p:pic>
    </p:spTree>
    <p:extLst>
      <p:ext uri="{BB962C8B-B14F-4D97-AF65-F5344CB8AC3E}">
        <p14:creationId xmlns:p14="http://schemas.microsoft.com/office/powerpoint/2010/main" val="414717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1750"/>
                            </p:stCondLst>
                            <p:childTnLst>
                              <p:par>
                                <p:cTn id="18" presetID="2" presetClass="entr" presetSubtype="4" fill="hold" grpId="0" nodeType="after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32856"/>
            <a:ext cx="9144000" cy="936104"/>
          </a:xfrm>
          <a:gradFill>
            <a:gsLst>
              <a:gs pos="6000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a:lstStyle/>
          <a:p>
            <a:r>
              <a:rPr lang="ar-SA" dirty="0" smtClean="0">
                <a:solidFill>
                  <a:srgbClr val="FF0000"/>
                </a:solidFill>
              </a:rPr>
              <a:t>مشروع </a:t>
            </a:r>
            <a:r>
              <a:rPr lang="ar-SA" dirty="0">
                <a:solidFill>
                  <a:srgbClr val="FF0000"/>
                </a:solidFill>
              </a:rPr>
              <a:t>قانون حماية النساء من العنف الأسري</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63888" cy="2004687"/>
          </a:xfrm>
          <a:prstGeom prst="rect">
            <a:avLst/>
          </a:prstGeom>
          <a:effectLst>
            <a:reflection blurRad="6350" stA="50000" endA="295" dist="1270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5006"/>
            <a:ext cx="3001237" cy="2004687"/>
          </a:xfrm>
          <a:prstGeom prst="rect">
            <a:avLst/>
          </a:prstGeom>
          <a:effectLst>
            <a:reflection blurRad="6350" stA="50000" endA="300" dist="1270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125" y="5006"/>
            <a:ext cx="2578875" cy="1999681"/>
          </a:xfrm>
          <a:prstGeom prst="rect">
            <a:avLst/>
          </a:prstGeom>
          <a:effectLst>
            <a:reflection blurRad="6350" stA="50000" dist="1270000" dir="5400000" sy="-100000" algn="bl" rotWithShape="0"/>
          </a:effectLst>
        </p:spPr>
      </p:pic>
    </p:spTree>
    <p:extLst>
      <p:ext uri="{BB962C8B-B14F-4D97-AF65-F5344CB8AC3E}">
        <p14:creationId xmlns:p14="http://schemas.microsoft.com/office/powerpoint/2010/main" val="311542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556792" y="1112955"/>
          <a:ext cx="8964488"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403648" y="188639"/>
            <a:ext cx="6348213" cy="584775"/>
          </a:xfrm>
          <a:prstGeom prst="rect">
            <a:avLst/>
          </a:prstGeom>
        </p:spPr>
        <p:txBody>
          <a:bodyPr wrap="none">
            <a:spAutoFit/>
          </a:bodyPr>
          <a:lstStyle/>
          <a:p>
            <a:r>
              <a:rPr lang="ar-SA" sz="3200" b="1" dirty="0">
                <a:solidFill>
                  <a:schemeClr val="bg1"/>
                </a:solidFill>
              </a:rPr>
              <a:t>مشروع قانون حماية النساء من العنف الأسري</a:t>
            </a:r>
            <a:endParaRPr lang="en-US" sz="3200" dirty="0">
              <a:solidFill>
                <a:schemeClr val="bg1"/>
              </a:solidFill>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8243" y="1077494"/>
            <a:ext cx="4328686" cy="5780506"/>
          </a:xfrm>
          <a:prstGeom prst="rect">
            <a:avLst/>
          </a:prstGeom>
        </p:spPr>
      </p:pic>
    </p:spTree>
    <p:extLst>
      <p:ext uri="{BB962C8B-B14F-4D97-AF65-F5344CB8AC3E}">
        <p14:creationId xmlns:p14="http://schemas.microsoft.com/office/powerpoint/2010/main" val="21769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4572000" cy="5733256"/>
          </a:xfrm>
        </p:spPr>
        <p:txBody>
          <a:bodyPr/>
          <a:lstStyle/>
          <a:p>
            <a:pPr marL="0" lvl="0" indent="0" algn="just" rtl="1">
              <a:buNone/>
            </a:pPr>
            <a:r>
              <a:rPr lang="ar-SA" dirty="0">
                <a:solidFill>
                  <a:schemeClr val="tx2"/>
                </a:solidFill>
              </a:rPr>
              <a:t>بدأ مصطلح "العنف ضد المرأة" يستخدم في أدبيات الأمم المتحدة منذ مؤتمر نيروبي عام 1985م.، ثم خصصت له المنظمة إعلاناً خاصاً في عام 1993م.. بعد ذلك جاء التشديد على ضرورة القضاء على العنف في توصيات مؤتمر بيجين 1995م. حيث خصص له بند خاص في منهاج عمل هذا المؤتمر.</a:t>
            </a:r>
            <a:endParaRPr lang="en-US" dirty="0">
              <a:solidFill>
                <a:schemeClr val="tx2"/>
              </a:solidFill>
            </a:endParaRPr>
          </a:p>
          <a:p>
            <a:pPr marL="0" indent="0" algn="just" rtl="1">
              <a:buNone/>
            </a:pPr>
            <a:endParaRPr lang="en-US"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5" cy="5733255"/>
          </a:xfrm>
          <a:prstGeom prst="rect">
            <a:avLst/>
          </a:prstGeom>
        </p:spPr>
      </p:pic>
      <p:sp>
        <p:nvSpPr>
          <p:cNvPr id="7" name="Title 2"/>
          <p:cNvSpPr>
            <a:spLocks noGrp="1"/>
          </p:cNvSpPr>
          <p:nvPr>
            <p:ph type="title"/>
          </p:nvPr>
        </p:nvSpPr>
        <p:spPr>
          <a:xfrm>
            <a:off x="0" y="0"/>
            <a:ext cx="9144000" cy="836712"/>
          </a:xfrm>
          <a:solidFill>
            <a:schemeClr val="bg1"/>
          </a:solidFill>
        </p:spPr>
        <p:txBody>
          <a:bodyPr/>
          <a:lstStyle/>
          <a:p>
            <a:r>
              <a:rPr lang="ar-SA" dirty="0" smtClean="0">
                <a:solidFill>
                  <a:srgbClr val="FF0000"/>
                </a:solidFill>
              </a:rPr>
              <a:t>نشأة </a:t>
            </a:r>
            <a:r>
              <a:rPr lang="ar-SA" dirty="0">
                <a:solidFill>
                  <a:srgbClr val="FF0000"/>
                </a:solidFill>
              </a:rPr>
              <a:t>مصطلح العنف ضد المرأة</a:t>
            </a:r>
            <a:endParaRPr lang="en-US" dirty="0">
              <a:solidFill>
                <a:srgbClr val="FF0000"/>
              </a:solidFill>
            </a:endParaRPr>
          </a:p>
        </p:txBody>
      </p:sp>
    </p:spTree>
    <p:extLst>
      <p:ext uri="{BB962C8B-B14F-4D97-AF65-F5344CB8AC3E}">
        <p14:creationId xmlns:p14="http://schemas.microsoft.com/office/powerpoint/2010/main" val="36821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3970784" cy="5248275"/>
          </a:xfrm>
        </p:spPr>
        <p:txBody>
          <a:bodyPr/>
          <a:lstStyle/>
          <a:p>
            <a:pPr marL="0" lvl="0" indent="0" algn="just" rtl="1">
              <a:buNone/>
            </a:pPr>
            <a:r>
              <a:rPr lang="ar-SA" dirty="0" smtClean="0">
                <a:solidFill>
                  <a:schemeClr val="tx2"/>
                </a:solidFill>
              </a:rPr>
              <a:t>يقصد </a:t>
            </a:r>
            <a:r>
              <a:rPr lang="ar-SA" dirty="0">
                <a:solidFill>
                  <a:schemeClr val="tx2"/>
                </a:solidFill>
              </a:rPr>
              <a:t>بمصطلح "العنف ضد المرأة " أي عمل من أعمال العنف القائم على نوع الجنس، أو من المحتمل  أن يترتب عليه</a:t>
            </a:r>
            <a:r>
              <a:rPr lang="ar-SA" dirty="0"/>
              <a:t> </a:t>
            </a:r>
            <a:r>
              <a:rPr lang="ar-SA" dirty="0">
                <a:solidFill>
                  <a:schemeClr val="accent2">
                    <a:lumMod val="60000"/>
                    <a:lumOff val="40000"/>
                  </a:schemeClr>
                </a:solidFill>
              </a:rPr>
              <a:t>أذى بدني </a:t>
            </a:r>
            <a:r>
              <a:rPr lang="ar-SA" dirty="0">
                <a:solidFill>
                  <a:schemeClr val="tx2"/>
                </a:solidFill>
              </a:rPr>
              <a:t>أو</a:t>
            </a:r>
            <a:r>
              <a:rPr lang="ar-SA" dirty="0"/>
              <a:t> </a:t>
            </a:r>
            <a:r>
              <a:rPr lang="ar-SA" dirty="0">
                <a:solidFill>
                  <a:schemeClr val="accent2">
                    <a:lumMod val="60000"/>
                    <a:lumOff val="40000"/>
                  </a:schemeClr>
                </a:solidFill>
              </a:rPr>
              <a:t>جنسي</a:t>
            </a:r>
            <a:r>
              <a:rPr lang="ar-SA" dirty="0"/>
              <a:t> </a:t>
            </a:r>
            <a:r>
              <a:rPr lang="ar-SA" dirty="0">
                <a:solidFill>
                  <a:schemeClr val="tx2"/>
                </a:solidFill>
              </a:rPr>
              <a:t>أو</a:t>
            </a:r>
            <a:r>
              <a:rPr lang="ar-SA" dirty="0"/>
              <a:t> </a:t>
            </a:r>
            <a:r>
              <a:rPr lang="ar-SA" dirty="0">
                <a:solidFill>
                  <a:schemeClr val="accent2">
                    <a:lumMod val="60000"/>
                    <a:lumOff val="40000"/>
                  </a:schemeClr>
                </a:solidFill>
              </a:rPr>
              <a:t>نفسي</a:t>
            </a:r>
            <a:r>
              <a:rPr lang="ar-SA" dirty="0"/>
              <a:t> </a:t>
            </a:r>
            <a:r>
              <a:rPr lang="ar-SA" dirty="0">
                <a:solidFill>
                  <a:schemeClr val="tx2"/>
                </a:solidFill>
              </a:rPr>
              <a:t>أو</a:t>
            </a:r>
            <a:r>
              <a:rPr lang="ar-SA" dirty="0"/>
              <a:t> </a:t>
            </a:r>
            <a:r>
              <a:rPr lang="ar-SA" dirty="0">
                <a:solidFill>
                  <a:schemeClr val="accent2">
                    <a:lumMod val="60000"/>
                    <a:lumOff val="40000"/>
                  </a:schemeClr>
                </a:solidFill>
              </a:rPr>
              <a:t>معاناة للمرأة</a:t>
            </a:r>
            <a:r>
              <a:rPr lang="ar-SA" dirty="0">
                <a:solidFill>
                  <a:schemeClr val="tx2"/>
                </a:solidFill>
              </a:rPr>
              <a:t>،  بما في ذلك التهديد بالقيام  بأعمال من هذا القبيل،  </a:t>
            </a:r>
            <a:r>
              <a:rPr lang="ar-SA" dirty="0">
                <a:solidFill>
                  <a:schemeClr val="accent2">
                    <a:lumMod val="60000"/>
                    <a:lumOff val="40000"/>
                  </a:schemeClr>
                </a:solidFill>
              </a:rPr>
              <a:t>والإكراه</a:t>
            </a:r>
            <a:r>
              <a:rPr lang="ar-SA" dirty="0"/>
              <a:t> </a:t>
            </a:r>
            <a:r>
              <a:rPr lang="ar-SA" dirty="0">
                <a:solidFill>
                  <a:schemeClr val="tx2"/>
                </a:solidFill>
              </a:rPr>
              <a:t>أو</a:t>
            </a:r>
            <a:r>
              <a:rPr lang="ar-SA" dirty="0"/>
              <a:t> </a:t>
            </a:r>
            <a:r>
              <a:rPr lang="ar-SA" dirty="0">
                <a:solidFill>
                  <a:schemeClr val="accent2">
                    <a:lumMod val="60000"/>
                    <a:lumOff val="40000"/>
                  </a:schemeClr>
                </a:solidFill>
              </a:rPr>
              <a:t>الحرمان</a:t>
            </a:r>
            <a:r>
              <a:rPr lang="ar-SA" dirty="0"/>
              <a:t> </a:t>
            </a:r>
            <a:r>
              <a:rPr lang="ar-SA" dirty="0">
                <a:solidFill>
                  <a:schemeClr val="accent2">
                    <a:lumMod val="60000"/>
                    <a:lumOff val="40000"/>
                  </a:schemeClr>
                </a:solidFill>
              </a:rPr>
              <a:t>التعسفي من الحرية</a:t>
            </a:r>
            <a:r>
              <a:rPr lang="ar-SA" dirty="0">
                <a:solidFill>
                  <a:schemeClr val="tx2"/>
                </a:solidFill>
              </a:rPr>
              <a:t>، سواء حدث ذلك في الحياة العامة أو الخاصة" .</a:t>
            </a:r>
            <a:endParaRPr lang="en-US" dirty="0">
              <a:solidFill>
                <a:schemeClr val="tx2"/>
              </a:solidFill>
            </a:endParaRPr>
          </a:p>
          <a:p>
            <a:pPr marL="0" indent="0" algn="just"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5" cy="5733255"/>
          </a:xfrm>
          <a:prstGeom prst="rect">
            <a:avLst/>
          </a:prstGeom>
        </p:spPr>
      </p:pic>
      <p:sp>
        <p:nvSpPr>
          <p:cNvPr id="6" name="Title 2"/>
          <p:cNvSpPr>
            <a:spLocks noGrp="1"/>
          </p:cNvSpPr>
          <p:nvPr>
            <p:ph type="title"/>
          </p:nvPr>
        </p:nvSpPr>
        <p:spPr>
          <a:xfrm>
            <a:off x="0" y="0"/>
            <a:ext cx="9144000" cy="836712"/>
          </a:xfrm>
          <a:solidFill>
            <a:schemeClr val="bg1"/>
          </a:solidFill>
        </p:spPr>
        <p:txBody>
          <a:bodyPr/>
          <a:lstStyle/>
          <a:p>
            <a:r>
              <a:rPr lang="ar-SA" dirty="0" smtClean="0">
                <a:solidFill>
                  <a:srgbClr val="FF0000"/>
                </a:solidFill>
              </a:rPr>
              <a:t>نشأة </a:t>
            </a:r>
            <a:r>
              <a:rPr lang="ar-SA" dirty="0">
                <a:solidFill>
                  <a:srgbClr val="FF0000"/>
                </a:solidFill>
              </a:rPr>
              <a:t>مصطلح العنف ضد المرأة</a:t>
            </a:r>
            <a:endParaRPr lang="en-US" dirty="0">
              <a:solidFill>
                <a:srgbClr val="FF0000"/>
              </a:solidFill>
            </a:endParaRPr>
          </a:p>
        </p:txBody>
      </p:sp>
    </p:spTree>
    <p:extLst>
      <p:ext uri="{BB962C8B-B14F-4D97-AF65-F5344CB8AC3E}">
        <p14:creationId xmlns:p14="http://schemas.microsoft.com/office/powerpoint/2010/main" val="776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9"/>
            <a:ext cx="4248472" cy="4824536"/>
          </a:xfrm>
        </p:spPr>
        <p:txBody>
          <a:bodyPr/>
          <a:lstStyle/>
          <a:p>
            <a:pPr marL="0" lvl="0" indent="0" algn="just" rtl="1">
              <a:buNone/>
            </a:pPr>
            <a:endParaRPr lang="ar-LB" sz="3000" dirty="0" smtClean="0">
              <a:solidFill>
                <a:schemeClr val="tx2"/>
              </a:solidFill>
            </a:endParaRPr>
          </a:p>
          <a:p>
            <a:pPr marL="0" lvl="0" indent="0" algn="just" rtl="1">
              <a:buNone/>
            </a:pPr>
            <a:endParaRPr lang="ar-LB" sz="3000" dirty="0">
              <a:solidFill>
                <a:schemeClr val="tx2"/>
              </a:solidFill>
            </a:endParaRPr>
          </a:p>
          <a:p>
            <a:pPr marL="0" lvl="0" indent="0" algn="just" rtl="1">
              <a:buNone/>
            </a:pPr>
            <a:r>
              <a:rPr lang="ar-SA" sz="3000" dirty="0" smtClean="0">
                <a:solidFill>
                  <a:schemeClr val="tx2"/>
                </a:solidFill>
              </a:rPr>
              <a:t>بدأ </a:t>
            </a:r>
            <a:r>
              <a:rPr lang="ar-LB" sz="3000" dirty="0" smtClean="0">
                <a:solidFill>
                  <a:schemeClr val="tx2"/>
                </a:solidFill>
              </a:rPr>
              <a:t>الحديث عن موضوع </a:t>
            </a:r>
            <a:r>
              <a:rPr lang="ar-SA" sz="3000" dirty="0" smtClean="0">
                <a:solidFill>
                  <a:schemeClr val="tx2"/>
                </a:solidFill>
              </a:rPr>
              <a:t>"العنف </a:t>
            </a:r>
            <a:r>
              <a:rPr lang="ar-SA" sz="3000" dirty="0">
                <a:solidFill>
                  <a:schemeClr val="tx2"/>
                </a:solidFill>
              </a:rPr>
              <a:t>ضد المرأة في لبنان" </a:t>
            </a:r>
            <a:r>
              <a:rPr lang="ar-SA" sz="3000" dirty="0" smtClean="0">
                <a:solidFill>
                  <a:schemeClr val="tx2"/>
                </a:solidFill>
              </a:rPr>
              <a:t>بشكل </a:t>
            </a:r>
            <a:r>
              <a:rPr lang="ar-SA" sz="3000" dirty="0">
                <a:solidFill>
                  <a:schemeClr val="tx2"/>
                </a:solidFill>
              </a:rPr>
              <a:t>رسمي مع صدور "إعلان العنف ضد المرأة" عام 1993م.، إلا أنه لم يبدأ تركيز المنظمات الأهلية عليه كمشكلة اجتماعية تحتاج إلى حل إلا مع مؤتمر بيجين 95.</a:t>
            </a:r>
            <a:endParaRPr lang="en-US" sz="30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5" cy="5733255"/>
          </a:xfrm>
          <a:prstGeom prst="rect">
            <a:avLst/>
          </a:prstGeom>
        </p:spPr>
      </p:pic>
      <p:sp>
        <p:nvSpPr>
          <p:cNvPr id="6" name="Title 2"/>
          <p:cNvSpPr>
            <a:spLocks noGrp="1"/>
          </p:cNvSpPr>
          <p:nvPr>
            <p:ph type="title"/>
          </p:nvPr>
        </p:nvSpPr>
        <p:spPr>
          <a:xfrm>
            <a:off x="0" y="0"/>
            <a:ext cx="9144000" cy="836712"/>
          </a:xfrm>
          <a:solidFill>
            <a:schemeClr val="bg1"/>
          </a:solidFill>
        </p:spPr>
        <p:txBody>
          <a:bodyPr/>
          <a:lstStyle/>
          <a:p>
            <a:r>
              <a:rPr lang="ar-SA" dirty="0" smtClean="0">
                <a:solidFill>
                  <a:srgbClr val="FF0000"/>
                </a:solidFill>
              </a:rPr>
              <a:t>نشأة </a:t>
            </a:r>
            <a:r>
              <a:rPr lang="ar-SA" dirty="0">
                <a:solidFill>
                  <a:srgbClr val="FF0000"/>
                </a:solidFill>
              </a:rPr>
              <a:t>مصطلح العنف ضد المرأة</a:t>
            </a:r>
            <a:endParaRPr lang="en-US" dirty="0">
              <a:solidFill>
                <a:srgbClr val="FF0000"/>
              </a:solidFill>
            </a:endParaRPr>
          </a:p>
        </p:txBody>
      </p:sp>
    </p:spTree>
    <p:extLst>
      <p:ext uri="{BB962C8B-B14F-4D97-AF65-F5344CB8AC3E}">
        <p14:creationId xmlns:p14="http://schemas.microsoft.com/office/powerpoint/2010/main" val="286138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9"/>
            <a:ext cx="4248472" cy="4824536"/>
          </a:xfrm>
        </p:spPr>
        <p:txBody>
          <a:bodyPr/>
          <a:lstStyle/>
          <a:p>
            <a:pPr marL="0" lvl="0" indent="0" algn="just" rtl="1">
              <a:buNone/>
            </a:pPr>
            <a:endParaRPr lang="ar-LB" dirty="0" smtClean="0">
              <a:solidFill>
                <a:schemeClr val="tx2"/>
              </a:solidFill>
            </a:endParaRPr>
          </a:p>
          <a:p>
            <a:pPr marL="0" lvl="0" indent="0" algn="just" rtl="1">
              <a:buNone/>
            </a:pPr>
            <a:endParaRPr lang="ar-LB" dirty="0">
              <a:solidFill>
                <a:schemeClr val="tx2"/>
              </a:solidFill>
            </a:endParaRPr>
          </a:p>
          <a:p>
            <a:pPr marL="0" lvl="0" indent="0" algn="just" rtl="1">
              <a:buNone/>
            </a:pPr>
            <a:endParaRPr lang="ar-LB" dirty="0" smtClean="0">
              <a:solidFill>
                <a:schemeClr val="tx2"/>
              </a:solidFill>
            </a:endParaRPr>
          </a:p>
          <a:p>
            <a:pPr marL="0" lvl="0" indent="0" algn="just" rtl="1">
              <a:buNone/>
            </a:pPr>
            <a:r>
              <a:rPr lang="ar-SA" dirty="0" smtClean="0">
                <a:solidFill>
                  <a:schemeClr val="tx2"/>
                </a:solidFill>
              </a:rPr>
              <a:t>كان  </a:t>
            </a:r>
            <a:r>
              <a:rPr lang="ar-SA" dirty="0">
                <a:solidFill>
                  <a:schemeClr val="tx2"/>
                </a:solidFill>
              </a:rPr>
              <a:t>للبنان دور أساسي في إنشاء محكمة النساء " المحكمة العربية الدائمة لمناهضة العنف ضد النساء" التي اتخذت  لبنان مقراً لها.  </a:t>
            </a:r>
            <a:endParaRPr lang="en-US"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96752"/>
            <a:ext cx="4427985" cy="5661247"/>
          </a:xfrm>
          <a:prstGeom prst="rect">
            <a:avLst/>
          </a:prstGeom>
        </p:spPr>
      </p:pic>
      <p:sp>
        <p:nvSpPr>
          <p:cNvPr id="6" name="Title 2"/>
          <p:cNvSpPr>
            <a:spLocks noGrp="1"/>
          </p:cNvSpPr>
          <p:nvPr>
            <p:ph type="title"/>
          </p:nvPr>
        </p:nvSpPr>
        <p:spPr>
          <a:xfrm>
            <a:off x="0" y="0"/>
            <a:ext cx="9144000" cy="836712"/>
          </a:xfrm>
          <a:solidFill>
            <a:schemeClr val="bg1"/>
          </a:solidFill>
        </p:spPr>
        <p:txBody>
          <a:bodyPr/>
          <a:lstStyle/>
          <a:p>
            <a:r>
              <a:rPr lang="ar-SA" dirty="0" smtClean="0">
                <a:solidFill>
                  <a:srgbClr val="FF0000"/>
                </a:solidFill>
              </a:rPr>
              <a:t>نشأة </a:t>
            </a:r>
            <a:r>
              <a:rPr lang="ar-SA" dirty="0">
                <a:solidFill>
                  <a:srgbClr val="FF0000"/>
                </a:solidFill>
              </a:rPr>
              <a:t>مصطلح العنف ضد المرأة</a:t>
            </a:r>
            <a:endParaRPr lang="en-US" dirty="0">
              <a:solidFill>
                <a:srgbClr val="FF0000"/>
              </a:solidFill>
            </a:endParaRPr>
          </a:p>
        </p:txBody>
      </p:sp>
    </p:spTree>
    <p:extLst>
      <p:ext uri="{BB962C8B-B14F-4D97-AF65-F5344CB8AC3E}">
        <p14:creationId xmlns:p14="http://schemas.microsoft.com/office/powerpoint/2010/main" val="31743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just" rtl="1">
              <a:buNone/>
            </a:pPr>
            <a:r>
              <a:rPr lang="ar-SA" dirty="0">
                <a:solidFill>
                  <a:schemeClr val="accent6">
                    <a:lumMod val="50000"/>
                  </a:schemeClr>
                </a:solidFill>
              </a:rPr>
              <a:t>كان من نتيجة التحركات من أجل إقرار قانون للعنف </a:t>
            </a:r>
            <a:r>
              <a:rPr lang="ar-SA" dirty="0" smtClean="0">
                <a:solidFill>
                  <a:schemeClr val="accent6">
                    <a:lumMod val="50000"/>
                  </a:schemeClr>
                </a:solidFill>
              </a:rPr>
              <a:t>الأسري </a:t>
            </a:r>
            <a:r>
              <a:rPr lang="ar-SA" dirty="0">
                <a:solidFill>
                  <a:schemeClr val="accent6">
                    <a:lumMod val="50000"/>
                  </a:schemeClr>
                </a:solidFill>
              </a:rPr>
              <a:t>استصدار مشروع جديد تحت عنوان " حماية النساء من العنف الأسري " تقدم به "التحالف الوطني لتشريع حماية النساء من العنف الأسري "  والممول من جهات غربية عدة: على رأسها الاتحاد الأوروبي والسفارة الايطالية، وجهات أخرى.  </a:t>
            </a:r>
            <a:endParaRPr lang="en-US" dirty="0">
              <a:solidFill>
                <a:schemeClr val="accent6">
                  <a:lumMod val="50000"/>
                </a:schemeClr>
              </a:solidFill>
            </a:endParaRPr>
          </a:p>
          <a:p>
            <a:pPr marL="0" indent="0" algn="just" rtl="1">
              <a:buNone/>
            </a:pPr>
            <a:endParaRPr lang="en-US" dirty="0">
              <a:solidFill>
                <a:schemeClr val="accent6">
                  <a:lumMod val="50000"/>
                </a:schemeClr>
              </a:solidFill>
            </a:endParaRPr>
          </a:p>
        </p:txBody>
      </p:sp>
      <p:sp>
        <p:nvSpPr>
          <p:cNvPr id="3" name="Title 2"/>
          <p:cNvSpPr>
            <a:spLocks noGrp="1"/>
          </p:cNvSpPr>
          <p:nvPr>
            <p:ph type="title"/>
          </p:nvPr>
        </p:nvSpPr>
        <p:spPr>
          <a:xfrm>
            <a:off x="0" y="0"/>
            <a:ext cx="9144000" cy="836712"/>
          </a:xfrm>
          <a:solidFill>
            <a:schemeClr val="bg1"/>
          </a:solidFill>
        </p:spPr>
        <p:txBody>
          <a:bodyPr/>
          <a:lstStyle/>
          <a:p>
            <a:r>
              <a:rPr lang="ar-SA" dirty="0">
                <a:solidFill>
                  <a:schemeClr val="accent6">
                    <a:lumMod val="75000"/>
                  </a:schemeClr>
                </a:solidFill>
              </a:rPr>
              <a:t>مشروع قانون " حماية النساء من العنف الأسري" .</a:t>
            </a:r>
            <a:endParaRPr lang="en-US" dirty="0">
              <a:solidFill>
                <a:schemeClr val="accent6">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4" cy="5733256"/>
          </a:xfrm>
          <a:prstGeom prst="rect">
            <a:avLst/>
          </a:prstGeom>
        </p:spPr>
      </p:pic>
    </p:spTree>
    <p:extLst>
      <p:ext uri="{BB962C8B-B14F-4D97-AF65-F5344CB8AC3E}">
        <p14:creationId xmlns:p14="http://schemas.microsoft.com/office/powerpoint/2010/main" val="29473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lvl="0" algn="just" rtl="1">
              <a:buFont typeface="Wingdings" pitchFamily="2" charset="2"/>
              <a:buChar char="q"/>
            </a:pPr>
            <a:r>
              <a:rPr lang="ar-SA" dirty="0">
                <a:solidFill>
                  <a:schemeClr val="accent6">
                    <a:lumMod val="50000"/>
                  </a:schemeClr>
                </a:solidFill>
              </a:rPr>
              <a:t>وافق مجلس الوزراء عليه بموجب المرسوم رقم 4116 بتاريخ 28 ايار 2010م. وأحيل على مجلس النواب لإقراره . </a:t>
            </a:r>
            <a:endParaRPr lang="en-US" dirty="0">
              <a:solidFill>
                <a:schemeClr val="accent6">
                  <a:lumMod val="50000"/>
                </a:schemeClr>
              </a:solidFill>
            </a:endParaRPr>
          </a:p>
          <a:p>
            <a:pPr lvl="0" algn="just" rtl="1">
              <a:buFont typeface="Wingdings" pitchFamily="2" charset="2"/>
              <a:buChar char="q"/>
            </a:pPr>
            <a:r>
              <a:rPr lang="ar-SA" dirty="0">
                <a:solidFill>
                  <a:schemeClr val="accent6">
                    <a:lumMod val="50000"/>
                  </a:schemeClr>
                </a:solidFill>
              </a:rPr>
              <a:t>بسبب تضمن هذا المشروع على مخالفات قانونية وشرعية واجتماعية خطيرة حوّل إلى لجنة نيابية مصغرة لدراسته ووضع الملاحظات حوله قبل أن يصار إلى الموافقة عليه</a:t>
            </a:r>
            <a:r>
              <a:rPr lang="en-US" dirty="0">
                <a:solidFill>
                  <a:schemeClr val="accent6">
                    <a:lumMod val="50000"/>
                  </a:schemeClr>
                </a:solidFill>
              </a:rPr>
              <a:t> . </a:t>
            </a:r>
          </a:p>
        </p:txBody>
      </p:sp>
      <p:sp>
        <p:nvSpPr>
          <p:cNvPr id="3" name="Title 2"/>
          <p:cNvSpPr>
            <a:spLocks noGrp="1"/>
          </p:cNvSpPr>
          <p:nvPr>
            <p:ph type="title"/>
          </p:nvPr>
        </p:nvSpPr>
        <p:spPr>
          <a:xfrm>
            <a:off x="0" y="0"/>
            <a:ext cx="9144000" cy="836712"/>
          </a:xfrm>
          <a:solidFill>
            <a:schemeClr val="bg1"/>
          </a:solidFill>
        </p:spPr>
        <p:txBody>
          <a:bodyPr/>
          <a:lstStyle/>
          <a:p>
            <a:r>
              <a:rPr lang="ar-SA" dirty="0">
                <a:solidFill>
                  <a:schemeClr val="accent6">
                    <a:lumMod val="75000"/>
                  </a:schemeClr>
                </a:solidFill>
              </a:rPr>
              <a:t>مشروع قانون " حماية النساء من العنف الأسري" .</a:t>
            </a:r>
            <a:endParaRPr lang="en-US" dirty="0">
              <a:solidFill>
                <a:schemeClr val="accent6">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24744"/>
            <a:ext cx="4427984" cy="5733256"/>
          </a:xfrm>
          <a:prstGeom prst="rect">
            <a:avLst/>
          </a:prstGeom>
        </p:spPr>
      </p:pic>
    </p:spTree>
    <p:extLst>
      <p:ext uri="{BB962C8B-B14F-4D97-AF65-F5344CB8AC3E}">
        <p14:creationId xmlns:p14="http://schemas.microsoft.com/office/powerpoint/2010/main" val="25339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endParaRPr lang="ar-LB" b="1" dirty="0" smtClean="0">
              <a:latin typeface="Simplified Arabic" panose="02020603050405020304" pitchFamily="18" charset="-78"/>
              <a:cs typeface="Simplified Arabic" panose="02020603050405020304" pitchFamily="18" charset="-78"/>
            </a:endParaRPr>
          </a:p>
          <a:p>
            <a:pPr marL="0" indent="0" algn="just" rtl="1">
              <a:buNone/>
            </a:pPr>
            <a:r>
              <a:rPr lang="ar-LB" b="1" dirty="0" smtClean="0">
                <a:latin typeface="Simplified Arabic" panose="02020603050405020304" pitchFamily="18" charset="-78"/>
                <a:cs typeface="Simplified Arabic" panose="02020603050405020304" pitchFamily="18" charset="-78"/>
              </a:rPr>
              <a:t>محكمة العدل </a:t>
            </a:r>
            <a:r>
              <a:rPr lang="ar-LB" b="1" dirty="0">
                <a:latin typeface="Simplified Arabic" panose="02020603050405020304" pitchFamily="18" charset="-78"/>
                <a:cs typeface="Simplified Arabic" panose="02020603050405020304" pitchFamily="18" charset="-78"/>
              </a:rPr>
              <a:t>الدولية</a:t>
            </a:r>
          </a:p>
          <a:p>
            <a:pPr marL="0" indent="0" algn="just" rtl="1">
              <a:buNone/>
            </a:pPr>
            <a:r>
              <a:rPr lang="ar-LB" dirty="0">
                <a:latin typeface="Simplified Arabic" panose="02020603050405020304" pitchFamily="18" charset="-78"/>
                <a:cs typeface="Simplified Arabic" panose="02020603050405020304" pitchFamily="18" charset="-78"/>
              </a:rPr>
              <a:t>يقع مقرها في لاهاي بهولندا، هي الجهاز القضائي الرئيسي للأمم المتحدة. والمحكمة هي الجهاز الرئيسي الوحيد — من الأجهزة الرئيسية الست للأمم المتحدة — الذي مقره خارج مدينة نيويورك الأمريكية. وتضطلع المحكمة بتسوية النازعات بين الأعضاء وإصدار فتاوى إلى الأمم المتحدة ووكالاتها المتخصصة. </a:t>
            </a:r>
            <a:endParaRPr lang="ar-LB" b="1" dirty="0">
              <a:latin typeface="Simplified Arabic" panose="02020603050405020304" pitchFamily="18" charset="-78"/>
              <a:cs typeface="Simplified Arabic" panose="02020603050405020304" pitchFamily="18" charset="-78"/>
            </a:endParaRPr>
          </a:p>
          <a:p>
            <a:endParaRPr lang="en-US" dirty="0"/>
          </a:p>
        </p:txBody>
      </p:sp>
      <p:sp>
        <p:nvSpPr>
          <p:cNvPr id="3" name="Title 2"/>
          <p:cNvSpPr>
            <a:spLocks noGrp="1"/>
          </p:cNvSpPr>
          <p:nvPr>
            <p:ph type="title"/>
          </p:nvPr>
        </p:nvSpPr>
        <p:spPr/>
        <p:txBody>
          <a:bodyPr/>
          <a:lstStyle/>
          <a:p>
            <a:r>
              <a:rPr lang="ar-LB" dirty="0"/>
              <a:t>لمحة عن منظمة الأمم المتحدة وأبرز أقسامها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5360987"/>
            <a:ext cx="3105150" cy="1476375"/>
          </a:xfrm>
          <a:prstGeom prst="rect">
            <a:avLst/>
          </a:prstGeom>
        </p:spPr>
      </p:pic>
    </p:spTree>
    <p:extLst>
      <p:ext uri="{BB962C8B-B14F-4D97-AF65-F5344CB8AC3E}">
        <p14:creationId xmlns:p14="http://schemas.microsoft.com/office/powerpoint/2010/main" val="35816801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None/>
            </a:pPr>
            <a:r>
              <a:rPr lang="ar-SA" dirty="0" smtClean="0">
                <a:solidFill>
                  <a:schemeClr val="tx2"/>
                </a:solidFill>
              </a:rPr>
              <a:t>كان </a:t>
            </a:r>
            <a:r>
              <a:rPr lang="ar-SA" dirty="0">
                <a:solidFill>
                  <a:schemeClr val="tx2"/>
                </a:solidFill>
              </a:rPr>
              <a:t>من نتيجة تحويل مشروع القانون إلى مجلس النواب  أن تداعى" تجمع اللجان والجمعيات النسائية للدفاع عن الأسرة"   الذي تأسس في العام 2011 إلى التصدي للمشروع والعمل على عدم تمريره بالصيغة المطروحة.</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2480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rtl="1">
              <a:buClr>
                <a:srgbClr val="00B050"/>
              </a:buClr>
              <a:buFont typeface="Wingdings" pitchFamily="2" charset="2"/>
              <a:buChar char="q"/>
            </a:pPr>
            <a:r>
              <a:rPr lang="ar-SA" dirty="0"/>
              <a:t> </a:t>
            </a:r>
            <a:r>
              <a:rPr lang="ar-SA" dirty="0">
                <a:solidFill>
                  <a:schemeClr val="tx2"/>
                </a:solidFill>
              </a:rPr>
              <a:t>يضم التجمع مجموعة من الجمعيات واللجان والشخصيات النسائية اللبنانية التي تعنى بشؤون الأسرة وتدافع عن حقوقها... </a:t>
            </a:r>
            <a:endParaRPr lang="en-US" dirty="0">
              <a:solidFill>
                <a:schemeClr val="tx2"/>
              </a:solidFill>
            </a:endParaRPr>
          </a:p>
          <a:p>
            <a:pPr algn="just" rtl="1">
              <a:buClr>
                <a:srgbClr val="00B050"/>
              </a:buClr>
              <a:buFont typeface="Wingdings" pitchFamily="2" charset="2"/>
              <a:buChar char="q"/>
            </a:pPr>
            <a:r>
              <a:rPr lang="ar-LB" dirty="0">
                <a:solidFill>
                  <a:schemeClr val="tx2"/>
                </a:solidFill>
              </a:rPr>
              <a:t>كان من نتاج عمل التجمع في التصدي لهذا المشروع أن قام بتحركات عديدة لتحقيق هذا الغرض منها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25021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indent="-514350" algn="just" rtl="1">
              <a:buClr>
                <a:srgbClr val="00B050"/>
              </a:buClr>
              <a:buFont typeface="+mj-lt"/>
              <a:buAutoNum type="arabicPeriod"/>
            </a:pPr>
            <a:r>
              <a:rPr lang="ar-SA" dirty="0">
                <a:solidFill>
                  <a:schemeClr val="tx2"/>
                </a:solidFill>
              </a:rPr>
              <a:t>ا</a:t>
            </a:r>
            <a:r>
              <a:rPr lang="ar-LB" dirty="0">
                <a:solidFill>
                  <a:schemeClr val="tx2"/>
                </a:solidFill>
              </a:rPr>
              <a:t>لاتصال بدار الفتوى التي أبدت دعمها لتحرك التجمع،  وقامت بدورها بدراسة المشروع وأصدرت بياناً رسمياً رافضاً لهذا القانون ومعترضة على "</a:t>
            </a:r>
            <a:r>
              <a:rPr lang="ar-SA" dirty="0">
                <a:solidFill>
                  <a:schemeClr val="tx2"/>
                </a:solidFill>
              </a:rPr>
              <a:t>المخالفات الشرعية الدينية الخطيرة التي يتضمنها"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46527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None/>
            </a:pPr>
            <a:r>
              <a:rPr lang="ar-LB" dirty="0" smtClean="0"/>
              <a:t>2-</a:t>
            </a:r>
            <a:r>
              <a:rPr lang="en-US" dirty="0" smtClean="0"/>
              <a:t> </a:t>
            </a:r>
            <a:r>
              <a:rPr lang="ar-LB" dirty="0" smtClean="0">
                <a:solidFill>
                  <a:schemeClr val="tx2"/>
                </a:solidFill>
              </a:rPr>
              <a:t>زيارة </a:t>
            </a:r>
            <a:r>
              <a:rPr lang="ar-LB" dirty="0">
                <a:solidFill>
                  <a:schemeClr val="tx2"/>
                </a:solidFill>
              </a:rPr>
              <a:t>المراجع الدينية والروحية والمذهبية وكذلك السياسية من نواب ووزراء،  ومن بينها اللجنة النيابية الفرعية التي تعنى بدراسة القانون، حيث تم توضيح أسباب اعتراض التجمع على القانون وبيان مخاطره في حال أقر بالشكل المطروح.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4266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chemeClr val="tx2"/>
                </a:solidFill>
              </a:rPr>
              <a:t>موقف الجمعيات النسائية الإسلامية من المشروع</a:t>
            </a:r>
            <a:endParaRPr lang="en-US" dirty="0">
              <a:solidFill>
                <a:schemeClr val="tx2"/>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None/>
            </a:pPr>
            <a:r>
              <a:rPr lang="ar-LB" dirty="0" smtClean="0"/>
              <a:t>3</a:t>
            </a:r>
            <a:r>
              <a:rPr lang="ar-LB" dirty="0" smtClean="0">
                <a:solidFill>
                  <a:schemeClr val="tx2"/>
                </a:solidFill>
              </a:rPr>
              <a:t>-</a:t>
            </a:r>
            <a:r>
              <a:rPr lang="en-US" dirty="0" smtClean="0">
                <a:solidFill>
                  <a:schemeClr val="tx2"/>
                </a:solidFill>
              </a:rPr>
              <a:t> </a:t>
            </a:r>
            <a:r>
              <a:rPr lang="ar-LB" dirty="0" smtClean="0">
                <a:solidFill>
                  <a:schemeClr val="tx2"/>
                </a:solidFill>
              </a:rPr>
              <a:t>القيام </a:t>
            </a:r>
            <a:r>
              <a:rPr lang="ar-LB" dirty="0">
                <a:solidFill>
                  <a:schemeClr val="tx2"/>
                </a:solidFill>
              </a:rPr>
              <a:t>بنشاطات عدة توجيهية وتعريفية بالقانون عبر ندوات ومحاضرات جرت في العديد من المناطق، في بيروت والشمال والجنوب والاقليم والبقاع.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13657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7" y="1196752"/>
            <a:ext cx="4752528" cy="5248275"/>
          </a:xfrm>
        </p:spPr>
        <p:txBody>
          <a:bodyPr/>
          <a:lstStyle/>
          <a:p>
            <a:pPr marL="0" lvl="0" indent="0" algn="r" rtl="1">
              <a:buNone/>
            </a:pPr>
            <a:r>
              <a:rPr lang="en-US" dirty="0" smtClean="0"/>
              <a:t> </a:t>
            </a:r>
            <a:endParaRPr lang="en-US" dirty="0"/>
          </a:p>
        </p:txBody>
      </p:sp>
      <p:sp>
        <p:nvSpPr>
          <p:cNvPr id="3" name="Title 2"/>
          <p:cNvSpPr>
            <a:spLocks noGrp="1"/>
          </p:cNvSpPr>
          <p:nvPr>
            <p:ph type="title"/>
          </p:nvPr>
        </p:nvSpPr>
        <p:spPr>
          <a:xfrm>
            <a:off x="0" y="0"/>
            <a:ext cx="9144000" cy="836712"/>
          </a:xfrm>
          <a:solidFill>
            <a:schemeClr val="bg1"/>
          </a:solidFill>
        </p:spPr>
        <p:txBody>
          <a:bodyPr/>
          <a:lstStyle/>
          <a:p>
            <a:r>
              <a:rPr lang="ar-LB" dirty="0">
                <a:solidFill>
                  <a:srgbClr val="00B050"/>
                </a:solidFill>
              </a:rPr>
              <a:t>موقف الجمعيات النسائية الإسلامية من المشروع</a:t>
            </a:r>
            <a:endParaRPr lang="en-US" dirty="0">
              <a:solidFill>
                <a:srgbClr val="00B050"/>
              </a:solidFill>
            </a:endParaRPr>
          </a:p>
        </p:txBody>
      </p:sp>
      <p:sp>
        <p:nvSpPr>
          <p:cNvPr id="5" name="Content Placeholder 1"/>
          <p:cNvSpPr txBox="1">
            <a:spLocks/>
          </p:cNvSpPr>
          <p:nvPr/>
        </p:nvSpPr>
        <p:spPr bwMode="auto">
          <a:xfrm>
            <a:off x="115763" y="1349152"/>
            <a:ext cx="4600253"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None/>
            </a:pPr>
            <a:r>
              <a:rPr lang="ar-LB" dirty="0" smtClean="0">
                <a:solidFill>
                  <a:schemeClr val="tx2"/>
                </a:solidFill>
              </a:rPr>
              <a:t>4-ساهم </a:t>
            </a:r>
            <a:r>
              <a:rPr lang="ar-LB" dirty="0">
                <a:solidFill>
                  <a:schemeClr val="tx2"/>
                </a:solidFill>
              </a:rPr>
              <a:t>التحرك الذي قامت به جهات كثيرة في لبنان، في دفع اللجنة النيابية إلى </a:t>
            </a:r>
            <a:r>
              <a:rPr lang="ar-SA" dirty="0">
                <a:solidFill>
                  <a:schemeClr val="tx2"/>
                </a:solidFill>
              </a:rPr>
              <a:t>التوصّل إلى صياغة قانون يحمي المرأة و سائر أفراد الأسرة الذين قد يتعرضون للعنف الأسري، وفي الوقت عينه يراعي القيم المجتمعية في الحفاظ على الأسرة من دون التفريط في حقوق الأفراد. </a:t>
            </a:r>
            <a:endParaRPr lang="en-US" dirty="0">
              <a:solidFill>
                <a:schemeClr val="tx2"/>
              </a:solidFill>
            </a:endParaRP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049" y="1772816"/>
            <a:ext cx="4169558" cy="4248472"/>
          </a:xfrm>
          <a:prstGeom prst="rect">
            <a:avLst/>
          </a:prstGeom>
        </p:spPr>
      </p:pic>
    </p:spTree>
    <p:extLst>
      <p:ext uri="{BB962C8B-B14F-4D97-AF65-F5344CB8AC3E}">
        <p14:creationId xmlns:p14="http://schemas.microsoft.com/office/powerpoint/2010/main" val="271123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rtl="1">
              <a:buNone/>
            </a:pPr>
            <a:endParaRPr lang="ar-LB" sz="5400" b="1" dirty="0"/>
          </a:p>
          <a:p>
            <a:pPr marL="0" indent="0" algn="ctr" rtl="1">
              <a:buNone/>
            </a:pPr>
            <a:endParaRPr lang="ar-LB" sz="5400" b="1" dirty="0" smtClean="0"/>
          </a:p>
          <a:p>
            <a:pPr marL="0" indent="0" algn="ctr" rtl="1">
              <a:buNone/>
            </a:pPr>
            <a:r>
              <a:rPr lang="ar-LB" sz="5400" b="1" dirty="0" smtClean="0"/>
              <a:t>سلبيات المؤتمرات والاتفاقيات الدولية</a:t>
            </a:r>
            <a:endParaRPr lang="en-US" sz="54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884661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rtl="1">
              <a:buNone/>
            </a:pPr>
            <a:r>
              <a:rPr lang="ar-LB" dirty="0" smtClean="0"/>
              <a:t> </a:t>
            </a:r>
            <a:r>
              <a:rPr lang="ar-LB" b="1" dirty="0" smtClean="0">
                <a:latin typeface="Simplified Arabic" panose="02020603050405020304" pitchFamily="18" charset="-78"/>
                <a:cs typeface="Simplified Arabic" panose="02020603050405020304" pitchFamily="18" charset="-78"/>
              </a:rPr>
              <a:t>ما يتعلق بالجانب الأخلاقي والاجتماعي ومن ذلك </a:t>
            </a:r>
            <a:r>
              <a:rPr lang="ar-LB" dirty="0" smtClean="0">
                <a:latin typeface="Simplified Arabic" panose="02020603050405020304" pitchFamily="18" charset="-78"/>
                <a:cs typeface="Simplified Arabic" panose="02020603050405020304" pitchFamily="18" charset="-78"/>
              </a:rPr>
              <a:t>:</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الاعتراف بحقوق الزناة </a:t>
            </a:r>
            <a:r>
              <a:rPr lang="ar-LB" dirty="0" err="1" smtClean="0">
                <a:latin typeface="Simplified Arabic" panose="02020603050405020304" pitchFamily="18" charset="-78"/>
                <a:cs typeface="Simplified Arabic" panose="02020603050405020304" pitchFamily="18" charset="-78"/>
              </a:rPr>
              <a:t>والزواني</a:t>
            </a:r>
            <a:r>
              <a:rPr lang="ar-LB" dirty="0" smtClean="0">
                <a:latin typeface="Simplified Arabic" panose="02020603050405020304" pitchFamily="18" charset="-78"/>
                <a:cs typeface="Simplified Arabic" panose="02020603050405020304" pitchFamily="18" charset="-78"/>
              </a:rPr>
              <a:t>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الاعتراف بالشذوذ الجنسي.</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السماح بأنواع الاقتران الأخرى غير الزواج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التنفير من الزواج المبكر وسن القوانين التي تمنع ذلك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انهاء تبعية المرأة والبنت من الناحية الاجتماعية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سلب قوامة الرجال على النساء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سلب ولاية الإباء على الأبناء</a:t>
            </a:r>
            <a:r>
              <a:rPr lang="en-US" dirty="0" smtClean="0">
                <a:latin typeface="Simplified Arabic" panose="02020603050405020304" pitchFamily="18" charset="-78"/>
                <a:cs typeface="Simplified Arabic" panose="02020603050405020304" pitchFamily="18" charset="-78"/>
              </a:rPr>
              <a:t> </a:t>
            </a:r>
            <a:r>
              <a:rPr lang="ar-LB" dirty="0" smtClean="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أهم السلبيات التي دعت إليها الاتفاقيات والمؤتمرات الدولية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7171"/>
            <a:ext cx="2400300" cy="1905000"/>
          </a:xfrm>
          <a:prstGeom prst="rect">
            <a:avLst/>
          </a:prstGeom>
        </p:spPr>
      </p:pic>
    </p:spTree>
    <p:extLst>
      <p:ext uri="{BB962C8B-B14F-4D97-AF65-F5344CB8AC3E}">
        <p14:creationId xmlns:p14="http://schemas.microsoft.com/office/powerpoint/2010/main" val="31135044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rtl="1">
              <a:buNone/>
            </a:pPr>
            <a:r>
              <a:rPr lang="ar-LB" dirty="0" smtClean="0"/>
              <a:t> </a:t>
            </a:r>
          </a:p>
          <a:p>
            <a:pPr marL="0" indent="0" algn="r" rtl="1">
              <a:buNone/>
            </a:pPr>
            <a:endParaRPr lang="ar-LB" b="1" dirty="0"/>
          </a:p>
          <a:p>
            <a:pPr marL="0" indent="0" algn="r" rtl="1">
              <a:buNone/>
            </a:pPr>
            <a:r>
              <a:rPr lang="ar-LB" b="1" dirty="0" smtClean="0"/>
              <a:t>ما يتعلق بالجانب التعليمي</a:t>
            </a:r>
            <a:r>
              <a:rPr lang="ar-LB" dirty="0" smtClean="0"/>
              <a:t>:</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تشجيع التعليم المختلط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المساواة في مناهج التعليم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التثقيف والتربية الجنسية .</a:t>
            </a:r>
          </a:p>
        </p:txBody>
      </p:sp>
      <p:sp>
        <p:nvSpPr>
          <p:cNvPr id="3" name="Title 2"/>
          <p:cNvSpPr>
            <a:spLocks noGrp="1"/>
          </p:cNvSpPr>
          <p:nvPr>
            <p:ph type="title"/>
          </p:nvPr>
        </p:nvSpPr>
        <p:spPr/>
        <p:txBody>
          <a:bodyPr/>
          <a:lstStyle/>
          <a:p>
            <a:r>
              <a:rPr lang="ar-LB" dirty="0" smtClean="0"/>
              <a:t>أهم السلبيات التي دعت إليها الاتفاقيات والمؤتمرات الدولية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4" y="4903280"/>
            <a:ext cx="2400300" cy="1905000"/>
          </a:xfrm>
          <a:prstGeom prst="rect">
            <a:avLst/>
          </a:prstGeom>
        </p:spPr>
      </p:pic>
    </p:spTree>
    <p:extLst>
      <p:ext uri="{BB962C8B-B14F-4D97-AF65-F5344CB8AC3E}">
        <p14:creationId xmlns:p14="http://schemas.microsoft.com/office/powerpoint/2010/main" val="355603148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ar-LB" dirty="0" smtClean="0">
                <a:latin typeface="Simplified Arabic" panose="02020603050405020304" pitchFamily="18" charset="-78"/>
                <a:cs typeface="Simplified Arabic" panose="02020603050405020304" pitchFamily="18" charset="-78"/>
              </a:rPr>
              <a:t> </a:t>
            </a:r>
            <a:r>
              <a:rPr lang="ar-LB" b="1" dirty="0" smtClean="0">
                <a:latin typeface="Simplified Arabic" panose="02020603050405020304" pitchFamily="18" charset="-78"/>
                <a:cs typeface="Simplified Arabic" panose="02020603050405020304" pitchFamily="18" charset="-78"/>
              </a:rPr>
              <a:t>ما يتعلق بالجانب الصحي</a:t>
            </a:r>
          </a:p>
          <a:p>
            <a:pPr marL="0" indent="0" algn="just" rtl="1">
              <a:buNone/>
            </a:pPr>
            <a:r>
              <a:rPr lang="ar-LB" b="1" dirty="0" smtClean="0">
                <a:latin typeface="Simplified Arabic" panose="02020603050405020304" pitchFamily="18" charset="-78"/>
                <a:cs typeface="Simplified Arabic" panose="02020603050405020304" pitchFamily="18" charset="-78"/>
              </a:rPr>
              <a:t>أولاً : الأمراض الجنسية ، ومنها:</a:t>
            </a:r>
          </a:p>
          <a:p>
            <a:pPr algn="just" rtl="1">
              <a:buFontTx/>
              <a:buChar char="-"/>
            </a:pPr>
            <a:r>
              <a:rPr lang="ar-LB" dirty="0" smtClean="0">
                <a:latin typeface="Simplified Arabic" panose="02020603050405020304" pitchFamily="18" charset="-78"/>
                <a:cs typeface="Simplified Arabic" panose="02020603050405020304" pitchFamily="18" charset="-78"/>
              </a:rPr>
              <a:t>الدعوة إلى السلوك الجنسي المأمون .</a:t>
            </a:r>
          </a:p>
          <a:p>
            <a:pPr algn="just" rtl="1">
              <a:buFontTx/>
              <a:buChar char="-"/>
            </a:pPr>
            <a:r>
              <a:rPr lang="ar-LB" dirty="0" smtClean="0">
                <a:latin typeface="Simplified Arabic" panose="02020603050405020304" pitchFamily="18" charset="-78"/>
                <a:cs typeface="Simplified Arabic" panose="02020603050405020304" pitchFamily="18" charset="-78"/>
              </a:rPr>
              <a:t>تيسير انتشار الواقيات الذكرية وخاصة في المدارس .</a:t>
            </a:r>
          </a:p>
          <a:p>
            <a:pPr algn="just" rtl="1">
              <a:buFontTx/>
              <a:buChar char="-"/>
            </a:pPr>
            <a:r>
              <a:rPr lang="ar-LB" dirty="0" smtClean="0">
                <a:latin typeface="Simplified Arabic" panose="02020603050405020304" pitchFamily="18" charset="-78"/>
                <a:cs typeface="Simplified Arabic" panose="02020603050405020304" pitchFamily="18" charset="-78"/>
              </a:rPr>
              <a:t>الاعتراف بالعلاقات الجنسية المحرمة التي تسبب الأمراض الجنسية مثل الايدز</a:t>
            </a:r>
          </a:p>
          <a:p>
            <a:pPr algn="just" rtl="1">
              <a:buFontTx/>
              <a:buChar char="-"/>
            </a:pPr>
            <a:r>
              <a:rPr lang="ar-LB" dirty="0" smtClean="0">
                <a:latin typeface="Simplified Arabic" panose="02020603050405020304" pitchFamily="18" charset="-78"/>
                <a:cs typeface="Simplified Arabic" panose="02020603050405020304" pitchFamily="18" charset="-78"/>
              </a:rPr>
              <a:t>القضاء على التمييز ضد الأشخاص المصابين بالإيدز وخاصة النساء </a:t>
            </a:r>
          </a:p>
          <a:p>
            <a:pPr algn="just" rtl="1">
              <a:buFont typeface="Arial" panose="020B0604020202020204" pitchFamily="34" charset="0"/>
              <a:buChar char="•"/>
            </a:pPr>
            <a:endParaRPr lang="ar-LB" dirty="0" smtClean="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أهم السلبيات التي دعت إليها الاتفاقيات والمؤتمرات الدولية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 y="5085184"/>
            <a:ext cx="2400300" cy="1905000"/>
          </a:xfrm>
          <a:prstGeom prst="rect">
            <a:avLst/>
          </a:prstGeom>
        </p:spPr>
      </p:pic>
    </p:spTree>
    <p:extLst>
      <p:ext uri="{BB962C8B-B14F-4D97-AF65-F5344CB8AC3E}">
        <p14:creationId xmlns:p14="http://schemas.microsoft.com/office/powerpoint/2010/main" val="3447868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endParaRPr lang="ar-LB" sz="2800" b="1" dirty="0" smtClean="0">
              <a:latin typeface="Simplified Arabic" panose="02020603050405020304" pitchFamily="18" charset="-78"/>
              <a:cs typeface="Simplified Arabic" panose="02020603050405020304" pitchFamily="18" charset="-78"/>
            </a:endParaRPr>
          </a:p>
          <a:p>
            <a:pPr algn="just" rtl="1"/>
            <a:endParaRPr lang="ar-LB" sz="2800" b="1" dirty="0">
              <a:latin typeface="Simplified Arabic" panose="02020603050405020304" pitchFamily="18" charset="-78"/>
              <a:cs typeface="Simplified Arabic" panose="02020603050405020304" pitchFamily="18" charset="-78"/>
            </a:endParaRPr>
          </a:p>
          <a:p>
            <a:pPr algn="just" rtl="1"/>
            <a:r>
              <a:rPr lang="ar-LB" sz="2800" b="1" dirty="0" smtClean="0">
                <a:latin typeface="Simplified Arabic" panose="02020603050405020304" pitchFamily="18" charset="-78"/>
                <a:cs typeface="Simplified Arabic" panose="02020603050405020304" pitchFamily="18" charset="-78"/>
              </a:rPr>
              <a:t>الأمانة </a:t>
            </a:r>
            <a:r>
              <a:rPr lang="ar-LB" sz="2800" b="1" dirty="0">
                <a:latin typeface="Simplified Arabic" panose="02020603050405020304" pitchFamily="18" charset="-78"/>
                <a:cs typeface="Simplified Arabic" panose="02020603050405020304" pitchFamily="18" charset="-78"/>
              </a:rPr>
              <a:t>العامة</a:t>
            </a:r>
          </a:p>
          <a:p>
            <a:pPr marL="0" indent="0" algn="just" rtl="1">
              <a:buNone/>
            </a:pPr>
            <a:r>
              <a:rPr lang="ar-LB" sz="2800" dirty="0" smtClean="0">
                <a:latin typeface="Simplified Arabic" panose="02020603050405020304" pitchFamily="18" charset="-78"/>
                <a:cs typeface="Simplified Arabic" panose="02020603050405020304" pitchFamily="18" charset="-78"/>
              </a:rPr>
              <a:t>تضطلع الأمانة العامة بشتى </a:t>
            </a:r>
            <a:r>
              <a:rPr lang="ar-LB" sz="2800" dirty="0">
                <a:latin typeface="Simplified Arabic" panose="02020603050405020304" pitchFamily="18" charset="-78"/>
                <a:cs typeface="Simplified Arabic" panose="02020603050405020304" pitchFamily="18" charset="-78"/>
              </a:rPr>
              <a:t>الأعمال اليومية للمنظمة. وتقدم الخدمات إلى </a:t>
            </a:r>
            <a:r>
              <a:rPr lang="ar-LB" sz="2800" dirty="0" smtClean="0">
                <a:latin typeface="Simplified Arabic" panose="02020603050405020304" pitchFamily="18" charset="-78"/>
                <a:cs typeface="Simplified Arabic" panose="02020603050405020304" pitchFamily="18" charset="-78"/>
              </a:rPr>
              <a:t>الأجهزة </a:t>
            </a:r>
            <a:r>
              <a:rPr lang="ar-LB" sz="2800" dirty="0">
                <a:latin typeface="Simplified Arabic" panose="02020603050405020304" pitchFamily="18" charset="-78"/>
                <a:cs typeface="Simplified Arabic" panose="02020603050405020304" pitchFamily="18" charset="-78"/>
              </a:rPr>
              <a:t>الرئيسية الأخرى كما تضطلع بمهام متنوعة تنوع القضايا التي تتطرق إليها الأمم المتحدة مثل: إدارة عمليات السلام، ومسح الاتجاهات الاقتصادية والاجتماعية، وإعداد دراسات عن حقوق الإنسان وغيرها من </a:t>
            </a:r>
            <a:r>
              <a:rPr lang="ar-LB" sz="2800" dirty="0" smtClean="0">
                <a:latin typeface="Simplified Arabic" panose="02020603050405020304" pitchFamily="18" charset="-78"/>
                <a:cs typeface="Simplified Arabic" panose="02020603050405020304" pitchFamily="18" charset="-78"/>
              </a:rPr>
              <a:t>المهام .</a:t>
            </a:r>
            <a:endParaRPr lang="ar-LB" sz="2800" dirty="0">
              <a:latin typeface="Simplified Arabic" panose="02020603050405020304" pitchFamily="18" charset="-78"/>
              <a:cs typeface="Simplified Arabic" panose="02020603050405020304" pitchFamily="18" charset="-78"/>
            </a:endParaRPr>
          </a:p>
          <a:p>
            <a:pPr algn="just" rtl="1"/>
            <a:endParaRPr lang="ar-LB" sz="2800" dirty="0">
              <a:latin typeface="Simplified Arabic" panose="02020603050405020304" pitchFamily="18" charset="-78"/>
              <a:cs typeface="Simplified Arabic" panose="02020603050405020304" pitchFamily="18" charset="-78"/>
            </a:endParaRPr>
          </a:p>
          <a:p>
            <a:pPr algn="just" rtl="1"/>
            <a:endParaRPr lang="ar-LB"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لمحة عن منظمة الأمم المتحدة وأبرز أقسامها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1168"/>
            <a:ext cx="1885950" cy="2428875"/>
          </a:xfrm>
          <a:prstGeom prst="rect">
            <a:avLst/>
          </a:prstGeom>
        </p:spPr>
      </p:pic>
    </p:spTree>
    <p:extLst>
      <p:ext uri="{BB962C8B-B14F-4D97-AF65-F5344CB8AC3E}">
        <p14:creationId xmlns:p14="http://schemas.microsoft.com/office/powerpoint/2010/main" val="131481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8229600" cy="5588843"/>
          </a:xfrm>
        </p:spPr>
        <p:txBody>
          <a:bodyPr/>
          <a:lstStyle/>
          <a:p>
            <a:pPr marL="0" indent="0" algn="just" rtl="1">
              <a:buNone/>
            </a:pPr>
            <a:r>
              <a:rPr lang="ar-LB" dirty="0" smtClean="0">
                <a:latin typeface="Simplified Arabic" panose="02020603050405020304" pitchFamily="18" charset="-78"/>
                <a:cs typeface="Simplified Arabic" panose="02020603050405020304" pitchFamily="18" charset="-78"/>
              </a:rPr>
              <a:t> </a:t>
            </a:r>
            <a:r>
              <a:rPr lang="ar-LB" b="1" dirty="0" smtClean="0">
                <a:latin typeface="Simplified Arabic" panose="02020603050405020304" pitchFamily="18" charset="-78"/>
                <a:cs typeface="Simplified Arabic" panose="02020603050405020304" pitchFamily="18" charset="-78"/>
              </a:rPr>
              <a:t>ما يتعلق بالجانب الصحي</a:t>
            </a:r>
          </a:p>
          <a:p>
            <a:pPr marL="0" indent="0" algn="just" rtl="1">
              <a:buNone/>
            </a:pPr>
            <a:r>
              <a:rPr lang="ar-LB" b="1" dirty="0" smtClean="0">
                <a:latin typeface="Simplified Arabic" panose="02020603050405020304" pitchFamily="18" charset="-78"/>
                <a:cs typeface="Simplified Arabic" panose="02020603050405020304" pitchFamily="18" charset="-78"/>
              </a:rPr>
              <a:t>ثانياً : ما يتعلق بالإجهاض ، ومنها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أن يكون الإجهاض غير مخالف للقانون ، وأن يكون مأموناً طبياً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الغاء القوانين التي تنص على اتخاذ إجراءات عقابية ضد المرأة التي تجري إجهاضاً غير قانوني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أن يكون الإجهاض حقاً من حقوق المرأة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انشاء مستشفيات خاصة بالإجهاض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قتل الأجنة داخل الأرحام ، بحجة أنه حمل غير مرغوب فيه .</a:t>
            </a:r>
          </a:p>
        </p:txBody>
      </p:sp>
      <p:sp>
        <p:nvSpPr>
          <p:cNvPr id="3" name="Title 2"/>
          <p:cNvSpPr>
            <a:spLocks noGrp="1"/>
          </p:cNvSpPr>
          <p:nvPr>
            <p:ph type="title"/>
          </p:nvPr>
        </p:nvSpPr>
        <p:spPr/>
        <p:txBody>
          <a:bodyPr/>
          <a:lstStyle/>
          <a:p>
            <a:r>
              <a:rPr lang="ar-LB" dirty="0" smtClean="0"/>
              <a:t>أهم السلبيات التي دعت إليها الاتفاقيات والمؤتمرات الدولية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6165304"/>
            <a:ext cx="2400300" cy="692696"/>
          </a:xfrm>
          <a:prstGeom prst="rect">
            <a:avLst/>
          </a:prstGeom>
        </p:spPr>
      </p:pic>
    </p:spTree>
    <p:extLst>
      <p:ext uri="{BB962C8B-B14F-4D97-AF65-F5344CB8AC3E}">
        <p14:creationId xmlns:p14="http://schemas.microsoft.com/office/powerpoint/2010/main" val="25494530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8229600" cy="5588843"/>
          </a:xfrm>
        </p:spPr>
        <p:txBody>
          <a:bodyPr/>
          <a:lstStyle/>
          <a:p>
            <a:pPr marL="0" indent="0" algn="just" rtl="1">
              <a:buNone/>
            </a:pPr>
            <a:r>
              <a:rPr lang="ar-LB" dirty="0" smtClean="0">
                <a:latin typeface="Simplified Arabic" panose="02020603050405020304" pitchFamily="18" charset="-78"/>
                <a:cs typeface="Simplified Arabic" panose="02020603050405020304" pitchFamily="18" charset="-78"/>
              </a:rPr>
              <a:t> </a:t>
            </a:r>
          </a:p>
          <a:p>
            <a:pPr marL="0" indent="0" algn="just" rtl="1">
              <a:buNone/>
            </a:pPr>
            <a:endParaRPr lang="ar-LB" b="1" dirty="0">
              <a:latin typeface="Simplified Arabic" panose="02020603050405020304" pitchFamily="18" charset="-78"/>
              <a:cs typeface="Simplified Arabic" panose="02020603050405020304" pitchFamily="18" charset="-78"/>
            </a:endParaRPr>
          </a:p>
          <a:p>
            <a:pPr marL="0" indent="0" algn="just" rtl="1">
              <a:buNone/>
            </a:pPr>
            <a:r>
              <a:rPr lang="ar-LB" b="1" dirty="0" smtClean="0">
                <a:latin typeface="Simplified Arabic" panose="02020603050405020304" pitchFamily="18" charset="-78"/>
                <a:cs typeface="Simplified Arabic" panose="02020603050405020304" pitchFamily="18" charset="-78"/>
              </a:rPr>
              <a:t>ما يتعلق بالجانب الصحي</a:t>
            </a:r>
          </a:p>
          <a:p>
            <a:pPr marL="0" indent="0" algn="just" rtl="1">
              <a:buNone/>
            </a:pPr>
            <a:r>
              <a:rPr lang="ar-LB" b="1" dirty="0" smtClean="0">
                <a:latin typeface="Simplified Arabic" panose="02020603050405020304" pitchFamily="18" charset="-78"/>
                <a:cs typeface="Simplified Arabic" panose="02020603050405020304" pitchFamily="18" charset="-78"/>
              </a:rPr>
              <a:t>ثالثاً : ما يتعلق بالختان ، ومن ذلك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حث الحكومات على حظر ختان الإناث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اعتبار الختان نوع من أنواع العنف الممارس ضد المرأة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تضخيم الآثار السلبية الطبية لعلمية الختان </a:t>
            </a:r>
            <a:r>
              <a:rPr lang="ar-LB" b="1" dirty="0" smtClean="0">
                <a:latin typeface="Simplified Arabic" panose="02020603050405020304" pitchFamily="18" charset="-78"/>
                <a:cs typeface="Simplified Arabic" panose="02020603050405020304" pitchFamily="18" charset="-78"/>
              </a:rPr>
              <a:t>.</a:t>
            </a:r>
          </a:p>
        </p:txBody>
      </p:sp>
      <p:sp>
        <p:nvSpPr>
          <p:cNvPr id="3" name="Title 2"/>
          <p:cNvSpPr>
            <a:spLocks noGrp="1"/>
          </p:cNvSpPr>
          <p:nvPr>
            <p:ph type="title"/>
          </p:nvPr>
        </p:nvSpPr>
        <p:spPr/>
        <p:txBody>
          <a:bodyPr/>
          <a:lstStyle/>
          <a:p>
            <a:r>
              <a:rPr lang="ar-LB" dirty="0" smtClean="0"/>
              <a:t>أهم السلبيات التي دعت إليها الاتفاقيات والمؤتمرات الدولية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36655"/>
            <a:ext cx="2400300" cy="1905000"/>
          </a:xfrm>
          <a:prstGeom prst="rect">
            <a:avLst/>
          </a:prstGeom>
        </p:spPr>
      </p:pic>
    </p:spTree>
    <p:extLst>
      <p:ext uri="{BB962C8B-B14F-4D97-AF65-F5344CB8AC3E}">
        <p14:creationId xmlns:p14="http://schemas.microsoft.com/office/powerpoint/2010/main" val="339981904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8229600" cy="5588843"/>
          </a:xfrm>
        </p:spPr>
        <p:txBody>
          <a:bodyPr/>
          <a:lstStyle/>
          <a:p>
            <a:pPr marL="0" indent="0" algn="just" rtl="1">
              <a:buNone/>
            </a:pPr>
            <a:r>
              <a:rPr lang="ar-LB" dirty="0" smtClean="0">
                <a:latin typeface="Simplified Arabic" panose="02020603050405020304" pitchFamily="18" charset="-78"/>
                <a:cs typeface="Simplified Arabic" panose="02020603050405020304" pitchFamily="18" charset="-78"/>
              </a:rPr>
              <a:t> </a:t>
            </a:r>
            <a:r>
              <a:rPr lang="ar-LB" b="1" dirty="0" smtClean="0">
                <a:latin typeface="Simplified Arabic" panose="02020603050405020304" pitchFamily="18" charset="-78"/>
                <a:cs typeface="Simplified Arabic" panose="02020603050405020304" pitchFamily="18" charset="-78"/>
              </a:rPr>
              <a:t>ما يتعلق بالجانب الاقتصادي:</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اعتبار عمل المرأة داخل المنزل عملاً غير مأجور وبالتالي هو من أسباب فقر المرأة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التشجيع على خروج المرأة إلى العمل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المساواة بين المرأة والرجل في العمل ( نوعية العمل ووقته)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دعوة الحكومات إلى تغيير التشريعات حتى تحصل المرأة على المساواة بينها وبين الرجل بما في ذلك المساواة في الإرث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تيسير حصول المرأة على القروض المصرفية .</a:t>
            </a:r>
          </a:p>
        </p:txBody>
      </p:sp>
      <p:sp>
        <p:nvSpPr>
          <p:cNvPr id="3" name="Title 2"/>
          <p:cNvSpPr>
            <a:spLocks noGrp="1"/>
          </p:cNvSpPr>
          <p:nvPr>
            <p:ph type="title"/>
          </p:nvPr>
        </p:nvSpPr>
        <p:spPr/>
        <p:txBody>
          <a:bodyPr/>
          <a:lstStyle/>
          <a:p>
            <a:r>
              <a:rPr lang="ar-LB" dirty="0" smtClean="0"/>
              <a:t>أهم السلبيات التي دعت إليها الاتفاقيات والمؤتمرات الدولية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5589240"/>
            <a:ext cx="2400300" cy="1905000"/>
          </a:xfrm>
          <a:prstGeom prst="rect">
            <a:avLst/>
          </a:prstGeom>
        </p:spPr>
      </p:pic>
    </p:spTree>
    <p:extLst>
      <p:ext uri="{BB962C8B-B14F-4D97-AF65-F5344CB8AC3E}">
        <p14:creationId xmlns:p14="http://schemas.microsoft.com/office/powerpoint/2010/main" val="27906374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ar-LB" dirty="0" smtClean="0">
                <a:latin typeface="Simplified Arabic" panose="02020603050405020304" pitchFamily="18" charset="-78"/>
                <a:cs typeface="Simplified Arabic" panose="02020603050405020304" pitchFamily="18" charset="-78"/>
              </a:rPr>
              <a:t>1- تكريس المرجعيات الفكرية للحركات النسوية الغربية (</a:t>
            </a:r>
            <a:r>
              <a:rPr lang="en-US" dirty="0" smtClean="0">
                <a:latin typeface="Simplified Arabic" panose="02020603050405020304" pitchFamily="18" charset="-78"/>
                <a:cs typeface="Simplified Arabic" panose="02020603050405020304" pitchFamily="18" charset="-78"/>
              </a:rPr>
              <a:t>feminism</a:t>
            </a:r>
            <a:r>
              <a:rPr lang="ar-LB" dirty="0" smtClean="0">
                <a:latin typeface="Simplified Arabic" panose="02020603050405020304" pitchFamily="18" charset="-78"/>
                <a:cs typeface="Simplified Arabic" panose="02020603050405020304" pitchFamily="18" charset="-78"/>
              </a:rPr>
              <a:t>) التي من أهم مبادئها :</a:t>
            </a:r>
          </a:p>
          <a:p>
            <a:pPr marL="514350" indent="-514350" algn="just" rtl="1">
              <a:buAutoNum type="arabic1Minus"/>
            </a:pPr>
            <a:r>
              <a:rPr lang="ar-LB" dirty="0" smtClean="0">
                <a:latin typeface="Simplified Arabic" panose="02020603050405020304" pitchFamily="18" charset="-78"/>
                <a:cs typeface="Simplified Arabic" panose="02020603050405020304" pitchFamily="18" charset="-78"/>
              </a:rPr>
              <a:t>الفردية ، فهي تخاطب المرأة كفرد ليس له علاقة بمن حوله من أفراد المجتمع، فلا تخاطب المرأة كأم ، أو زوجة ، أو أخت أو ابنة  .</a:t>
            </a:r>
          </a:p>
          <a:p>
            <a:pPr marL="514350" indent="-514350" algn="just" rtl="1">
              <a:buAutoNum type="arabic1Minus"/>
            </a:pPr>
            <a:r>
              <a:rPr lang="ar-LB" dirty="0" smtClean="0">
                <a:latin typeface="Simplified Arabic" panose="02020603050405020304" pitchFamily="18" charset="-78"/>
                <a:cs typeface="Simplified Arabic" panose="02020603050405020304" pitchFamily="18" charset="-78"/>
              </a:rPr>
              <a:t>الحرية غير المنضبطة بضوابط من الشرع أو العقل ، بما في ذلك حرية تملك الجسد .</a:t>
            </a:r>
          </a:p>
          <a:p>
            <a:pPr marL="514350" indent="-514350" algn="just" rtl="1">
              <a:buAutoNum type="arabic1Minus"/>
            </a:pPr>
            <a:r>
              <a:rPr lang="ar-LB" dirty="0" smtClean="0">
                <a:latin typeface="Simplified Arabic" panose="02020603050405020304" pitchFamily="18" charset="-78"/>
                <a:cs typeface="Simplified Arabic" panose="02020603050405020304" pitchFamily="18" charset="-78"/>
              </a:rPr>
              <a:t>المساواة بين المرأة والرجل بغير مراعاة للفوارق البيولوجية ، والفسيولوجية ، والسيكولوجية </a:t>
            </a:r>
          </a:p>
          <a:p>
            <a:pPr marL="514350" indent="-514350" algn="just" rtl="1">
              <a:buAutoNum type="arabic1Minus"/>
            </a:pP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وقفات حول هذه السلبيات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5448300"/>
            <a:ext cx="2400300" cy="1905000"/>
          </a:xfrm>
          <a:prstGeom prst="rect">
            <a:avLst/>
          </a:prstGeom>
        </p:spPr>
      </p:pic>
    </p:spTree>
    <p:extLst>
      <p:ext uri="{BB962C8B-B14F-4D97-AF65-F5344CB8AC3E}">
        <p14:creationId xmlns:p14="http://schemas.microsoft.com/office/powerpoint/2010/main" val="231001573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rtl="1">
              <a:buNone/>
            </a:pPr>
            <a:endParaRPr lang="ar-LB" dirty="0" smtClean="0">
              <a:latin typeface="Simplified Arabic" panose="02020603050405020304" pitchFamily="18" charset="-78"/>
              <a:cs typeface="Simplified Arabic" panose="02020603050405020304" pitchFamily="18" charset="-78"/>
            </a:endParaRPr>
          </a:p>
          <a:p>
            <a:pPr marL="0" indent="0" algn="r" rtl="1">
              <a:buNone/>
            </a:pPr>
            <a:endParaRPr lang="ar-LB" dirty="0">
              <a:latin typeface="Simplified Arabic" panose="02020603050405020304" pitchFamily="18" charset="-78"/>
              <a:cs typeface="Simplified Arabic" panose="02020603050405020304" pitchFamily="18" charset="-78"/>
            </a:endParaRPr>
          </a:p>
          <a:p>
            <a:pPr marL="0" indent="0" algn="r" rtl="1">
              <a:buNone/>
            </a:pPr>
            <a:r>
              <a:rPr lang="ar-LB" dirty="0" smtClean="0">
                <a:latin typeface="Simplified Arabic" panose="02020603050405020304" pitchFamily="18" charset="-78"/>
                <a:cs typeface="Simplified Arabic" panose="02020603050405020304" pitchFamily="18" charset="-78"/>
              </a:rPr>
              <a:t>2-  تحطيم مؤسسة الأسرة </a:t>
            </a:r>
            <a:r>
              <a:rPr lang="en-US" dirty="0" smtClean="0">
                <a:latin typeface="Simplified Arabic" panose="02020603050405020304" pitchFamily="18" charset="-78"/>
                <a:cs typeface="Simplified Arabic" panose="02020603050405020304" pitchFamily="18" charset="-78"/>
              </a:rPr>
              <a:t> </a:t>
            </a:r>
            <a:r>
              <a:rPr lang="ar-LB" dirty="0" smtClean="0">
                <a:latin typeface="Simplified Arabic" panose="02020603050405020304" pitchFamily="18" charset="-78"/>
                <a:cs typeface="Simplified Arabic" panose="02020603050405020304" pitchFamily="18" charset="-78"/>
              </a:rPr>
              <a:t> </a:t>
            </a:r>
          </a:p>
          <a:p>
            <a:pPr marL="0" indent="0" algn="r" rtl="1">
              <a:buNone/>
            </a:pPr>
            <a:r>
              <a:rPr lang="ar-LB" dirty="0" smtClean="0">
                <a:latin typeface="Simplified Arabic" panose="02020603050405020304" pitchFamily="18" charset="-78"/>
                <a:cs typeface="Simplified Arabic" panose="02020603050405020304" pitchFamily="18" charset="-78"/>
              </a:rPr>
              <a:t>3- خلق جو من العداء بين المرأة والرجل ، والدعوة على التمحور حول الأنثى .</a:t>
            </a:r>
          </a:p>
          <a:p>
            <a:pPr marL="0" indent="0" algn="r" rtl="1">
              <a:buNone/>
            </a:pPr>
            <a:endParaRPr lang="ar-LB" dirty="0" smtClean="0">
              <a:latin typeface="Simplified Arabic" panose="02020603050405020304" pitchFamily="18" charset="-78"/>
              <a:cs typeface="Simplified Arabic" panose="02020603050405020304" pitchFamily="18" charset="-78"/>
            </a:endParaRPr>
          </a:p>
          <a:p>
            <a:pPr marL="0" indent="0" algn="r" rtl="1">
              <a:buNone/>
            </a:pP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وقفات حول هذه السلبيات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8" y="4956412"/>
            <a:ext cx="2400300" cy="1905000"/>
          </a:xfrm>
          <a:prstGeom prst="rect">
            <a:avLst/>
          </a:prstGeom>
        </p:spPr>
      </p:pic>
    </p:spTree>
    <p:extLst>
      <p:ext uri="{BB962C8B-B14F-4D97-AF65-F5344CB8AC3E}">
        <p14:creationId xmlns:p14="http://schemas.microsoft.com/office/powerpoint/2010/main" val="138277551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8229600" cy="5705475"/>
          </a:xfrm>
        </p:spPr>
        <p:txBody>
          <a:bodyPr/>
          <a:lstStyle/>
          <a:p>
            <a:pPr marL="0" indent="0" algn="r" rtl="1">
              <a:buNone/>
            </a:pPr>
            <a:r>
              <a:rPr lang="ar-LB" dirty="0" smtClean="0"/>
              <a:t> </a:t>
            </a:r>
            <a:r>
              <a:rPr lang="ar-LB" dirty="0" smtClean="0">
                <a:latin typeface="Simplified Arabic" panose="02020603050405020304" pitchFamily="18" charset="-78"/>
                <a:cs typeface="Simplified Arabic" panose="02020603050405020304" pitchFamily="18" charset="-78"/>
              </a:rPr>
              <a:t>- انها تحتمي بمظلة الأمم المتحدة من أجل فرض أجندتها .</a:t>
            </a:r>
          </a:p>
          <a:p>
            <a:pPr algn="r" rtl="1">
              <a:buFontTx/>
              <a:buChar char="-"/>
            </a:pPr>
            <a:r>
              <a:rPr lang="ar-LB" dirty="0" smtClean="0">
                <a:latin typeface="Simplified Arabic" panose="02020603050405020304" pitchFamily="18" charset="-78"/>
                <a:cs typeface="Simplified Arabic" panose="02020603050405020304" pitchFamily="18" charset="-78"/>
              </a:rPr>
              <a:t>انها تستعمل أسلوب الضغط على الحكومات من أجل تعديل والأعراف والتقاليد لبلدان العالم .</a:t>
            </a:r>
          </a:p>
          <a:p>
            <a:pPr algn="r" rtl="1">
              <a:buFontTx/>
              <a:buChar char="-"/>
            </a:pPr>
            <a:r>
              <a:rPr lang="ar-LB" dirty="0" smtClean="0">
                <a:latin typeface="Simplified Arabic" panose="02020603050405020304" pitchFamily="18" charset="-78"/>
                <a:cs typeface="Simplified Arabic" panose="02020603050405020304" pitchFamily="18" charset="-78"/>
              </a:rPr>
              <a:t>انها تعمل بجد ومن دول ملل من أجل فرض رؤيتها .</a:t>
            </a:r>
          </a:p>
          <a:p>
            <a:pPr algn="r" rtl="1">
              <a:buFontTx/>
              <a:buChar char="-"/>
            </a:pPr>
            <a:r>
              <a:rPr lang="ar-LB" dirty="0" smtClean="0">
                <a:latin typeface="Simplified Arabic" panose="02020603050405020304" pitchFamily="18" charset="-78"/>
                <a:cs typeface="Simplified Arabic" panose="02020603050405020304" pitchFamily="18" charset="-78"/>
              </a:rPr>
              <a:t>انها ترفض أي رؤية مغايرة لرؤيتها .</a:t>
            </a:r>
          </a:p>
          <a:p>
            <a:pPr algn="r" rtl="1">
              <a:buFontTx/>
              <a:buChar char="-"/>
            </a:pPr>
            <a:r>
              <a:rPr lang="ar-LB" dirty="0" smtClean="0">
                <a:latin typeface="Simplified Arabic" panose="02020603050405020304" pitchFamily="18" charset="-78"/>
                <a:cs typeface="Simplified Arabic" panose="02020603050405020304" pitchFamily="18" charset="-78"/>
              </a:rPr>
              <a:t>أنها تستخدم عملاء ( جواسيس ) لها في الداخل يعينونها في تنفيذ مهمتها .</a:t>
            </a:r>
          </a:p>
          <a:p>
            <a:pPr algn="r" rtl="1">
              <a:buFontTx/>
              <a:buChar char="-"/>
            </a:pPr>
            <a:r>
              <a:rPr lang="ar-LB" dirty="0" smtClean="0">
                <a:latin typeface="Simplified Arabic" panose="02020603050405020304" pitchFamily="18" charset="-78"/>
                <a:cs typeface="Simplified Arabic" panose="02020603050405020304" pitchFamily="18" charset="-78"/>
              </a:rPr>
              <a:t>انها تفرض فكر العولمة الاباحي على المجتمعات .</a:t>
            </a:r>
          </a:p>
          <a:p>
            <a:pPr algn="r" rtl="1">
              <a:buFontTx/>
              <a:buChar char="-"/>
            </a:pPr>
            <a:r>
              <a:rPr lang="ar-LB" dirty="0" smtClean="0">
                <a:latin typeface="Simplified Arabic" panose="02020603050405020304" pitchFamily="18" charset="-78"/>
                <a:cs typeface="Simplified Arabic" panose="02020603050405020304" pitchFamily="18" charset="-78"/>
              </a:rPr>
              <a:t>أنها تسعى إلى تقليل عدد الولادات في العالم وخاصة في الدول الإسلامية والدول النامية .</a:t>
            </a: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أهم جوانب الخطورة في هذه الاتفاقيات و المؤتمرات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6309320"/>
            <a:ext cx="2400300" cy="985242"/>
          </a:xfrm>
          <a:prstGeom prst="rect">
            <a:avLst/>
          </a:prstGeom>
        </p:spPr>
      </p:pic>
    </p:spTree>
    <p:extLst>
      <p:ext uri="{BB962C8B-B14F-4D97-AF65-F5344CB8AC3E}">
        <p14:creationId xmlns:p14="http://schemas.microsoft.com/office/powerpoint/2010/main" val="32776647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تعليم المرأة وإزالة الأمية عنها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مكافحة الأمراض السارية عند النساء، خاصة في البيئات الفقيرة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الرضاعة الطبيعية بالنسبة إلى الأم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محاربة الاتجار بالمرأة والطفل ، واستغلالهما جنسياً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تشجيع وسائط الاعلام إلى عدم استغلال جسد المرأة من اجل أغراض تجارية .</a:t>
            </a:r>
          </a:p>
          <a:p>
            <a:pPr algn="r"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في المساواة في الأجور بين الجنسين، لنفس العمل ، ونفس الجودة .</a:t>
            </a:r>
          </a:p>
          <a:p>
            <a:pPr algn="r" rtl="1">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ar-LB" dirty="0" smtClean="0"/>
              <a:t>بعض إيجابيات هذه المؤتمرات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5517232"/>
            <a:ext cx="2400300" cy="1905000"/>
          </a:xfrm>
          <a:prstGeom prst="rect">
            <a:avLst/>
          </a:prstGeom>
        </p:spPr>
      </p:pic>
    </p:spTree>
    <p:extLst>
      <p:ext uri="{BB962C8B-B14F-4D97-AF65-F5344CB8AC3E}">
        <p14:creationId xmlns:p14="http://schemas.microsoft.com/office/powerpoint/2010/main" val="398950297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rtl="1">
              <a:buNone/>
            </a:pPr>
            <a:endParaRPr lang="ar-LB" sz="4000" b="1" dirty="0" smtClean="0"/>
          </a:p>
          <a:p>
            <a:pPr marL="0" indent="0" algn="ctr" rtl="1">
              <a:buNone/>
            </a:pPr>
            <a:endParaRPr lang="ar-LB" sz="4000" b="1" dirty="0"/>
          </a:p>
          <a:p>
            <a:pPr marL="0" indent="0" algn="ctr" rtl="1">
              <a:buNone/>
            </a:pPr>
            <a:endParaRPr lang="ar-LB" sz="4000" b="1" dirty="0" smtClean="0"/>
          </a:p>
          <a:p>
            <a:pPr marL="0" indent="0" algn="ctr" rtl="1">
              <a:buNone/>
            </a:pPr>
            <a:r>
              <a:rPr lang="ar-LB" sz="4000" b="1" dirty="0" smtClean="0"/>
              <a:t>إيجابيات المؤتمرات والاتفاقيات الدولية</a:t>
            </a:r>
            <a:endParaRPr lang="en-US" sz="40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645782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buFont typeface="Arial" panose="020B0604020202020204" pitchFamily="34" charset="0"/>
              <a:buChar char="•"/>
            </a:pPr>
            <a:endParaRPr lang="ar-LB"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الدعوة إلى إعطاء إجازة الأمومة للمرأة العاملة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مكافحة التحرش الجنسي ضد المرأة من قبل الرجل في مواقع العمل وغيرها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مسؤولية الوالدين عن تربية الطفل وتنشئته تنشئة سوية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منع استغلال المرأة جنسياً من خلال النزاع المسلح ، أو من خلال استغلال ظروف اللاجئات وحاجتهن وفقرهن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التحذير من وأد البنات ، والانتقاء الجنسي قبل الولادة .</a:t>
            </a:r>
          </a:p>
          <a:p>
            <a:pPr algn="just" rtl="1">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ar-LB" dirty="0" smtClean="0"/>
              <a:t>بعض إيجابيات هذه المؤتمرات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5589240"/>
            <a:ext cx="2400300" cy="1905000"/>
          </a:xfrm>
          <a:prstGeom prst="rect">
            <a:avLst/>
          </a:prstGeom>
        </p:spPr>
      </p:pic>
    </p:spTree>
    <p:extLst>
      <p:ext uri="{BB962C8B-B14F-4D97-AF65-F5344CB8AC3E}">
        <p14:creationId xmlns:p14="http://schemas.microsoft.com/office/powerpoint/2010/main" val="10985297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19360"/>
            <a:ext cx="8229600" cy="5248275"/>
          </a:xfrm>
        </p:spPr>
        <p:txBody>
          <a:bodyPr/>
          <a:lstStyle/>
          <a:p>
            <a:pPr marL="0" indent="0" algn="just" rtl="1">
              <a:buNone/>
            </a:pPr>
            <a:endParaRPr lang="ar-LB" dirty="0" smtClean="0">
              <a:latin typeface="Simplified Arabic" panose="02020603050405020304" pitchFamily="18" charset="-78"/>
              <a:cs typeface="Simplified Arabic" panose="02020603050405020304" pitchFamily="18" charset="-78"/>
            </a:endParaRPr>
          </a:p>
          <a:p>
            <a:pPr marL="0" indent="0" algn="just" rtl="1">
              <a:buNone/>
            </a:pPr>
            <a:endParaRPr lang="ar-LB" dirty="0">
              <a:latin typeface="Simplified Arabic" panose="02020603050405020304" pitchFamily="18" charset="-78"/>
              <a:cs typeface="Simplified Arabic" panose="02020603050405020304" pitchFamily="18" charset="-78"/>
            </a:endParaRPr>
          </a:p>
          <a:p>
            <a:pPr marL="0" indent="0" algn="just" rtl="1">
              <a:buNone/>
            </a:pPr>
            <a:endParaRPr lang="ar-LB" dirty="0" smtClean="0">
              <a:latin typeface="Simplified Arabic" panose="02020603050405020304" pitchFamily="18" charset="-78"/>
              <a:cs typeface="Simplified Arabic" panose="02020603050405020304" pitchFamily="18" charset="-78"/>
            </a:endParaRPr>
          </a:p>
          <a:p>
            <a:pPr marL="0" indent="0" algn="just" rtl="1">
              <a:buNone/>
            </a:pPr>
            <a:r>
              <a:rPr lang="ar-LB" sz="3600" b="1" dirty="0" smtClean="0">
                <a:latin typeface="Simplified Arabic" panose="02020603050405020304" pitchFamily="18" charset="-78"/>
                <a:cs typeface="Simplified Arabic" panose="02020603050405020304" pitchFamily="18" charset="-78"/>
              </a:rPr>
              <a:t> المواقف والظواهر السلبية والإيجابية حول هذه الاتفاقيات والمؤتمرات الدولية في العالم العربي والإسلامي </a:t>
            </a:r>
            <a:endParaRPr lang="en-US" sz="3600" b="1"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4953000"/>
            <a:ext cx="2400300" cy="1905000"/>
          </a:xfrm>
          <a:prstGeom prst="rect">
            <a:avLst/>
          </a:prstGeom>
        </p:spPr>
      </p:pic>
    </p:spTree>
    <p:extLst>
      <p:ext uri="{BB962C8B-B14F-4D97-AF65-F5344CB8AC3E}">
        <p14:creationId xmlns:p14="http://schemas.microsoft.com/office/powerpoint/2010/main" val="1543017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8305800" cy="5548858"/>
          </a:xfrm>
        </p:spPr>
        <p:txBody>
          <a:bodyPr/>
          <a:lstStyle/>
          <a:p>
            <a:pPr algn="r" rtl="1"/>
            <a:endParaRPr lang="ar-LB" sz="2800" dirty="0" smtClean="0">
              <a:latin typeface="Simplified Arabic" panose="02020603050405020304" pitchFamily="18" charset="-78"/>
              <a:cs typeface="Simplified Arabic" panose="02020603050405020304" pitchFamily="18" charset="-78"/>
            </a:endParaRPr>
          </a:p>
          <a:p>
            <a:pPr algn="r" rtl="1"/>
            <a:r>
              <a:rPr lang="ar-LB" sz="2800" dirty="0" smtClean="0">
                <a:latin typeface="Simplified Arabic" panose="02020603050405020304" pitchFamily="18" charset="-78"/>
                <a:cs typeface="Simplified Arabic" panose="02020603050405020304" pitchFamily="18" charset="-78"/>
              </a:rPr>
              <a:t>أ- لجنة مركز المرأة التابعة للأمم المتحدة .</a:t>
            </a:r>
          </a:p>
          <a:p>
            <a:pPr algn="r" rtl="1"/>
            <a:r>
              <a:rPr lang="ar-LB" sz="2800" dirty="0" smtClean="0">
                <a:latin typeface="Simplified Arabic" panose="02020603050405020304" pitchFamily="18" charset="-78"/>
                <a:cs typeface="Simplified Arabic" panose="02020603050405020304" pitchFamily="18" charset="-78"/>
              </a:rPr>
              <a:t>ب- صندوق الأمم المتحدة للسكان .</a:t>
            </a:r>
          </a:p>
          <a:p>
            <a:pPr algn="r" rtl="1"/>
            <a:r>
              <a:rPr lang="ar-LB" sz="2800" dirty="0" smtClean="0">
                <a:latin typeface="Simplified Arabic" panose="02020603050405020304" pitchFamily="18" charset="-78"/>
                <a:cs typeface="Simplified Arabic" panose="02020603050405020304" pitchFamily="18" charset="-78"/>
              </a:rPr>
              <a:t>ج- صندوق الأمم المتحدة الإنمائي للمرأة .</a:t>
            </a:r>
          </a:p>
          <a:p>
            <a:pPr algn="r" rtl="1"/>
            <a:r>
              <a:rPr lang="ar-LB" sz="2800" dirty="0" smtClean="0">
                <a:latin typeface="Simplified Arabic" panose="02020603050405020304" pitchFamily="18" charset="-78"/>
                <a:cs typeface="Simplified Arabic" panose="02020603050405020304" pitchFamily="18" charset="-78"/>
              </a:rPr>
              <a:t>د- برنامج الأمم المتحدة الإنمائي .</a:t>
            </a:r>
          </a:p>
          <a:p>
            <a:pPr algn="r" rtl="1"/>
            <a:r>
              <a:rPr lang="ar-LB" sz="2800" dirty="0" smtClean="0">
                <a:latin typeface="Simplified Arabic" panose="02020603050405020304" pitchFamily="18" charset="-78"/>
                <a:cs typeface="Simplified Arabic" panose="02020603050405020304" pitchFamily="18" charset="-78"/>
              </a:rPr>
              <a:t>هـ اللجنة المعنية بالقضاء على التمييز ضد المرأة .</a:t>
            </a:r>
          </a:p>
          <a:p>
            <a:pPr algn="r" rtl="1"/>
            <a:r>
              <a:rPr lang="ar-LB" sz="2800" dirty="0" smtClean="0">
                <a:latin typeface="Simplified Arabic" panose="02020603050405020304" pitchFamily="18" charset="-78"/>
                <a:cs typeface="Simplified Arabic" panose="02020603050405020304" pitchFamily="18" charset="-78"/>
              </a:rPr>
              <a:t>و- اللجان الاقتصادية لـ(أفريقيا – أوروبا – أمريكا اللاتينية ومنطقة البحر الكاريبي ) واللجان الاقتصادية والاجتماعية (لآسيا والمحيط الهادئ- غربي آسية ) .</a:t>
            </a:r>
          </a:p>
          <a:p>
            <a:pPr algn="r" rtl="1"/>
            <a:r>
              <a:rPr lang="ar-LB" sz="2800" dirty="0" smtClean="0">
                <a:latin typeface="Simplified Arabic" panose="02020603050405020304" pitchFamily="18" charset="-78"/>
                <a:cs typeface="Simplified Arabic" panose="02020603050405020304" pitchFamily="18" charset="-78"/>
              </a:rPr>
              <a:t>ز- منظمة الأمم المتحدة للطفولة .</a:t>
            </a:r>
          </a:p>
          <a:p>
            <a:pPr algn="r" rtl="1"/>
            <a:r>
              <a:rPr lang="ar-LB" sz="2800" dirty="0" smtClean="0">
                <a:latin typeface="Simplified Arabic" panose="02020603050405020304" pitchFamily="18" charset="-78"/>
                <a:cs typeface="Simplified Arabic" panose="02020603050405020304" pitchFamily="18" charset="-78"/>
              </a:rPr>
              <a:t>ح- منظمة الأمم المتحدة للتربية والعلم والثقافية ( اليونسكو ) .</a:t>
            </a:r>
            <a:endParaRPr lang="ar-LB"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أبرز أجهزة الأمم المتحدة المعنية بالمرأة</a:t>
            </a:r>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49280"/>
            <a:ext cx="971095"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2244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buFont typeface="Arial" panose="020B0604020202020204" pitchFamily="34" charset="0"/>
              <a:buChar char="•"/>
            </a:pPr>
            <a:endParaRPr lang="ar-LB"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مشاركة جمعيات وطنية وإقليمية في هذه المؤتمرات ، والعمل على تنفيذ مخططاتها داخل دولهن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تحويل أفكار ومبادئ وتوجيهات هذه المؤتمرات داخل الجمعيات المحلية ( منظمة كفى، أبعاد )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تزايد التمويل الأجنبي المشبوه لهذه الجمعيات النسوية.</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بدء هذه الجمعيات قطف ثمارها في بعض الدول ( قانون العنف، قانون جريمة الشرف، رفع سن الحضانة، الزواج المدني) </a:t>
            </a:r>
          </a:p>
          <a:p>
            <a:pPr marL="0" indent="0" algn="just" rtl="1">
              <a:buNone/>
            </a:pP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الظواهر والمواقف السلبية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5517232"/>
            <a:ext cx="2400300" cy="1836068"/>
          </a:xfrm>
          <a:prstGeom prst="rect">
            <a:avLst/>
          </a:prstGeom>
        </p:spPr>
      </p:pic>
    </p:spTree>
    <p:extLst>
      <p:ext uri="{BB962C8B-B14F-4D97-AF65-F5344CB8AC3E}">
        <p14:creationId xmlns:p14="http://schemas.microsoft.com/office/powerpoint/2010/main" val="31459121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buFont typeface="Arial" panose="020B0604020202020204" pitchFamily="34" charset="0"/>
              <a:buChar char="•"/>
            </a:pPr>
            <a:endParaRPr lang="ar-LB"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استكار هيئات وجهات رسمية لبعض هذه المؤتمرات والوقوف في وجهها، منها موقف هيئة كبار العلماء في السعودية، وموقف الأزهر في مصر حول وثيقتي مؤتمري السكان في القاهرة ، والمرأة في بيجين .</a:t>
            </a:r>
          </a:p>
          <a:p>
            <a:pPr algn="just" rtl="1">
              <a:buFont typeface="Arial" panose="020B0604020202020204" pitchFamily="34" charset="0"/>
              <a:buChar char="•"/>
            </a:pPr>
            <a:r>
              <a:rPr lang="ar-LB" dirty="0" smtClean="0">
                <a:latin typeface="Simplified Arabic" panose="02020603050405020304" pitchFamily="18" charset="-78"/>
                <a:cs typeface="Simplified Arabic" panose="02020603050405020304" pitchFamily="18" charset="-78"/>
              </a:rPr>
              <a:t>نمو ظاهرة الوعي الإسلامي بهذه المؤتمرات المشبوهة ورصد المؤامرة وكشفها .</a:t>
            </a:r>
          </a:p>
          <a:p>
            <a:pPr marL="0" indent="0" algn="just" rtl="1">
              <a:buNone/>
            </a:pPr>
            <a:r>
              <a:rPr lang="ar-LB" dirty="0" smtClean="0">
                <a:latin typeface="Simplified Arabic" panose="02020603050405020304" pitchFamily="18" charset="-78"/>
                <a:cs typeface="Simplified Arabic" panose="02020603050405020304" pitchFamily="18" charset="-78"/>
              </a:rPr>
              <a:t>* وجود بعض الفعاليات الإسلامية ضد التيار الغربي على الصعيد المحلي والعربي ، منها اللجنة الإسلامية العالمية للمرأة والطفل على الصعيد العربي. </a:t>
            </a:r>
          </a:p>
          <a:p>
            <a:pPr algn="just" rtl="1">
              <a:buFont typeface="Arial" panose="020B0604020202020204" pitchFamily="34" charset="0"/>
              <a:buChar char="•"/>
            </a:pPr>
            <a:endParaRPr lang="ar-LB"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الظواهر والمواقف الإيجابية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5905500"/>
            <a:ext cx="2400300" cy="1905000"/>
          </a:xfrm>
          <a:prstGeom prst="rect">
            <a:avLst/>
          </a:prstGeom>
        </p:spPr>
      </p:pic>
    </p:spTree>
    <p:extLst>
      <p:ext uri="{BB962C8B-B14F-4D97-AF65-F5344CB8AC3E}">
        <p14:creationId xmlns:p14="http://schemas.microsoft.com/office/powerpoint/2010/main" val="129005289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46"/>
            <a:ext cx="9144000" cy="1037253"/>
          </a:xfrm>
          <a:solidFill>
            <a:schemeClr val="tx2">
              <a:lumMod val="20000"/>
              <a:lumOff val="80000"/>
            </a:schemeClr>
          </a:solidFill>
          <a:ln w="38100">
            <a:solidFill>
              <a:schemeClr val="tx2">
                <a:lumMod val="50000"/>
              </a:schemeClr>
            </a:solidFill>
          </a:ln>
          <a:scene3d>
            <a:camera prst="orthographicFront"/>
            <a:lightRig rig="threePt" dir="t"/>
          </a:scene3d>
          <a:sp3d>
            <a:bevelT/>
          </a:sp3d>
        </p:spPr>
        <p:txBody>
          <a:bodyPr/>
          <a:lstStyle/>
          <a:p>
            <a:r>
              <a:rPr lang="ar-LB" b="1" dirty="0" smtClean="0">
                <a:solidFill>
                  <a:srgbClr val="1E1894"/>
                </a:solidFill>
                <a:latin typeface="Simplified Arabic" pitchFamily="18" charset="-78"/>
                <a:cs typeface="Simplified Arabic" pitchFamily="18" charset="-78"/>
              </a:rPr>
              <a:t>تجارب لبنانية  نسائية في هذا المجال</a:t>
            </a:r>
            <a:endParaRPr lang="en-US" dirty="0">
              <a:solidFill>
                <a:srgbClr val="1E1894"/>
              </a:solidFill>
            </a:endParaRPr>
          </a:p>
        </p:txBody>
      </p:sp>
      <p:sp>
        <p:nvSpPr>
          <p:cNvPr id="3" name="Text Placeholder 2"/>
          <p:cNvSpPr>
            <a:spLocks noGrp="1"/>
          </p:cNvSpPr>
          <p:nvPr>
            <p:ph type="body" idx="1"/>
          </p:nvPr>
        </p:nvSpPr>
        <p:spPr>
          <a:xfrm>
            <a:off x="328839" y="1525229"/>
            <a:ext cx="4040188" cy="990600"/>
          </a:xfrm>
        </p:spPr>
        <p:txBody>
          <a:bodyPr>
            <a:normAutofit fontScale="55000" lnSpcReduction="20000"/>
          </a:bodyPr>
          <a:lstStyle/>
          <a:p>
            <a:endParaRPr lang="ar-LB" sz="2800" dirty="0" smtClean="0"/>
          </a:p>
          <a:p>
            <a:pPr algn="r" rtl="1"/>
            <a:r>
              <a:rPr lang="ar-SA" sz="4600" dirty="0" smtClean="0">
                <a:solidFill>
                  <a:srgbClr val="3E14DA"/>
                </a:solidFill>
              </a:rPr>
              <a:t> </a:t>
            </a:r>
            <a:r>
              <a:rPr lang="ar-SA" sz="4600" dirty="0">
                <a:solidFill>
                  <a:srgbClr val="3E14DA"/>
                </a:solidFill>
              </a:rPr>
              <a:t>تجمع اللجان والجمعيات النسائية للدفاع عن </a:t>
            </a:r>
            <a:r>
              <a:rPr lang="ar-SA" sz="4600" dirty="0" smtClean="0">
                <a:solidFill>
                  <a:srgbClr val="3E14DA"/>
                </a:solidFill>
              </a:rPr>
              <a:t>الأسرة</a:t>
            </a:r>
            <a:r>
              <a:rPr lang="ar-LB" sz="4600" dirty="0" smtClean="0">
                <a:solidFill>
                  <a:srgbClr val="3E14DA"/>
                </a:solidFill>
              </a:rPr>
              <a:t> </a:t>
            </a:r>
            <a:endParaRPr lang="en-US" sz="4600" dirty="0">
              <a:solidFill>
                <a:srgbClr val="3E14DA"/>
              </a:solidFill>
            </a:endParaRP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2974261"/>
            <a:ext cx="3173867" cy="3173867"/>
          </a:xfrm>
        </p:spPr>
      </p:pic>
      <p:sp>
        <p:nvSpPr>
          <p:cNvPr id="5" name="Text Placeholder 4"/>
          <p:cNvSpPr>
            <a:spLocks noGrp="1"/>
          </p:cNvSpPr>
          <p:nvPr>
            <p:ph type="body" sz="quarter" idx="3"/>
          </p:nvPr>
        </p:nvSpPr>
        <p:spPr>
          <a:xfrm>
            <a:off x="4724400" y="1371600"/>
            <a:ext cx="4041775" cy="639762"/>
          </a:xfrm>
        </p:spPr>
        <p:txBody>
          <a:bodyPr>
            <a:noAutofit/>
          </a:bodyPr>
          <a:lstStyle/>
          <a:p>
            <a:pPr algn="ctr"/>
            <a:r>
              <a:rPr lang="ar-LB" sz="2800" dirty="0" smtClean="0"/>
              <a:t>التجمع اللبناني للدفاع عن الأسرة</a:t>
            </a:r>
            <a:endParaRPr lang="en-US" sz="28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95899" y="2362200"/>
            <a:ext cx="3352800" cy="4191000"/>
          </a:xfrm>
        </p:spPr>
      </p:pic>
      <p:sp>
        <p:nvSpPr>
          <p:cNvPr id="7" name="Slide Number Placeholder 6"/>
          <p:cNvSpPr>
            <a:spLocks noGrp="1"/>
          </p:cNvSpPr>
          <p:nvPr>
            <p:ph type="sldNum" sz="quarter" idx="12"/>
          </p:nvPr>
        </p:nvSpPr>
        <p:spPr/>
        <p:txBody>
          <a:bodyPr/>
          <a:lstStyle/>
          <a:p>
            <a:fld id="{5A6A270A-BA7A-41F1-8580-7664E76A821D}" type="slidenum">
              <a:rPr lang="en-US" smtClean="0"/>
              <a:pPr/>
              <a:t>132</a:t>
            </a:fld>
            <a:endParaRPr lang="en-US" dirty="0"/>
          </a:p>
        </p:txBody>
      </p:sp>
    </p:spTree>
    <p:extLst>
      <p:ext uri="{BB962C8B-B14F-4D97-AF65-F5344CB8AC3E}">
        <p14:creationId xmlns:p14="http://schemas.microsoft.com/office/powerpoint/2010/main" val="209892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amond(in)">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228600"/>
            <a:ext cx="7835605" cy="619920"/>
            <a:chOff x="304800" y="3810000"/>
            <a:chExt cx="7835605" cy="619920"/>
          </a:xfrm>
          <a:scene3d>
            <a:camera prst="orthographicFront">
              <a:rot lat="0" lon="0" rev="0"/>
            </a:camera>
            <a:lightRig rig="contrasting" dir="t">
              <a:rot lat="0" lon="0" rev="1200000"/>
            </a:lightRig>
          </a:scene3d>
        </p:grpSpPr>
        <p:sp>
          <p:nvSpPr>
            <p:cNvPr id="3" name="Rounded Rectangle 2"/>
            <p:cNvSpPr/>
            <p:nvPr/>
          </p:nvSpPr>
          <p:spPr>
            <a:xfrm>
              <a:off x="304800" y="3810000"/>
              <a:ext cx="7835605" cy="619920"/>
            </a:xfrm>
            <a:prstGeom prst="roundRect">
              <a:avLst/>
            </a:prstGeom>
            <a:gradFill flip="none" rotWithShape="1">
              <a:gsLst>
                <a:gs pos="0">
                  <a:srgbClr val="8488C4"/>
                </a:gs>
                <a:gs pos="53000">
                  <a:srgbClr val="D4DEFF"/>
                </a:gs>
                <a:gs pos="83000">
                  <a:srgbClr val="D4DEFF"/>
                </a:gs>
                <a:gs pos="100000">
                  <a:srgbClr val="96AB94"/>
                </a:gs>
              </a:gsLst>
              <a:lin ang="5400000" scaled="0"/>
              <a:tileRect/>
            </a:gradFill>
            <a:sp3d contourW="19050" prstMaterial="metal">
              <a:bevelT w="88900" h="203200"/>
              <a:bevelB w="165100" h="254000"/>
            </a:sp3d>
          </p:spPr>
          <p:style>
            <a:lnRef idx="0">
              <a:schemeClr val="accent3">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 name="Rounded Rectangle 4"/>
            <p:cNvSpPr/>
            <p:nvPr/>
          </p:nvSpPr>
          <p:spPr>
            <a:xfrm>
              <a:off x="335062" y="3840262"/>
              <a:ext cx="7775081" cy="559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9758" tIns="0" rIns="219758" bIns="0" numCol="1" spcCol="1270" anchor="ctr" anchorCtr="0">
              <a:noAutofit/>
            </a:bodyPr>
            <a:lstStyle/>
            <a:p>
              <a:pPr lvl="0" algn="ctr" defTabSz="1422400" rtl="1">
                <a:lnSpc>
                  <a:spcPct val="90000"/>
                </a:lnSpc>
                <a:spcBef>
                  <a:spcPct val="0"/>
                </a:spcBef>
                <a:spcAft>
                  <a:spcPct val="35000"/>
                </a:spcAft>
              </a:pPr>
              <a:r>
                <a:rPr lang="ar-LB" sz="3200" b="1" kern="1200" noProof="0" dirty="0" smtClean="0"/>
                <a:t>التجمع اللبناني للدفاع عن الأسرة</a:t>
              </a:r>
              <a:endParaRPr lang="ar-LB" sz="3200" b="1" u="sng" kern="1200" noProof="0" dirty="0"/>
            </a:p>
          </p:txBody>
        </p:sp>
      </p:grpSp>
      <p:sp>
        <p:nvSpPr>
          <p:cNvPr id="6" name="Slide Number Placeholder 5"/>
          <p:cNvSpPr>
            <a:spLocks noGrp="1"/>
          </p:cNvSpPr>
          <p:nvPr>
            <p:ph type="sldNum" sz="quarter" idx="4294967295"/>
          </p:nvPr>
        </p:nvSpPr>
        <p:spPr>
          <a:xfrm>
            <a:off x="7956376" y="1484784"/>
            <a:ext cx="2133600" cy="365125"/>
          </a:xfrm>
          <a:prstGeom prst="rect">
            <a:avLst/>
          </a:prstGeom>
        </p:spPr>
        <p:txBody>
          <a:bodyPr/>
          <a:lstStyle/>
          <a:p>
            <a:fld id="{5A6A270A-BA7A-41F1-8580-7664E76A821D}" type="slidenum">
              <a:rPr lang="en-US" smtClean="0"/>
              <a:pPr/>
              <a:t>133</a:t>
            </a:fld>
            <a:endParaRPr lang="en-US"/>
          </a:p>
        </p:txBody>
      </p:sp>
      <p:graphicFrame>
        <p:nvGraphicFramePr>
          <p:cNvPr id="7" name="Diagram 6"/>
          <p:cNvGraphicFramePr/>
          <p:nvPr>
            <p:extLst>
              <p:ext uri="{D42A27DB-BD31-4B8C-83A1-F6EECF244321}">
                <p14:modId xmlns:p14="http://schemas.microsoft.com/office/powerpoint/2010/main" val="3857648841"/>
              </p:ext>
            </p:extLst>
          </p:nvPr>
        </p:nvGraphicFramePr>
        <p:xfrm>
          <a:off x="228600" y="1219200"/>
          <a:ext cx="84582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0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228600"/>
            <a:ext cx="7835605" cy="619920"/>
            <a:chOff x="304800" y="3810000"/>
            <a:chExt cx="7835605" cy="619920"/>
          </a:xfrm>
          <a:scene3d>
            <a:camera prst="orthographicFront">
              <a:rot lat="0" lon="0" rev="0"/>
            </a:camera>
            <a:lightRig rig="contrasting" dir="t">
              <a:rot lat="0" lon="0" rev="1200000"/>
            </a:lightRig>
          </a:scene3d>
        </p:grpSpPr>
        <p:sp>
          <p:nvSpPr>
            <p:cNvPr id="3" name="Rounded Rectangle 2"/>
            <p:cNvSpPr/>
            <p:nvPr/>
          </p:nvSpPr>
          <p:spPr>
            <a:xfrm>
              <a:off x="304800" y="3810000"/>
              <a:ext cx="7835605" cy="619920"/>
            </a:xfrm>
            <a:prstGeom prst="roundRect">
              <a:avLst/>
            </a:prstGeom>
            <a:gradFill flip="none" rotWithShape="1">
              <a:gsLst>
                <a:gs pos="0">
                  <a:srgbClr val="8488C4"/>
                </a:gs>
                <a:gs pos="53000">
                  <a:srgbClr val="D4DEFF"/>
                </a:gs>
                <a:gs pos="83000">
                  <a:srgbClr val="D4DEFF"/>
                </a:gs>
                <a:gs pos="100000">
                  <a:srgbClr val="96AB94"/>
                </a:gs>
              </a:gsLst>
              <a:lin ang="5400000" scaled="0"/>
              <a:tileRect/>
            </a:gradFill>
            <a:sp3d contourW="19050" prstMaterial="metal">
              <a:bevelT w="88900" h="203200"/>
              <a:bevelB w="165100" h="254000"/>
            </a:sp3d>
          </p:spPr>
          <p:style>
            <a:lnRef idx="0">
              <a:schemeClr val="accent3">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 name="Rounded Rectangle 4"/>
            <p:cNvSpPr/>
            <p:nvPr/>
          </p:nvSpPr>
          <p:spPr>
            <a:xfrm>
              <a:off x="335062" y="3840262"/>
              <a:ext cx="7775081" cy="559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9758" tIns="0" rIns="219758" bIns="0" numCol="1" spcCol="1270" anchor="ctr" anchorCtr="0">
              <a:noAutofit/>
            </a:bodyPr>
            <a:lstStyle/>
            <a:p>
              <a:pPr lvl="0" algn="ctr" defTabSz="1422400" rtl="1">
                <a:lnSpc>
                  <a:spcPct val="90000"/>
                </a:lnSpc>
                <a:spcBef>
                  <a:spcPct val="0"/>
                </a:spcBef>
                <a:spcAft>
                  <a:spcPct val="35000"/>
                </a:spcAft>
              </a:pPr>
              <a:r>
                <a:rPr lang="ar-LB" sz="3200" b="1" kern="1200" noProof="0" dirty="0" smtClean="0"/>
                <a:t>تجمع اللجان والجمعيات النسائية للدفاع عن الأسر </a:t>
              </a:r>
              <a:endParaRPr lang="ar-LB" sz="3200" b="1" u="sng" kern="1200" noProof="0" dirty="0"/>
            </a:p>
          </p:txBody>
        </p:sp>
      </p:grpSp>
      <p:graphicFrame>
        <p:nvGraphicFramePr>
          <p:cNvPr id="5" name="Diagram 4"/>
          <p:cNvGraphicFramePr/>
          <p:nvPr>
            <p:extLst>
              <p:ext uri="{D42A27DB-BD31-4B8C-83A1-F6EECF244321}">
                <p14:modId xmlns:p14="http://schemas.microsoft.com/office/powerpoint/2010/main" val="3003351628"/>
              </p:ext>
            </p:extLst>
          </p:nvPr>
        </p:nvGraphicFramePr>
        <p:xfrm>
          <a:off x="228600" y="1219200"/>
          <a:ext cx="8458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28600" y="1295400"/>
            <a:ext cx="666750" cy="666750"/>
          </a:xfrm>
          <a:prstGeom prst="rect">
            <a:avLst/>
          </a:prstGeom>
          <a:noFill/>
        </p:spPr>
      </p:pic>
      <p:sp>
        <p:nvSpPr>
          <p:cNvPr id="7" name="Slide Number Placeholder 6"/>
          <p:cNvSpPr>
            <a:spLocks noGrp="1"/>
          </p:cNvSpPr>
          <p:nvPr>
            <p:ph type="sldNum" sz="quarter" idx="4294967295"/>
          </p:nvPr>
        </p:nvSpPr>
        <p:spPr>
          <a:xfrm>
            <a:off x="6357543" y="5334000"/>
            <a:ext cx="2133600" cy="365125"/>
          </a:xfrm>
          <a:prstGeom prst="rect">
            <a:avLst/>
          </a:prstGeom>
        </p:spPr>
        <p:txBody>
          <a:bodyPr/>
          <a:lstStyle/>
          <a:p>
            <a:fld id="{5A6A270A-BA7A-41F1-8580-7664E76A821D}" type="slidenum">
              <a:rPr lang="en-US" smtClean="0"/>
              <a:pPr/>
              <a:t>134</a:t>
            </a:fld>
            <a:endParaRPr lang="en-US"/>
          </a:p>
        </p:txBody>
      </p:sp>
      <p:pic>
        <p:nvPicPr>
          <p:cNvPr id="8"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724873"/>
            <a:ext cx="1330067"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1000"/>
                                        <p:tgtEl>
                                          <p:spTgt spid="5"/>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amond(in)">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09800" y="152400"/>
            <a:ext cx="5029200" cy="762000"/>
          </a:xfrm>
        </p:spPr>
        <p:txBody>
          <a:bodyPr>
            <a:normAutofit fontScale="90000"/>
          </a:bodyPr>
          <a:lstStyle/>
          <a:p>
            <a:r>
              <a:rPr lang="en-US" dirty="0" smtClean="0"/>
              <a:t/>
            </a:r>
            <a:br>
              <a:rPr lang="en-US" dirty="0" smtClean="0"/>
            </a:br>
            <a:r>
              <a:rPr lang="ar-LB" dirty="0" smtClean="0"/>
              <a:t> </a:t>
            </a:r>
            <a:r>
              <a:rPr lang="en-US" u="sng" dirty="0" smtClean="0"/>
              <a:t/>
            </a:r>
            <a:br>
              <a:rPr lang="en-US" u="sng" dirty="0" smtClean="0"/>
            </a:br>
            <a:endParaRPr lang="en-US" b="1" dirty="0">
              <a:solidFill>
                <a:schemeClr val="accent4">
                  <a:lumMod val="75000"/>
                </a:schemeClr>
              </a:solidFill>
            </a:endParaRPr>
          </a:p>
        </p:txBody>
      </p:sp>
      <p:graphicFrame>
        <p:nvGraphicFramePr>
          <p:cNvPr id="24" name="Content Placeholder 23">
            <a:hlinkClick r:id="" action="ppaction://noaction" highlightClick="1"/>
          </p:cNvPr>
          <p:cNvGraphicFramePr>
            <a:graphicFrameLocks noGrp="1"/>
          </p:cNvGraphicFramePr>
          <p:nvPr>
            <p:ph idx="1"/>
            <p:extLst>
              <p:ext uri="{D42A27DB-BD31-4B8C-83A1-F6EECF244321}">
                <p14:modId xmlns:p14="http://schemas.microsoft.com/office/powerpoint/2010/main" val="833231044"/>
              </p:ext>
            </p:extLst>
          </p:nvPr>
        </p:nvGraphicFramePr>
        <p:xfrm>
          <a:off x="457200" y="228600"/>
          <a:ext cx="8229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12"/>
          </p:nvPr>
        </p:nvSpPr>
        <p:spPr>
          <a:effectLst>
            <a:reflection blurRad="6350" stA="50000" endA="300" endPos="55500" dist="50800" dir="5400000" sy="-100000" algn="bl" rotWithShape="0"/>
          </a:effectLst>
        </p:spPr>
        <p:txBody>
          <a:bodyPr/>
          <a:lstStyle/>
          <a:p>
            <a:r>
              <a:rPr lang="en-US" sz="1400" b="1" dirty="0" smtClean="0">
                <a:solidFill>
                  <a:schemeClr val="tx1"/>
                </a:solidFill>
              </a:rPr>
              <a:t>68</a:t>
            </a:r>
            <a:endParaRPr lang="en-US" sz="1400" b="1" dirty="0">
              <a:solidFill>
                <a:schemeClr val="tx1"/>
              </a:solidFill>
            </a:endParaRPr>
          </a:p>
        </p:txBody>
      </p:sp>
      <p:sp>
        <p:nvSpPr>
          <p:cNvPr id="18" name="TextBox 17"/>
          <p:cNvSpPr txBox="1"/>
          <p:nvPr/>
        </p:nvSpPr>
        <p:spPr>
          <a:xfrm>
            <a:off x="2743200" y="1981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65523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685800"/>
          </a:xfrm>
        </p:spPr>
        <p:style>
          <a:lnRef idx="1">
            <a:schemeClr val="dk1"/>
          </a:lnRef>
          <a:fillRef idx="2">
            <a:schemeClr val="dk1"/>
          </a:fillRef>
          <a:effectRef idx="1">
            <a:schemeClr val="dk1"/>
          </a:effectRef>
          <a:fontRef idx="minor">
            <a:schemeClr val="dk1"/>
          </a:fontRef>
        </p:style>
        <p:txBody>
          <a:bodyPr>
            <a:normAutofit/>
          </a:bodyPr>
          <a:lstStyle/>
          <a:p>
            <a:r>
              <a:rPr lang="ar-SA" b="1" u="sng" dirty="0" smtClean="0"/>
              <a:t>الخاتمة</a:t>
            </a:r>
            <a:endParaRPr lang="en-US" u="sng"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B8406DB7-5133-46F8-900F-1A8DDDE084E1}" type="slidenum">
              <a:rPr lang="en-US" sz="1400" b="1" smtClean="0">
                <a:solidFill>
                  <a:schemeClr val="tx1"/>
                </a:solidFill>
              </a:rPr>
              <a:pPr/>
              <a:t>136</a:t>
            </a:fld>
            <a:endParaRPr lang="en-US" sz="1400" b="1">
              <a:solidFill>
                <a:schemeClr val="tx1"/>
              </a:solidFill>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1651154559"/>
              </p:ext>
            </p:extLst>
          </p:nvPr>
        </p:nvGraphicFramePr>
        <p:xfrm>
          <a:off x="1219200" y="720795"/>
          <a:ext cx="7467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72700"/>
      </p:ext>
    </p:extLst>
  </p:cSld>
  <p:clrMapOvr>
    <a:masterClrMapping/>
  </p:clrMapOvr>
  <p:transition>
    <p:wedg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805263"/>
          </a:xfrm>
          <a:blipFill>
            <a:blip r:embed="rId2"/>
            <a:tile tx="0" ty="0" sx="100000" sy="100000" flip="none" algn="tl"/>
          </a:blipFill>
        </p:spPr>
        <p:txBody>
          <a:bodyPr/>
          <a:lstStyle/>
          <a:p>
            <a:pPr marL="0" indent="0" algn="just" rtl="1">
              <a:buNone/>
            </a:pPr>
            <a:endParaRPr lang="ar-LB" dirty="0" smtClean="0">
              <a:solidFill>
                <a:schemeClr val="tx2"/>
              </a:solidFill>
            </a:endParaRPr>
          </a:p>
          <a:p>
            <a:pPr marL="0" indent="0" algn="just" rtl="1">
              <a:buNone/>
            </a:pPr>
            <a:r>
              <a:rPr lang="ar-LB" dirty="0">
                <a:solidFill>
                  <a:schemeClr val="tx2"/>
                </a:solidFill>
              </a:rPr>
              <a:t>	</a:t>
            </a:r>
            <a:r>
              <a:rPr lang="ar-SA" dirty="0" smtClean="0">
                <a:solidFill>
                  <a:schemeClr val="tx2"/>
                </a:solidFill>
              </a:rPr>
              <a:t>إن </a:t>
            </a:r>
            <a:r>
              <a:rPr lang="ar-SA" dirty="0">
                <a:solidFill>
                  <a:schemeClr val="tx2"/>
                </a:solidFill>
              </a:rPr>
              <a:t>بدء الحركة النسوية بقطف ثمار تحركاتها، على صعيد  تعديل كثير من القوانين الداخلية ، تظهر أهمية الدور المنوط بنا كأفراد وجمعيات  في التصدي للمخططات الدولية الساعية إلى تغيير عاداتنا وقيمنا وقواننيا حتى تتناسب مع فكرها العولمي الذي ثبت فشله في بلد المنشأ ،  وهذا الدور ينبغي أن يشمل الأمور التالية:</a:t>
            </a:r>
            <a:endParaRPr lang="en-US" dirty="0">
              <a:solidFill>
                <a:schemeClr val="tx2"/>
              </a:solidFill>
            </a:endParaRPr>
          </a:p>
        </p:txBody>
      </p:sp>
      <p:sp>
        <p:nvSpPr>
          <p:cNvPr id="3" name="Rectangle 2"/>
          <p:cNvSpPr/>
          <p:nvPr/>
        </p:nvSpPr>
        <p:spPr>
          <a:xfrm>
            <a:off x="4142234" y="188640"/>
            <a:ext cx="1475084" cy="584775"/>
          </a:xfrm>
          <a:prstGeom prst="rect">
            <a:avLst/>
          </a:prstGeom>
        </p:spPr>
        <p:txBody>
          <a:bodyPr wrap="none">
            <a:spAutoFit/>
          </a:bodyPr>
          <a:lstStyle/>
          <a:p>
            <a:pPr rtl="1"/>
            <a:r>
              <a:rPr lang="ar-SA" sz="3200" b="1" dirty="0">
                <a:solidFill>
                  <a:schemeClr val="bg1"/>
                </a:solidFill>
              </a:rPr>
              <a:t>الخاتمة </a:t>
            </a:r>
            <a:r>
              <a:rPr lang="ar-LB" sz="3200" b="1"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1138649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fade">
                                      <p:cBhvr>
                                        <p:cTn id="13" dur="1000"/>
                                        <p:tgtEl>
                                          <p:spTgt spid="2">
                                            <p:bg/>
                                          </p:spTgt>
                                        </p:tgtEl>
                                      </p:cBhvr>
                                    </p:animEffect>
                                    <p:anim calcmode="lin" valueType="num">
                                      <p:cBhvr>
                                        <p:cTn id="14" dur="1000" fill="hold"/>
                                        <p:tgtEl>
                                          <p:spTgt spid="2">
                                            <p:bg/>
                                          </p:spTgt>
                                        </p:tgtEl>
                                        <p:attrNameLst>
                                          <p:attrName>ppt_x</p:attrName>
                                        </p:attrNameLst>
                                      </p:cBhvr>
                                      <p:tavLst>
                                        <p:tav tm="0">
                                          <p:val>
                                            <p:strVal val="#ppt_x"/>
                                          </p:val>
                                        </p:tav>
                                        <p:tav tm="100000">
                                          <p:val>
                                            <p:strVal val="#ppt_x"/>
                                          </p:val>
                                        </p:tav>
                                      </p:tavLst>
                                    </p:anim>
                                    <p:anim calcmode="lin" valueType="num">
                                      <p:cBhvr>
                                        <p:cTn id="15"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50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625696"/>
      </p:ext>
    </p:extLst>
  </p:cSld>
  <p:clrMapOvr>
    <a:masterClrMapping/>
  </p:clrMapOvr>
  <p:transition spd="slow">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2263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grpSp>
        <p:nvGrpSpPr>
          <p:cNvPr id="2" name="Group 10"/>
          <p:cNvGrpSpPr/>
          <p:nvPr/>
        </p:nvGrpSpPr>
        <p:grpSpPr>
          <a:xfrm>
            <a:off x="604866" y="1571611"/>
            <a:ext cx="7772400" cy="4584367"/>
            <a:chOff x="304800" y="2200275"/>
            <a:chExt cx="2428875" cy="1981200"/>
          </a:xfrm>
        </p:grpSpPr>
        <p:sp>
          <p:nvSpPr>
            <p:cNvPr id="12" name="Rectangle 11"/>
            <p:cNvSpPr/>
            <p:nvPr/>
          </p:nvSpPr>
          <p:spPr>
            <a:xfrm>
              <a:off x="304800" y="2200275"/>
              <a:ext cx="2428875" cy="609600"/>
            </a:xfrm>
            <a:prstGeom prst="rect">
              <a:avLst/>
            </a:prstGeom>
            <a:solidFill>
              <a:srgbClr val="1437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latin typeface="Times New Roman" panose="02020603050405020304" pitchFamily="18" charset="0"/>
                <a:cs typeface="Times New Roman" panose="02020603050405020304" pitchFamily="18" charset="0"/>
              </a:endParaRPr>
            </a:p>
          </p:txBody>
        </p:sp>
        <p:sp>
          <p:nvSpPr>
            <p:cNvPr id="13" name="Rectangle 12"/>
            <p:cNvSpPr/>
            <p:nvPr/>
          </p:nvSpPr>
          <p:spPr>
            <a:xfrm>
              <a:off x="304800" y="2886075"/>
              <a:ext cx="2428875" cy="609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04800" y="3571875"/>
              <a:ext cx="2428875" cy="609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75000"/>
                  </a:schemeClr>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04866" y="1779326"/>
            <a:ext cx="7772400" cy="4154984"/>
          </a:xfrm>
          <a:prstGeom prst="rect">
            <a:avLst/>
          </a:prstGeom>
        </p:spPr>
        <p:txBody>
          <a:bodyPr wrap="square">
            <a:spAutoFit/>
          </a:bodyPr>
          <a:lstStyle/>
          <a:p>
            <a:pPr lvl="0" algn="just" rtl="1"/>
            <a:r>
              <a:rPr lang="ar-SA" sz="2400" b="1" dirty="0">
                <a:solidFill>
                  <a:schemeClr val="bg1"/>
                </a:solidFill>
                <a:latin typeface="Simplified Arabic" panose="02020603050405020304" pitchFamily="18" charset="-78"/>
                <a:cs typeface="Simplified Arabic" panose="02020603050405020304" pitchFamily="18" charset="-78"/>
              </a:rPr>
              <a:t>بدأ الاهتمام الدولي بما يعرف بحقوق المرأة منذ تأسيس منظمة الأمم المتحدة</a:t>
            </a:r>
            <a:r>
              <a:rPr lang="ar-LB" sz="2400" b="1" dirty="0">
                <a:solidFill>
                  <a:schemeClr val="bg1"/>
                </a:solidFill>
                <a:latin typeface="Simplified Arabic" panose="02020603050405020304" pitchFamily="18" charset="-78"/>
                <a:cs typeface="Simplified Arabic" panose="02020603050405020304" pitchFamily="18" charset="-78"/>
              </a:rPr>
              <a:t>.</a:t>
            </a:r>
            <a:endParaRPr lang="en-US" sz="2400" b="1" dirty="0">
              <a:solidFill>
                <a:schemeClr val="bg1"/>
              </a:solidFill>
              <a:latin typeface="Simplified Arabic" panose="02020603050405020304" pitchFamily="18" charset="-78"/>
              <a:cs typeface="Simplified Arabic" panose="02020603050405020304" pitchFamily="18" charset="-78"/>
            </a:endParaRPr>
          </a:p>
          <a:p>
            <a:pPr algn="just" rtl="1"/>
            <a:endParaRPr lang="en-US" sz="2400" b="1" dirty="0" smtClean="0">
              <a:latin typeface="Simplified Arabic" panose="02020603050405020304" pitchFamily="18" charset="-78"/>
              <a:cs typeface="Simplified Arabic" panose="02020603050405020304" pitchFamily="18" charset="-78"/>
            </a:endParaRPr>
          </a:p>
          <a:p>
            <a:pPr algn="just" rtl="1"/>
            <a:endParaRPr lang="en-US" sz="2400" b="1" dirty="0">
              <a:latin typeface="Simplified Arabic" panose="02020603050405020304" pitchFamily="18" charset="-78"/>
              <a:cs typeface="Simplified Arabic" panose="02020603050405020304" pitchFamily="18" charset="-78"/>
            </a:endParaRPr>
          </a:p>
          <a:p>
            <a:pPr algn="just" rtl="1"/>
            <a:endParaRPr lang="en-US" sz="2400" b="1" dirty="0" smtClean="0">
              <a:latin typeface="Simplified Arabic" panose="02020603050405020304" pitchFamily="18" charset="-78"/>
              <a:cs typeface="Simplified Arabic" panose="02020603050405020304" pitchFamily="18" charset="-78"/>
            </a:endParaRPr>
          </a:p>
          <a:p>
            <a:pPr algn="just" rtl="1"/>
            <a:r>
              <a:rPr lang="ar-SA" sz="2400" b="1" dirty="0" smtClean="0">
                <a:latin typeface="Simplified Arabic" panose="02020603050405020304" pitchFamily="18" charset="-78"/>
                <a:cs typeface="Simplified Arabic" panose="02020603050405020304" pitchFamily="18" charset="-78"/>
              </a:rPr>
              <a:t>يعتبر ميثاق الأمم المتحدة الذي اعتُمد في سان فرنسيسكو عام 1945م. أول معاهدة دولية تشير في عبارات محددة وواضحة إلى تساوي النساء والرجال في الحقوق.</a:t>
            </a:r>
            <a:endParaRPr lang="en-US" sz="2400" b="1" dirty="0" smtClean="0">
              <a:latin typeface="Simplified Arabic" panose="02020603050405020304" pitchFamily="18" charset="-78"/>
              <a:cs typeface="Simplified Arabic" panose="02020603050405020304" pitchFamily="18" charset="-78"/>
            </a:endParaRPr>
          </a:p>
          <a:p>
            <a:pPr marL="342900" indent="-342900" algn="just" rtl="1">
              <a:buAutoNum type="arabicPeriod"/>
            </a:pPr>
            <a:endParaRPr lang="en-US" sz="2400" b="1" dirty="0" smtClean="0">
              <a:latin typeface="Simplified Arabic" panose="02020603050405020304" pitchFamily="18" charset="-78"/>
              <a:cs typeface="Simplified Arabic" panose="02020603050405020304" pitchFamily="18" charset="-78"/>
            </a:endParaRPr>
          </a:p>
          <a:p>
            <a:pPr lvl="0" algn="just" rtl="1"/>
            <a:r>
              <a:rPr lang="ar-SA" sz="2400" b="1" dirty="0" smtClean="0">
                <a:latin typeface="Simplified Arabic" panose="02020603050405020304" pitchFamily="18" charset="-78"/>
                <a:cs typeface="Simplified Arabic" panose="02020603050405020304" pitchFamily="18" charset="-78"/>
              </a:rPr>
              <a:t>بدأت المواثيق والاتفاقيات تصدر تباعاً بدءاً من الإعلان العالمي لحقوق الانسان </a:t>
            </a:r>
            <a:r>
              <a:rPr lang="ar-LB" sz="2400" b="1" dirty="0" smtClean="0">
                <a:latin typeface="Simplified Arabic" panose="02020603050405020304" pitchFamily="18" charset="-78"/>
                <a:cs typeface="Simplified Arabic" panose="02020603050405020304" pitchFamily="18" charset="-78"/>
              </a:rPr>
              <a:t>1948</a:t>
            </a:r>
            <a:r>
              <a:rPr lang="ar-SA" sz="2400" b="1" dirty="0" smtClean="0">
                <a:latin typeface="Simplified Arabic" panose="02020603050405020304" pitchFamily="18" charset="-78"/>
                <a:cs typeface="Simplified Arabic" panose="02020603050405020304" pitchFamily="18" charset="-78"/>
              </a:rPr>
              <a:t>م.،  وإنتهاء بمؤتمر بيجين 1995م. وتوابعه</a:t>
            </a:r>
            <a:r>
              <a:rPr lang="en-US" sz="2400" b="1" dirty="0" smtClean="0">
                <a:latin typeface="Simplified Arabic" panose="02020603050405020304" pitchFamily="18" charset="-78"/>
                <a:cs typeface="Simplified Arabic" panose="02020603050405020304" pitchFamily="18" charset="-78"/>
              </a:rPr>
              <a:t>.</a:t>
            </a:r>
          </a:p>
          <a:p>
            <a:pPr algn="just" rtl="1"/>
            <a:r>
              <a:rPr lang="en-US" sz="2400" b="1" dirty="0" smtClean="0">
                <a:latin typeface="Simplified Arabic" panose="02020603050405020304" pitchFamily="18" charset="-78"/>
                <a:cs typeface="Simplified Arabic" panose="02020603050405020304" pitchFamily="18" charset="-78"/>
              </a:rPr>
              <a:t> </a:t>
            </a:r>
            <a:endParaRPr lang="en-US" sz="24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الاهتمام بقضايا المرأة في منظمة الأمم المتحدة</a:t>
            </a:r>
            <a:endParaRPr lang="en-US" dirty="0"/>
          </a:p>
        </p:txBody>
      </p:sp>
      <p:pic>
        <p:nvPicPr>
          <p:cNvPr id="10" name="Picture 2" descr="المرأ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44" y="5759343"/>
            <a:ext cx="1810425" cy="1084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86389630"/>
              </p:ext>
            </p:extLst>
          </p:nvPr>
        </p:nvGraphicFramePr>
        <p:xfrm>
          <a:off x="0" y="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197588"/>
      </p:ext>
    </p:extLst>
  </p:cSld>
  <p:clrMapOvr>
    <a:masterClrMapping/>
  </p:clrMapOvr>
  <p:transition spd="slow">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1634148"/>
              </p:ext>
            </p:extLst>
          </p:nvPr>
        </p:nvGraphicFramePr>
        <p:xfrm>
          <a:off x="0" y="-315416"/>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635680"/>
      </p:ext>
    </p:extLst>
  </p:cSld>
  <p:clrMapOvr>
    <a:masterClrMapping/>
  </p:clrMapOvr>
  <p:transition spd="slow">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32450" y="0"/>
            <a:ext cx="401155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LB" sz="3600" smtClean="0">
                <a:solidFill>
                  <a:schemeClr val="tx1"/>
                </a:solidFill>
              </a:rPr>
              <a:t>كما </a:t>
            </a:r>
            <a:r>
              <a:rPr lang="ar-SA" sz="3600" smtClean="0">
                <a:solidFill>
                  <a:schemeClr val="tx1"/>
                </a:solidFill>
              </a:rPr>
              <a:t>أختم </a:t>
            </a:r>
            <a:r>
              <a:rPr lang="ar-SA" sz="3600" dirty="0">
                <a:solidFill>
                  <a:schemeClr val="tx1"/>
                </a:solidFill>
              </a:rPr>
              <a:t>بالدعاء إلى الله عز وجل  أن يحفظ هذا الدين ويحفظ أبنا</a:t>
            </a:r>
            <a:r>
              <a:rPr lang="ar-LB" sz="3600" dirty="0">
                <a:solidFill>
                  <a:schemeClr val="tx1"/>
                </a:solidFill>
              </a:rPr>
              <a:t>ء</a:t>
            </a:r>
            <a:r>
              <a:rPr lang="ar-SA" sz="3600" dirty="0">
                <a:solidFill>
                  <a:schemeClr val="tx1"/>
                </a:solidFill>
              </a:rPr>
              <a:t>ه من كل شر متربص بهم، فإنه القادر على ذلك، وهو القائل ﴿ وَيَمْكُرُونَ وَيَمْكُرُ اللّهُ وَاللّهُ خَيْرُ الْمَاكِرِينَ ﴾ ، وآخر دعوانا أن الحمد لله رب العالمين .</a:t>
            </a:r>
            <a:endParaRPr lang="en-US" sz="36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1" y="0"/>
            <a:ext cx="5220381" cy="6893818"/>
          </a:xfrm>
          <a:prstGeom prst="rect">
            <a:avLst/>
          </a:prstGeom>
        </p:spPr>
      </p:pic>
    </p:spTree>
    <p:extLst>
      <p:ext uri="{BB962C8B-B14F-4D97-AF65-F5344CB8AC3E}">
        <p14:creationId xmlns:p14="http://schemas.microsoft.com/office/powerpoint/2010/main" val="4943946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endParaRPr lang="ar-LB" dirty="0" smtClean="0"/>
          </a:p>
          <a:p>
            <a:pPr algn="just" rtl="1"/>
            <a:r>
              <a:rPr lang="ar-LB" dirty="0" smtClean="0"/>
              <a:t>تعريف الإعلان</a:t>
            </a:r>
            <a:endParaRPr lang="ar-LB" dirty="0"/>
          </a:p>
          <a:p>
            <a:pPr marL="0" indent="0" algn="just" rtl="1">
              <a:buNone/>
            </a:pPr>
            <a:r>
              <a:rPr lang="ar-LB" dirty="0" smtClean="0"/>
              <a:t>	</a:t>
            </a:r>
            <a:r>
              <a:rPr lang="en-US" dirty="0" err="1" smtClean="0"/>
              <a:t>مجموعة</a:t>
            </a:r>
            <a:r>
              <a:rPr lang="en-US" dirty="0" smtClean="0"/>
              <a:t> </a:t>
            </a:r>
            <a:r>
              <a:rPr lang="en-US" dirty="0" err="1"/>
              <a:t>أفكار</a:t>
            </a:r>
            <a:r>
              <a:rPr lang="en-US" dirty="0"/>
              <a:t> </a:t>
            </a:r>
            <a:r>
              <a:rPr lang="en-US" dirty="0" err="1"/>
              <a:t>ومبادئ</a:t>
            </a:r>
            <a:r>
              <a:rPr lang="en-US" dirty="0"/>
              <a:t> </a:t>
            </a:r>
            <a:r>
              <a:rPr lang="en-US" dirty="0" err="1"/>
              <a:t>عامة</a:t>
            </a:r>
            <a:r>
              <a:rPr lang="en-US" dirty="0"/>
              <a:t>، </a:t>
            </a:r>
            <a:r>
              <a:rPr lang="en-US" dirty="0" err="1"/>
              <a:t>لا</a:t>
            </a:r>
            <a:r>
              <a:rPr lang="en-US" dirty="0"/>
              <a:t> </a:t>
            </a:r>
            <a:r>
              <a:rPr lang="en-US" dirty="0" err="1"/>
              <a:t>تتمتع</a:t>
            </a:r>
            <a:r>
              <a:rPr lang="en-US" dirty="0"/>
              <a:t> </a:t>
            </a:r>
            <a:r>
              <a:rPr lang="en-US" dirty="0" err="1"/>
              <a:t>بالصفة</a:t>
            </a:r>
            <a:r>
              <a:rPr lang="en-US" dirty="0"/>
              <a:t> </a:t>
            </a:r>
            <a:r>
              <a:rPr lang="en-US" dirty="0" err="1" smtClean="0"/>
              <a:t>الالزامية</a:t>
            </a:r>
            <a:r>
              <a:rPr lang="en-US" dirty="0"/>
              <a:t>، </a:t>
            </a:r>
            <a:r>
              <a:rPr lang="en-US" dirty="0" err="1"/>
              <a:t>وله</a:t>
            </a:r>
            <a:r>
              <a:rPr lang="en-US" dirty="0"/>
              <a:t> </a:t>
            </a:r>
            <a:r>
              <a:rPr lang="en-US" dirty="0" err="1"/>
              <a:t>قيمة</a:t>
            </a:r>
            <a:r>
              <a:rPr lang="en-US" dirty="0"/>
              <a:t> </a:t>
            </a:r>
            <a:r>
              <a:rPr lang="en-US" dirty="0" err="1"/>
              <a:t>أدبية</a:t>
            </a:r>
            <a:r>
              <a:rPr lang="en-US" dirty="0"/>
              <a:t> </a:t>
            </a:r>
            <a:r>
              <a:rPr lang="en-US" dirty="0" err="1" smtClean="0"/>
              <a:t>ومعنوية</a:t>
            </a:r>
            <a:r>
              <a:rPr lang="ar-LB" dirty="0" smtClean="0"/>
              <a:t>.</a:t>
            </a:r>
          </a:p>
          <a:p>
            <a:pPr algn="just" rtl="1">
              <a:buFontTx/>
              <a:buChar char="-"/>
            </a:pPr>
            <a:r>
              <a:rPr lang="ar-LB" dirty="0" smtClean="0"/>
              <a:t>يت</a:t>
            </a:r>
            <a:r>
              <a:rPr lang="en-US" dirty="0" err="1" smtClean="0"/>
              <a:t>متع</a:t>
            </a:r>
            <a:r>
              <a:rPr lang="ar-LB" dirty="0" smtClean="0"/>
              <a:t> الإعلان</a:t>
            </a:r>
            <a:r>
              <a:rPr lang="en-US" dirty="0" smtClean="0"/>
              <a:t> </a:t>
            </a:r>
            <a:r>
              <a:rPr lang="en-US" dirty="0" err="1"/>
              <a:t>بالثقل</a:t>
            </a:r>
            <a:r>
              <a:rPr lang="en-US" dirty="0"/>
              <a:t> </a:t>
            </a:r>
            <a:r>
              <a:rPr lang="en-US" dirty="0" err="1"/>
              <a:t>السياسي</a:t>
            </a:r>
            <a:r>
              <a:rPr lang="en-US" dirty="0"/>
              <a:t> </a:t>
            </a:r>
            <a:r>
              <a:rPr lang="en-US" dirty="0" err="1"/>
              <a:t>والأخلاقي</a:t>
            </a:r>
            <a:r>
              <a:rPr lang="en-US" dirty="0"/>
              <a:t> </a:t>
            </a:r>
            <a:r>
              <a:rPr lang="ar-LB" dirty="0" smtClean="0"/>
              <a:t>إذا </a:t>
            </a:r>
            <a:r>
              <a:rPr lang="en-US" dirty="0" err="1" smtClean="0"/>
              <a:t>ما</a:t>
            </a:r>
            <a:r>
              <a:rPr lang="en-US" dirty="0" smtClean="0"/>
              <a:t> </a:t>
            </a:r>
            <a:r>
              <a:rPr lang="en-US" dirty="0" err="1" smtClean="0"/>
              <a:t>صدر</a:t>
            </a:r>
            <a:r>
              <a:rPr lang="en-US" dirty="0" smtClean="0"/>
              <a:t> </a:t>
            </a:r>
            <a:r>
              <a:rPr lang="en-US" dirty="0" err="1"/>
              <a:t>عن</a:t>
            </a:r>
            <a:r>
              <a:rPr lang="en-US" dirty="0"/>
              <a:t> </a:t>
            </a:r>
            <a:r>
              <a:rPr lang="en-US" dirty="0" err="1"/>
              <a:t>هيئة</a:t>
            </a:r>
            <a:r>
              <a:rPr lang="en-US" dirty="0"/>
              <a:t> </a:t>
            </a:r>
            <a:r>
              <a:rPr lang="en-US" dirty="0" err="1"/>
              <a:t>دولية</a:t>
            </a:r>
            <a:r>
              <a:rPr lang="en-US" dirty="0"/>
              <a:t> </a:t>
            </a:r>
            <a:r>
              <a:rPr lang="en-US" dirty="0" err="1"/>
              <a:t>مثل</a:t>
            </a:r>
            <a:r>
              <a:rPr lang="en-US" dirty="0"/>
              <a:t> </a:t>
            </a:r>
            <a:r>
              <a:rPr lang="en-US" dirty="0" err="1"/>
              <a:t>الجمعية</a:t>
            </a:r>
            <a:r>
              <a:rPr lang="en-US" dirty="0"/>
              <a:t> </a:t>
            </a:r>
            <a:r>
              <a:rPr lang="en-US" dirty="0" err="1"/>
              <a:t>العامة</a:t>
            </a:r>
            <a:r>
              <a:rPr lang="en-US" dirty="0"/>
              <a:t> </a:t>
            </a:r>
            <a:r>
              <a:rPr lang="en-US" dirty="0" err="1"/>
              <a:t>للأمم</a:t>
            </a:r>
            <a:r>
              <a:rPr lang="en-US" dirty="0"/>
              <a:t> </a:t>
            </a:r>
            <a:r>
              <a:rPr lang="en-US" dirty="0" err="1"/>
              <a:t>المتحدة</a:t>
            </a:r>
            <a:r>
              <a:rPr lang="en-US" dirty="0"/>
              <a:t>. </a:t>
            </a:r>
            <a:endParaRPr lang="ar-LB" dirty="0" smtClean="0"/>
          </a:p>
          <a:p>
            <a:pPr algn="just" rtl="1">
              <a:buFontTx/>
              <a:buChar char="-"/>
            </a:pPr>
            <a:r>
              <a:rPr lang="en-US" dirty="0" err="1" smtClean="0"/>
              <a:t>الإعلان</a:t>
            </a:r>
            <a:r>
              <a:rPr lang="en-US" dirty="0" smtClean="0"/>
              <a:t> </a:t>
            </a:r>
            <a:r>
              <a:rPr lang="en-US" dirty="0" err="1"/>
              <a:t>يعد</a:t>
            </a:r>
            <a:r>
              <a:rPr lang="en-US" dirty="0"/>
              <a:t> </a:t>
            </a:r>
            <a:r>
              <a:rPr lang="en-US" dirty="0" err="1"/>
              <a:t>من</a:t>
            </a:r>
            <a:r>
              <a:rPr lang="en-US" dirty="0"/>
              <a:t> </a:t>
            </a:r>
            <a:r>
              <a:rPr lang="en-US" dirty="0" err="1"/>
              <a:t>قبيل</a:t>
            </a:r>
            <a:r>
              <a:rPr lang="en-US" dirty="0"/>
              <a:t> </a:t>
            </a:r>
            <a:r>
              <a:rPr lang="en-US" dirty="0" err="1"/>
              <a:t>العرف</a:t>
            </a:r>
            <a:r>
              <a:rPr lang="en-US" dirty="0"/>
              <a:t> </a:t>
            </a:r>
            <a:r>
              <a:rPr lang="en-US" dirty="0" err="1"/>
              <a:t>الدولي</a:t>
            </a:r>
            <a:r>
              <a:rPr lang="en-US" dirty="0"/>
              <a:t>. </a:t>
            </a:r>
            <a:endParaRPr lang="ar-LB" dirty="0" smtClean="0"/>
          </a:p>
          <a:p>
            <a:pPr algn="just" rtl="1">
              <a:buFontTx/>
              <a:buChar char="-"/>
            </a:pPr>
            <a:r>
              <a:rPr lang="en-US" dirty="0" err="1" smtClean="0"/>
              <a:t>الإعلان</a:t>
            </a:r>
            <a:r>
              <a:rPr lang="en-US" dirty="0" smtClean="0"/>
              <a:t> </a:t>
            </a:r>
            <a:r>
              <a:rPr lang="en-US" dirty="0" err="1"/>
              <a:t>غالباً</a:t>
            </a:r>
            <a:r>
              <a:rPr lang="en-US" dirty="0"/>
              <a:t> </a:t>
            </a:r>
            <a:r>
              <a:rPr lang="en-US" dirty="0" err="1"/>
              <a:t>ما</a:t>
            </a:r>
            <a:r>
              <a:rPr lang="en-US" dirty="0"/>
              <a:t> </a:t>
            </a:r>
            <a:r>
              <a:rPr lang="en-US" dirty="0" err="1"/>
              <a:t>يصدر</a:t>
            </a:r>
            <a:r>
              <a:rPr lang="en-US" dirty="0"/>
              <a:t> </a:t>
            </a:r>
            <a:r>
              <a:rPr lang="en-US" dirty="0" err="1"/>
              <a:t>في</a:t>
            </a:r>
            <a:r>
              <a:rPr lang="en-US" dirty="0"/>
              <a:t> </a:t>
            </a:r>
            <a:r>
              <a:rPr lang="en-US" dirty="0" err="1"/>
              <a:t>ظروف</a:t>
            </a:r>
            <a:r>
              <a:rPr lang="en-US" dirty="0"/>
              <a:t> </a:t>
            </a:r>
            <a:r>
              <a:rPr lang="en-US" dirty="0" err="1"/>
              <a:t>نادرة</a:t>
            </a:r>
            <a:r>
              <a:rPr lang="en-US" dirty="0"/>
              <a:t> </a:t>
            </a:r>
            <a:r>
              <a:rPr lang="en-US" dirty="0" err="1"/>
              <a:t>حينما</a:t>
            </a:r>
            <a:r>
              <a:rPr lang="en-US" dirty="0"/>
              <a:t> </a:t>
            </a:r>
            <a:r>
              <a:rPr lang="en-US" dirty="0" err="1"/>
              <a:t>ينص</a:t>
            </a:r>
            <a:r>
              <a:rPr lang="en-US" dirty="0"/>
              <a:t> </a:t>
            </a:r>
            <a:r>
              <a:rPr lang="en-US" dirty="0" err="1"/>
              <a:t>على</a:t>
            </a:r>
            <a:r>
              <a:rPr lang="en-US" dirty="0"/>
              <a:t> </a:t>
            </a:r>
            <a:r>
              <a:rPr lang="en-US" dirty="0" err="1"/>
              <a:t>مبادئ</a:t>
            </a:r>
            <a:r>
              <a:rPr lang="en-US" dirty="0"/>
              <a:t> </a:t>
            </a:r>
            <a:r>
              <a:rPr lang="en-US" dirty="0" err="1"/>
              <a:t>ذات</a:t>
            </a:r>
            <a:r>
              <a:rPr lang="en-US" dirty="0"/>
              <a:t> </a:t>
            </a:r>
            <a:r>
              <a:rPr lang="en-US" dirty="0" err="1"/>
              <a:t>أهمية</a:t>
            </a:r>
            <a:r>
              <a:rPr lang="en-US" dirty="0"/>
              <a:t> </a:t>
            </a:r>
            <a:r>
              <a:rPr lang="en-US" dirty="0" err="1" smtClean="0"/>
              <a:t>كبرى</a:t>
            </a:r>
            <a:r>
              <a:rPr lang="en-US" dirty="0" smtClean="0"/>
              <a:t>. </a:t>
            </a:r>
            <a:endParaRPr lang="en-US" dirty="0"/>
          </a:p>
        </p:txBody>
      </p:sp>
      <p:sp>
        <p:nvSpPr>
          <p:cNvPr id="3" name="Title 2"/>
          <p:cNvSpPr>
            <a:spLocks noGrp="1"/>
          </p:cNvSpPr>
          <p:nvPr>
            <p:ph type="title"/>
          </p:nvPr>
        </p:nvSpPr>
        <p:spPr/>
        <p:txBody>
          <a:bodyPr/>
          <a:lstStyle/>
          <a:p>
            <a:r>
              <a:rPr lang="ar-LB" dirty="0" smtClean="0"/>
              <a:t/>
            </a:r>
            <a:br>
              <a:rPr lang="ar-LB" dirty="0" smtClean="0"/>
            </a:br>
            <a:r>
              <a:rPr lang="ar-LB" dirty="0" smtClean="0"/>
              <a:t>إصدار الإعلانات</a:t>
            </a:r>
            <a:r>
              <a:rPr lang="en-US" dirty="0"/>
              <a:t/>
            </a:r>
            <a:br>
              <a:rPr lang="en-US" dirty="0"/>
            </a:br>
            <a:endParaRPr lang="en-US" dirty="0"/>
          </a:p>
        </p:txBody>
      </p:sp>
    </p:spTree>
    <p:extLst>
      <p:ext uri="{BB962C8B-B14F-4D97-AF65-F5344CB8AC3E}">
        <p14:creationId xmlns:p14="http://schemas.microsoft.com/office/powerpoint/2010/main" val="1494356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323850" y="1196975"/>
            <a:ext cx="8229600" cy="4525963"/>
          </a:xfrm>
        </p:spPr>
        <p:txBody>
          <a:bodyPr/>
          <a:lstStyle/>
          <a:p>
            <a:pPr algn="just" rtl="1"/>
            <a:r>
              <a:rPr lang="ar-LB" sz="3600" dirty="0" smtClean="0"/>
              <a:t>يتضمن </a:t>
            </a:r>
            <a:r>
              <a:rPr lang="ar-LB" sz="3600" dirty="0"/>
              <a:t>الإعلان العالمي مقدمة وثلاثين مادة تكرس الحق في المساواة والحرية والسلامة البدنية . </a:t>
            </a:r>
            <a:endParaRPr lang="ar-LB" sz="3600" dirty="0" smtClean="0"/>
          </a:p>
          <a:p>
            <a:pPr marL="0" indent="0" algn="just" rtl="1">
              <a:buNone/>
            </a:pPr>
            <a:r>
              <a:rPr lang="ar-LB" sz="3600" dirty="0" smtClean="0"/>
              <a:t>ويمكن </a:t>
            </a:r>
            <a:r>
              <a:rPr lang="ar-LB" sz="3600" dirty="0"/>
              <a:t>تصنيف هذا المضمون إلى أربع فئات </a:t>
            </a:r>
            <a:r>
              <a:rPr lang="ar-LB" sz="3600" dirty="0" smtClean="0"/>
              <a:t>:</a:t>
            </a:r>
          </a:p>
          <a:p>
            <a:pPr algn="just" rtl="1"/>
            <a:r>
              <a:rPr lang="ar-LB" sz="3600" dirty="0" smtClean="0"/>
              <a:t>1</a:t>
            </a:r>
            <a:r>
              <a:rPr lang="ar-LB" sz="3600" dirty="0"/>
              <a:t>) الحقوق الشخصية للأفراد ؛ </a:t>
            </a:r>
            <a:r>
              <a:rPr lang="ar-LB" sz="3600" dirty="0" smtClean="0"/>
              <a:t>2</a:t>
            </a:r>
          </a:p>
          <a:p>
            <a:pPr algn="just" rtl="1"/>
            <a:r>
              <a:rPr lang="ar-LB" sz="3600" dirty="0" smtClean="0"/>
              <a:t>) </a:t>
            </a:r>
            <a:r>
              <a:rPr lang="ar-LB" sz="3600" dirty="0"/>
              <a:t>حقوق الأفراد في مواجهة الجماعة </a:t>
            </a:r>
            <a:endParaRPr lang="ar-LB" sz="3600" dirty="0" smtClean="0"/>
          </a:p>
          <a:p>
            <a:pPr algn="just" rtl="1"/>
            <a:r>
              <a:rPr lang="ar-LB" sz="3600" dirty="0" smtClean="0"/>
              <a:t>؛ </a:t>
            </a:r>
            <a:r>
              <a:rPr lang="ar-LB" sz="3600" dirty="0"/>
              <a:t>3) الحريات العامة والسياسية </a:t>
            </a:r>
            <a:endParaRPr lang="ar-LB" sz="3600" dirty="0" smtClean="0"/>
          </a:p>
          <a:p>
            <a:pPr algn="just" rtl="1"/>
            <a:r>
              <a:rPr lang="ar-LB" sz="3600" dirty="0" smtClean="0"/>
              <a:t>؛ </a:t>
            </a:r>
            <a:r>
              <a:rPr lang="ar-LB" sz="3600" dirty="0"/>
              <a:t>4) الحقوق </a:t>
            </a:r>
            <a:r>
              <a:rPr lang="ar-LB" sz="3600" dirty="0" smtClean="0"/>
              <a:t>الاقتصادية والاجتماعية </a:t>
            </a:r>
            <a:r>
              <a:rPr lang="ar-LB" sz="3600" dirty="0"/>
              <a:t>. </a:t>
            </a:r>
            <a:endParaRPr lang="en-US" sz="3600" dirty="0"/>
          </a:p>
          <a:p>
            <a:pPr algn="just" rtl="1"/>
            <a:endParaRPr lang="en-US" altLang="en-US" b="1" dirty="0">
              <a:latin typeface="Simplified Arabic" panose="02020603050405020304" pitchFamily="18" charset="-78"/>
              <a:cs typeface="Simplified Arabic" panose="02020603050405020304" pitchFamily="18" charset="-78"/>
            </a:endParaRPr>
          </a:p>
        </p:txBody>
      </p:sp>
      <p:sp>
        <p:nvSpPr>
          <p:cNvPr id="2" name="Rectangle 1"/>
          <p:cNvSpPr/>
          <p:nvPr/>
        </p:nvSpPr>
        <p:spPr>
          <a:xfrm>
            <a:off x="586222" y="116632"/>
            <a:ext cx="7704856" cy="646331"/>
          </a:xfrm>
          <a:prstGeom prst="rect">
            <a:avLst/>
          </a:prstGeom>
        </p:spPr>
        <p:txBody>
          <a:bodyPr wrap="square">
            <a:spAutoFit/>
          </a:bodyPr>
          <a:lstStyle/>
          <a:p>
            <a:pPr algn="ctr"/>
            <a:r>
              <a:rPr lang="ar-SA" altLang="en-US" sz="3600" b="1" dirty="0" smtClean="0"/>
              <a:t>ا</a:t>
            </a:r>
            <a:r>
              <a:rPr lang="ar-SA" altLang="en-US" sz="3600" b="1" dirty="0" smtClean="0">
                <a:solidFill>
                  <a:schemeClr val="bg1"/>
                </a:solidFill>
              </a:rPr>
              <a:t>الاعلان </a:t>
            </a:r>
            <a:r>
              <a:rPr lang="ar-LB" altLang="en-US" sz="3600" b="1" dirty="0" smtClean="0">
                <a:solidFill>
                  <a:schemeClr val="bg1"/>
                </a:solidFill>
              </a:rPr>
              <a:t>العالمي</a:t>
            </a:r>
            <a:r>
              <a:rPr lang="ar-SA" altLang="en-US" sz="3600" b="1" dirty="0" smtClean="0">
                <a:solidFill>
                  <a:schemeClr val="bg1"/>
                </a:solidFill>
              </a:rPr>
              <a:t> </a:t>
            </a:r>
            <a:r>
              <a:rPr lang="ar-SA" altLang="en-US" sz="3600" b="1" dirty="0">
                <a:solidFill>
                  <a:schemeClr val="bg1"/>
                </a:solidFill>
              </a:rPr>
              <a:t>لحقوق </a:t>
            </a:r>
            <a:r>
              <a:rPr lang="ar-SA" altLang="en-US" sz="3600" b="1" dirty="0" smtClean="0">
                <a:solidFill>
                  <a:schemeClr val="bg1"/>
                </a:solidFill>
              </a:rPr>
              <a:t>الانس</a:t>
            </a:r>
            <a:r>
              <a:rPr lang="ar-LB" altLang="en-US" sz="3600" b="1" dirty="0" smtClean="0">
                <a:solidFill>
                  <a:schemeClr val="bg1"/>
                </a:solidFill>
              </a:rPr>
              <a:t>ان 1948</a:t>
            </a:r>
            <a:endParaRPr lang="en-US" sz="3600"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7272"/>
            <a:ext cx="971600"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5772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إعلان القضاء على التمييز ضد المراة 1967</a:t>
            </a:r>
            <a:endParaRPr lang="en-US" dirty="0"/>
          </a:p>
        </p:txBody>
      </p:sp>
      <p:sp>
        <p:nvSpPr>
          <p:cNvPr id="3" name="Content Placeholder 2"/>
          <p:cNvSpPr>
            <a:spLocks noGrp="1"/>
          </p:cNvSpPr>
          <p:nvPr>
            <p:ph idx="1"/>
          </p:nvPr>
        </p:nvSpPr>
        <p:spPr/>
        <p:txBody>
          <a:bodyPr/>
          <a:lstStyle/>
          <a:p>
            <a:pPr algn="just" rtl="1"/>
            <a:r>
              <a:rPr lang="ar-LB" dirty="0"/>
              <a:t>صدر هذا الإعلان بالتعاون مع اللجنة الخاصة بوضع المرأة، واللجنة الفرعية الثالثة من الجمعية العمومية للأمم </a:t>
            </a:r>
            <a:r>
              <a:rPr lang="ar-LB" dirty="0" smtClean="0"/>
              <a:t>المتحدة.</a:t>
            </a:r>
          </a:p>
          <a:p>
            <a:pPr algn="just" rtl="1"/>
            <a:r>
              <a:rPr lang="ar-LB" dirty="0" smtClean="0"/>
              <a:t>تمت </a:t>
            </a:r>
            <a:r>
              <a:rPr lang="ar-LB" dirty="0"/>
              <a:t>الموافقة عليه من قبل  الجمعية العمومية بالإجماع في جلستها المنعقدة في7 تشرين الثاني سنة 1967م. .</a:t>
            </a:r>
            <a:endParaRPr lang="en-US" dirty="0"/>
          </a:p>
          <a:p>
            <a:pPr algn="just" rtl="1"/>
            <a:r>
              <a:rPr lang="ar-LB" dirty="0" smtClean="0"/>
              <a:t>يتألف </a:t>
            </a:r>
            <a:r>
              <a:rPr lang="ar-LB" dirty="0"/>
              <a:t>الإعلان من إحدى عشرة مادة، تبحث في المساواة بين المرأة والرجل في جميع الحقوق، وتدعو إلى إزالة كل أشكال التمييز بينهما. </a:t>
            </a:r>
            <a:endParaRPr lang="ar-LB" dirty="0" smtClean="0"/>
          </a:p>
          <a:p>
            <a:pPr algn="just" rtl="1"/>
            <a:r>
              <a:rPr lang="ar-LB" dirty="0" smtClean="0"/>
              <a:t> </a:t>
            </a:r>
            <a:r>
              <a:rPr lang="ar-LB" dirty="0"/>
              <a:t>شدّد الإعلان على أهمية إعطاء المرأة حقوقها التي وردت في الاتفاقيات السابقة،  إضافة إلى حقوق أخرى أعطاها  للنساء المتزوجات والعازبات. </a:t>
            </a:r>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7272"/>
            <a:ext cx="899592"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025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755576" y="1484784"/>
            <a:ext cx="7772400" cy="4953000"/>
          </a:xfrm>
          <a:ln>
            <a:solidFill>
              <a:srgbClr val="A50021"/>
            </a:solidFill>
            <a:miter lim="800000"/>
            <a:headEnd/>
            <a:tailEnd/>
          </a:ln>
        </p:spPr>
        <p:txBody>
          <a:bodyPr/>
          <a:lstStyle/>
          <a:p>
            <a:pPr algn="just" rtl="1">
              <a:buFontTx/>
              <a:buNone/>
            </a:pPr>
            <a:endParaRPr lang="en-US" altLang="en-US" sz="3600" b="1" dirty="0">
              <a:latin typeface="Simplified Arabic" panose="02020603050405020304" pitchFamily="18" charset="-78"/>
              <a:cs typeface="Simplified Arabic" panose="02020603050405020304" pitchFamily="18" charset="-78"/>
            </a:endParaRPr>
          </a:p>
          <a:p>
            <a:pPr algn="just" rtl="1">
              <a:buFontTx/>
              <a:buNone/>
            </a:pPr>
            <a:r>
              <a:rPr lang="en-US" altLang="en-US" sz="3600" b="1" dirty="0">
                <a:latin typeface="Simplified Arabic" panose="02020603050405020304" pitchFamily="18" charset="-78"/>
                <a:cs typeface="Simplified Arabic" panose="02020603050405020304" pitchFamily="18" charset="-78"/>
              </a:rPr>
              <a:t>	</a:t>
            </a:r>
            <a:r>
              <a:rPr lang="ar-SA" altLang="en-US" sz="3600" b="1" dirty="0" smtClean="0">
                <a:latin typeface="Simplified Arabic" panose="02020603050405020304" pitchFamily="18" charset="-78"/>
                <a:cs typeface="Simplified Arabic" panose="02020603050405020304" pitchFamily="18" charset="-78"/>
              </a:rPr>
              <a:t> وقرر</a:t>
            </a:r>
            <a:r>
              <a:rPr lang="ar-LB" altLang="en-US" sz="3600" b="1" dirty="0" smtClean="0">
                <a:latin typeface="Simplified Arabic" panose="02020603050405020304" pitchFamily="18" charset="-78"/>
                <a:cs typeface="Simplified Arabic" panose="02020603050405020304" pitchFamily="18" charset="-78"/>
              </a:rPr>
              <a:t> فيه</a:t>
            </a:r>
            <a:r>
              <a:rPr lang="ar-SA" altLang="en-US" sz="3600" b="1" dirty="0" smtClean="0">
                <a:latin typeface="Simplified Arabic" panose="02020603050405020304" pitchFamily="18" charset="-78"/>
                <a:cs typeface="Simplified Arabic" panose="02020603050405020304" pitchFamily="18" charset="-78"/>
              </a:rPr>
              <a:t> </a:t>
            </a:r>
            <a:r>
              <a:rPr lang="ar-SA" altLang="en-US" sz="3600" b="1" dirty="0">
                <a:latin typeface="Simplified Arabic" panose="02020603050405020304" pitchFamily="18" charset="-78"/>
                <a:cs typeface="Simplified Arabic" panose="02020603050405020304" pitchFamily="18" charset="-78"/>
              </a:rPr>
              <a:t>تعزيز النشاط</a:t>
            </a:r>
            <a:endParaRPr lang="en-US" altLang="en-US" sz="3600" b="1" dirty="0">
              <a:latin typeface="Simplified Arabic" panose="02020603050405020304" pitchFamily="18" charset="-78"/>
              <a:cs typeface="Simplified Arabic" panose="02020603050405020304" pitchFamily="18" charset="-78"/>
            </a:endParaRPr>
          </a:p>
          <a:p>
            <a:pPr algn="just" rtl="1">
              <a:buFontTx/>
              <a:buNone/>
            </a:pPr>
            <a:r>
              <a:rPr lang="en-US" altLang="en-US" sz="3600" b="1" dirty="0">
                <a:latin typeface="Simplified Arabic" panose="02020603050405020304" pitchFamily="18" charset="-78"/>
                <a:cs typeface="Simplified Arabic" panose="02020603050405020304" pitchFamily="18" charset="-78"/>
              </a:rPr>
              <a:t> </a:t>
            </a:r>
            <a:r>
              <a:rPr lang="ar-LB" altLang="en-US" sz="3600" b="1" dirty="0" smtClean="0">
                <a:latin typeface="Simplified Arabic" panose="02020603050405020304" pitchFamily="18" charset="-78"/>
                <a:cs typeface="Simplified Arabic" panose="02020603050405020304" pitchFamily="18" charset="-78"/>
              </a:rPr>
              <a:t>«</a:t>
            </a:r>
            <a:r>
              <a:rPr lang="en-US" altLang="en-US" sz="3600" b="1" dirty="0" smtClean="0">
                <a:latin typeface="Simplified Arabic" panose="02020603050405020304" pitchFamily="18" charset="-78"/>
                <a:cs typeface="Simplified Arabic" panose="02020603050405020304" pitchFamily="18" charset="-78"/>
              </a:rPr>
              <a:t> </a:t>
            </a:r>
            <a:r>
              <a:rPr lang="ar-SA" altLang="en-US" sz="3600" dirty="0">
                <a:latin typeface="Simplified Arabic" panose="02020603050405020304" pitchFamily="18" charset="-78"/>
                <a:cs typeface="Simplified Arabic" panose="02020603050405020304" pitchFamily="18" charset="-78"/>
              </a:rPr>
              <a:t>لترويج المساواة بين الرجل والمرأة، وضمان اندماج المرأة الكامل في عملية التنمية والاعتراف بأهمية مساهمة المرأة في تعزيز السلام في العالم</a:t>
            </a:r>
            <a:r>
              <a:rPr lang="ar-SA" altLang="en-US" sz="3600" dirty="0" smtClean="0">
                <a:latin typeface="Simplified Arabic" panose="02020603050405020304" pitchFamily="18" charset="-78"/>
                <a:cs typeface="Simplified Arabic" panose="02020603050405020304" pitchFamily="18" charset="-78"/>
              </a:rPr>
              <a:t>....</a:t>
            </a:r>
            <a:r>
              <a:rPr lang="ar-LB" altLang="en-US" sz="3600" dirty="0" smtClean="0">
                <a:latin typeface="Simplified Arabic" panose="02020603050405020304" pitchFamily="18" charset="-78"/>
                <a:cs typeface="Simplified Arabic" panose="02020603050405020304" pitchFamily="18" charset="-78"/>
              </a:rPr>
              <a:t>» .</a:t>
            </a:r>
            <a:endParaRPr lang="en-US" altLang="en-US" sz="3600" dirty="0">
              <a:latin typeface="Simplified Arabic" panose="02020603050405020304" pitchFamily="18" charset="-78"/>
              <a:cs typeface="Simplified Arabic" panose="02020603050405020304" pitchFamily="18" charset="-78"/>
            </a:endParaRPr>
          </a:p>
          <a:p>
            <a:pPr algn="just" rtl="1">
              <a:buFontTx/>
              <a:buNone/>
            </a:pPr>
            <a:endParaRPr lang="en-US" altLang="en-US" sz="3600" dirty="0">
              <a:latin typeface="Simplified Arabic" panose="02020603050405020304" pitchFamily="18" charset="-78"/>
              <a:cs typeface="Simplified Arabic" panose="02020603050405020304" pitchFamily="18" charset="-78"/>
            </a:endParaRPr>
          </a:p>
        </p:txBody>
      </p:sp>
      <p:sp>
        <p:nvSpPr>
          <p:cNvPr id="9219" name="Rectangle 3"/>
          <p:cNvSpPr>
            <a:spLocks noChangeArrowheads="1"/>
          </p:cNvSpPr>
          <p:nvPr/>
        </p:nvSpPr>
        <p:spPr bwMode="auto">
          <a:xfrm>
            <a:off x="8382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Rectangle 1"/>
          <p:cNvSpPr/>
          <p:nvPr/>
        </p:nvSpPr>
        <p:spPr>
          <a:xfrm>
            <a:off x="1043608" y="260648"/>
            <a:ext cx="6129834" cy="584775"/>
          </a:xfrm>
          <a:prstGeom prst="rect">
            <a:avLst/>
          </a:prstGeom>
        </p:spPr>
        <p:txBody>
          <a:bodyPr wrap="square">
            <a:spAutoFit/>
          </a:bodyPr>
          <a:lstStyle/>
          <a:p>
            <a:pPr algn="ctr">
              <a:buFontTx/>
              <a:buNone/>
            </a:pPr>
            <a:r>
              <a:rPr lang="ar-SA" altLang="en-US" sz="3200" b="1" dirty="0">
                <a:solidFill>
                  <a:schemeClr val="bg1"/>
                </a:solidFill>
              </a:rPr>
              <a:t>اعلان العام الدولي </a:t>
            </a:r>
            <a:r>
              <a:rPr lang="ar-SA" altLang="en-US" sz="3200" b="1" dirty="0" smtClean="0">
                <a:solidFill>
                  <a:schemeClr val="bg1"/>
                </a:solidFill>
              </a:rPr>
              <a:t>للمرأة</a:t>
            </a:r>
            <a:r>
              <a:rPr lang="ar-LB" altLang="en-US" sz="3200" b="1" dirty="0" smtClean="0">
                <a:solidFill>
                  <a:schemeClr val="bg1"/>
                </a:solidFill>
              </a:rPr>
              <a:t> 1975</a:t>
            </a:r>
            <a:endParaRPr lang="en-US" altLang="en-US" sz="3200" b="1" dirty="0">
              <a:solidFill>
                <a:schemeClr val="bg1"/>
              </a:solidFill>
            </a:endParaRPr>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 y="5835122"/>
            <a:ext cx="1333067"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153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buFont typeface="Arial" panose="020B0604020202020204" pitchFamily="34" charset="0"/>
              <a:buChar char="•"/>
            </a:pPr>
            <a:endParaRPr lang="ar-LB" sz="2800" b="1"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r>
              <a:rPr lang="ar-SA" sz="2800" b="1" dirty="0" smtClean="0">
                <a:latin typeface="Simplified Arabic" panose="02020603050405020304" pitchFamily="18" charset="-78"/>
                <a:cs typeface="Simplified Arabic" panose="02020603050405020304" pitchFamily="18" charset="-78"/>
              </a:rPr>
              <a:t>صدر </a:t>
            </a:r>
            <a:r>
              <a:rPr lang="ar-SA" sz="2800" b="1" dirty="0">
                <a:latin typeface="Simplified Arabic" panose="02020603050405020304" pitchFamily="18" charset="-78"/>
                <a:cs typeface="Simplified Arabic" panose="02020603050405020304" pitchFamily="18" charset="-78"/>
              </a:rPr>
              <a:t>هذا الإعلان في 8 سبتمبر/أيلول 2000 (قرار الجمعية العامة 55/2)،  بعد أن عقدت الأمم المتحدة ما يعرف بقمة الألفية </a:t>
            </a:r>
            <a:r>
              <a:rPr lang="ar-LB" sz="2800" b="1" dirty="0" smtClean="0">
                <a:latin typeface="Simplified Arabic" panose="02020603050405020304" pitchFamily="18" charset="-78"/>
                <a:cs typeface="Simplified Arabic" panose="02020603050405020304" pitchFamily="18" charset="-78"/>
              </a:rPr>
              <a:t>.</a:t>
            </a:r>
          </a:p>
          <a:p>
            <a:pPr algn="just" rtl="1">
              <a:buFont typeface="Arial" panose="020B0604020202020204" pitchFamily="34" charset="0"/>
              <a:buChar char="•"/>
            </a:pPr>
            <a:r>
              <a:rPr lang="ar-SA" sz="2800" b="1" dirty="0" smtClean="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التزمت 189 دولة عضو في الأمم المتحدة بالعمل نحو عالم يعطي أكبر أولوية للقضاء على الفقر وتحقيق التنمية المستدامة</a:t>
            </a:r>
            <a:r>
              <a:rPr lang="en-US" sz="2800" b="1" dirty="0" smtClean="0">
                <a:latin typeface="Simplified Arabic" panose="02020603050405020304" pitchFamily="18" charset="-78"/>
                <a:cs typeface="Simplified Arabic" panose="02020603050405020304" pitchFamily="18" charset="-78"/>
              </a:rPr>
              <a:t>.</a:t>
            </a:r>
            <a:endParaRPr lang="ar-LB" sz="2800" b="1"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r>
              <a:rPr lang="en-US"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قام </a:t>
            </a:r>
            <a:r>
              <a:rPr lang="ar-SA" sz="2800" b="1" dirty="0">
                <a:latin typeface="Simplified Arabic" panose="02020603050405020304" pitchFamily="18" charset="-78"/>
                <a:cs typeface="Simplified Arabic" panose="02020603050405020304" pitchFamily="18" charset="-78"/>
              </a:rPr>
              <a:t>بالتوقيع على إعلان الألفية 147 رئيس دولة حيث قام أعضاء الجمعية العمومية للأمم المتحدة بتمرير هذا الإعلان </a:t>
            </a:r>
            <a:r>
              <a:rPr lang="ar-SA" sz="2800" b="1" dirty="0" smtClean="0">
                <a:latin typeface="Simplified Arabic" panose="02020603050405020304" pitchFamily="18" charset="-78"/>
                <a:cs typeface="Simplified Arabic" panose="02020603050405020304" pitchFamily="18" charset="-78"/>
              </a:rPr>
              <a:t>بالإجماع</a:t>
            </a:r>
            <a:endParaRPr lang="ar-LB" sz="2800" b="1"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r>
              <a:rPr lang="en-US"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وتمخض </a:t>
            </a:r>
            <a:r>
              <a:rPr lang="ar-SA" sz="2800" b="1" dirty="0">
                <a:latin typeface="Simplified Arabic" panose="02020603050405020304" pitchFamily="18" charset="-78"/>
                <a:cs typeface="Simplified Arabic" panose="02020603050405020304" pitchFamily="18" charset="-78"/>
              </a:rPr>
              <a:t>عن هذا الإعلان الأهداف الإنمائية الثمانية للألفية ، وحددت الدول الأعضاء في الإعلان تعهدها بتحقيق هذه الأهداف حتى سنة 2015 .</a:t>
            </a:r>
            <a:endParaRPr lang="en-US" sz="2800" b="1" dirty="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endParaRPr lang="en-US" sz="2800" b="1"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SA" dirty="0"/>
              <a:t>إعلان الأمم المتحدة بشأن الألفية </a:t>
            </a:r>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7272"/>
            <a:ext cx="899592"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1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3244334"/>
            <a:ext cx="6336704" cy="830997"/>
          </a:xfrm>
          <a:prstGeom prst="rect">
            <a:avLst/>
          </a:prstGeom>
          <a:effectLst>
            <a:outerShdw blurRad="50800" dist="38100" dir="8100000" algn="tr" rotWithShape="0">
              <a:prstClr val="black">
                <a:alpha val="40000"/>
              </a:prstClr>
            </a:outerShdw>
          </a:effectLst>
        </p:spPr>
        <p:txBody>
          <a:bodyPr wrap="square">
            <a:spAutoFit/>
          </a:bodyPr>
          <a:lstStyle/>
          <a:p>
            <a:pPr algn="ctr" rtl="1"/>
            <a:r>
              <a:rPr lang="ar-SA" sz="4800" b="1" dirty="0">
                <a:latin typeface="Simplified Arabic" panose="02020603050405020304" pitchFamily="18" charset="-78"/>
                <a:cs typeface="Simplified Arabic" panose="02020603050405020304" pitchFamily="18" charset="-78"/>
              </a:rPr>
              <a:t>بسم الله الرحمن </a:t>
            </a:r>
            <a:r>
              <a:rPr lang="ar-SA" sz="4400" b="1" dirty="0">
                <a:latin typeface="Simplified Arabic" panose="02020603050405020304" pitchFamily="18" charset="-78"/>
                <a:cs typeface="Simplified Arabic" panose="02020603050405020304" pitchFamily="18" charset="-78"/>
              </a:rPr>
              <a:t>الرحيم</a:t>
            </a:r>
            <a:endParaRPr lang="en-US" sz="4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06556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143000"/>
          </a:xfrm>
          <a:solidFill>
            <a:schemeClr val="tx1"/>
          </a:solidFill>
        </p:spPr>
        <p:txBody>
          <a:bodyPr/>
          <a:lstStyle/>
          <a:p>
            <a:r>
              <a:rPr lang="ar-SA" altLang="en-US" b="1" dirty="0">
                <a:solidFill>
                  <a:schemeClr val="bg1"/>
                </a:solidFill>
              </a:rPr>
              <a:t>الاهداف التنموية </a:t>
            </a:r>
            <a:r>
              <a:rPr lang="ar-SA" altLang="en-US" b="1" dirty="0" err="1">
                <a:solidFill>
                  <a:schemeClr val="bg1"/>
                </a:solidFill>
              </a:rPr>
              <a:t>للالفية</a:t>
            </a:r>
            <a:r>
              <a:rPr lang="ar-SA" altLang="en-US" b="1" dirty="0">
                <a:solidFill>
                  <a:schemeClr val="bg1"/>
                </a:solidFill>
              </a:rPr>
              <a:t>  </a:t>
            </a:r>
            <a:endParaRPr lang="en-US" altLang="en-US" b="1" dirty="0">
              <a:solidFill>
                <a:schemeClr val="bg1"/>
              </a:solidFill>
            </a:endParaRPr>
          </a:p>
        </p:txBody>
      </p:sp>
      <p:graphicFrame>
        <p:nvGraphicFramePr>
          <p:cNvPr id="70659" name="Group 3"/>
          <p:cNvGraphicFramePr>
            <a:graphicFrameLocks noGrp="1"/>
          </p:cNvGraphicFramePr>
          <p:nvPr>
            <p:ph idx="1"/>
            <p:extLst>
              <p:ext uri="{D42A27DB-BD31-4B8C-83A1-F6EECF244321}">
                <p14:modId xmlns:p14="http://schemas.microsoft.com/office/powerpoint/2010/main" val="145125692"/>
              </p:ext>
            </p:extLst>
          </p:nvPr>
        </p:nvGraphicFramePr>
        <p:xfrm>
          <a:off x="457200" y="1600200"/>
          <a:ext cx="8229600" cy="4525963"/>
        </p:xfrm>
        <a:graphic>
          <a:graphicData uri="http://schemas.openxmlformats.org/drawingml/2006/table">
            <a:tbl>
              <a:tblPr/>
              <a:tblGrid>
                <a:gridCol w="8229600"/>
              </a:tblGrid>
              <a:tr h="452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1</a:t>
                      </a:r>
                      <a:r>
                        <a:rPr kumimoji="0" lang="ar-SA" altLang="en-US" sz="2800"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القضاء على الفقر والجوع الشديدين</a:t>
                      </a:r>
                      <a:r>
                        <a:rPr kumimoji="0" lang="ar-LB"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2- تحقيق التعليم الابتدائي الشامل</a:t>
                      </a:r>
                      <a:r>
                        <a:rPr kumimoji="0" lang="ar-LB"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3- </a:t>
                      </a:r>
                      <a:r>
                        <a:rPr kumimoji="0" lang="ar-SA" altLang="en-US" sz="3200" b="1" i="0" u="sng" strike="noStrike" cap="none" normalizeH="0" baseline="0" dirty="0" smtClean="0">
                          <a:ln>
                            <a:noFill/>
                          </a:ln>
                          <a:solidFill>
                            <a:srgbClr val="FF0000"/>
                          </a:solidFill>
                          <a:effectLst/>
                          <a:latin typeface="Simplified Arabic" panose="02020603050405020304" pitchFamily="18" charset="-78"/>
                          <a:cs typeface="Simplified Arabic" panose="02020603050405020304" pitchFamily="18" charset="-78"/>
                        </a:rPr>
                        <a:t>تعزيز المساواة بين الجنسين وتمكين المرأة</a:t>
                      </a:r>
                      <a:r>
                        <a:rPr kumimoji="0" lang="ar-LB" altLang="en-US" sz="3200" b="1" i="0" u="sng" strike="noStrike" cap="none" normalizeH="0" baseline="0" dirty="0" smtClean="0">
                          <a:ln>
                            <a:noFill/>
                          </a:ln>
                          <a:solidFill>
                            <a:srgbClr val="FF0000"/>
                          </a:solidFill>
                          <a:effectLst/>
                          <a:latin typeface="Simplified Arabic" panose="02020603050405020304" pitchFamily="18" charset="-78"/>
                          <a:cs typeface="Simplified Arabic" panose="02020603050405020304" pitchFamily="18" charset="-78"/>
                        </a:rPr>
                        <a:t> </a:t>
                      </a:r>
                      <a:r>
                        <a:rPr kumimoji="0" lang="ar-LB" altLang="en-US" sz="32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endParaRPr kumimoji="0" lang="ar-SA" altLang="en-US" sz="32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4- تخف</a:t>
                      </a:r>
                      <a:r>
                        <a:rPr kumimoji="0" lang="ar-LB"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ي</a:t>
                      </a: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ض نسبة وفيات الأطفال</a:t>
                      </a:r>
                      <a:r>
                        <a:rPr kumimoji="0" lang="ar-LB"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5- تحسين الصحة الإنجابية</a:t>
                      </a:r>
                      <a:r>
                        <a:rPr kumimoji="0" lang="ar-LB"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6- مكافحة فيروس نقص المناعة المكتسبة</a:t>
                      </a:r>
                      <a:r>
                        <a:rPr kumimoji="0" lang="ar-LB"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7- ضمان استدامة البيئة</a:t>
                      </a:r>
                      <a:r>
                        <a:rPr kumimoji="0" lang="ar-LB"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8- تطوير شراكة عالمية للتنمية</a:t>
                      </a:r>
                      <a:r>
                        <a:rPr kumimoji="0" lang="ar-LB"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en-US" altLang="en-US" sz="2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lnTlToBr>
                      <a:noFill/>
                    </a:lnTlToBr>
                    <a:lnBlToTr>
                      <a:noFill/>
                    </a:lnBlToTr>
                    <a:noFill/>
                  </a:tcPr>
                </a:tc>
              </a:tr>
            </a:tbl>
          </a:graphicData>
        </a:graphic>
      </p:graphicFrame>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3" y="5877273"/>
            <a:ext cx="1095983"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47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0264" y="34094"/>
            <a:ext cx="9324528" cy="1008112"/>
          </a:xfrm>
          <a:solidFill>
            <a:schemeClr val="tx1"/>
          </a:solidFill>
        </p:spPr>
        <p:txBody>
          <a:bodyPr/>
          <a:lstStyle/>
          <a:p>
            <a:pPr rtl="1"/>
            <a:r>
              <a:rPr lang="ar-SA" altLang="en-US" sz="2800" b="1" dirty="0"/>
              <a:t>الهدف الثالث: </a:t>
            </a:r>
            <a:br>
              <a:rPr lang="ar-SA" altLang="en-US" sz="2800" b="1" dirty="0"/>
            </a:br>
            <a:r>
              <a:rPr lang="ar-SA" altLang="en-US" sz="2800" b="1" dirty="0"/>
              <a:t>تعزيز المساواة بين الجنسين وتمكين المرأة</a:t>
            </a:r>
            <a:r>
              <a:rPr lang="ar-SA" altLang="en-US" sz="2800" dirty="0"/>
              <a:t> </a:t>
            </a:r>
            <a:endParaRPr lang="en-US" altLang="en-US" sz="2800" dirty="0"/>
          </a:p>
        </p:txBody>
      </p:sp>
      <p:sp>
        <p:nvSpPr>
          <p:cNvPr id="111619" name="Rectangle 3"/>
          <p:cNvSpPr>
            <a:spLocks noGrp="1" noChangeArrowheads="1"/>
          </p:cNvSpPr>
          <p:nvPr>
            <p:ph type="body" idx="1"/>
          </p:nvPr>
        </p:nvSpPr>
        <p:spPr>
          <a:xfrm>
            <a:off x="457200" y="1451619"/>
            <a:ext cx="8229600" cy="4916016"/>
          </a:xfrm>
        </p:spPr>
        <p:txBody>
          <a:bodyPr/>
          <a:lstStyle/>
          <a:p>
            <a:pPr marL="0" indent="0" algn="just" rtl="1">
              <a:lnSpc>
                <a:spcPct val="90000"/>
              </a:lnSpc>
              <a:buNone/>
            </a:pPr>
            <a:r>
              <a:rPr lang="ar-SA" altLang="en-US" sz="2800" b="1" dirty="0">
                <a:latin typeface="Simplified Arabic" panose="02020603050405020304" pitchFamily="18" charset="-78"/>
                <a:cs typeface="Simplified Arabic" panose="02020603050405020304" pitchFamily="18" charset="-78"/>
              </a:rPr>
              <a:t>المؤشرات</a:t>
            </a:r>
          </a:p>
          <a:p>
            <a:pPr algn="just" rtl="1">
              <a:lnSpc>
                <a:spcPct val="90000"/>
              </a:lnSpc>
            </a:pPr>
            <a:endParaRPr lang="ar-SA" altLang="en-US" sz="2800" b="1" dirty="0">
              <a:latin typeface="Simplified Arabic" panose="02020603050405020304" pitchFamily="18" charset="-78"/>
              <a:cs typeface="Simplified Arabic" panose="02020603050405020304" pitchFamily="18" charset="-78"/>
            </a:endParaRPr>
          </a:p>
          <a:p>
            <a:pPr algn="just" rtl="1">
              <a:lnSpc>
                <a:spcPct val="90000"/>
              </a:lnSpc>
            </a:pPr>
            <a:r>
              <a:rPr lang="ar-SA" altLang="en-US" sz="2800" b="1" dirty="0">
                <a:latin typeface="Simplified Arabic" panose="02020603050405020304" pitchFamily="18" charset="-78"/>
                <a:cs typeface="Simplified Arabic" panose="02020603050405020304" pitchFamily="18" charset="-78"/>
              </a:rPr>
              <a:t>الهدف 3أ: 	الغاء التفاوت بين الجنسين في التعليم الابتدائي والثانوي في عام 2005 وعلى جميع المستويات في عام </a:t>
            </a:r>
            <a:r>
              <a:rPr lang="ar-SA" altLang="en-US" sz="2800" b="1" dirty="0" smtClean="0">
                <a:latin typeface="Simplified Arabic" panose="02020603050405020304" pitchFamily="18" charset="-78"/>
                <a:cs typeface="Simplified Arabic" panose="02020603050405020304" pitchFamily="18" charset="-78"/>
              </a:rPr>
              <a:t>2015</a:t>
            </a:r>
            <a:r>
              <a:rPr lang="ar-LB" altLang="en-US" sz="2800" b="1" dirty="0" smtClean="0">
                <a:latin typeface="Simplified Arabic" panose="02020603050405020304" pitchFamily="18" charset="-78"/>
                <a:cs typeface="Simplified Arabic" panose="02020603050405020304" pitchFamily="18" charset="-78"/>
              </a:rPr>
              <a:t> .</a:t>
            </a:r>
            <a:endParaRPr lang="ar-SA" altLang="en-US" sz="2800" b="1" dirty="0">
              <a:latin typeface="Simplified Arabic" panose="02020603050405020304" pitchFamily="18" charset="-78"/>
              <a:cs typeface="Simplified Arabic" panose="02020603050405020304" pitchFamily="18" charset="-78"/>
            </a:endParaRPr>
          </a:p>
          <a:p>
            <a:pPr algn="just" rtl="1">
              <a:lnSpc>
                <a:spcPct val="90000"/>
              </a:lnSpc>
            </a:pPr>
            <a:endParaRPr lang="ar-LB" altLang="en-US" sz="2800" b="1" dirty="0" smtClean="0">
              <a:latin typeface="Simplified Arabic" panose="02020603050405020304" pitchFamily="18" charset="-78"/>
              <a:cs typeface="Simplified Arabic" panose="02020603050405020304" pitchFamily="18" charset="-78"/>
            </a:endParaRPr>
          </a:p>
          <a:p>
            <a:pPr algn="just" rtl="1">
              <a:lnSpc>
                <a:spcPct val="90000"/>
              </a:lnSpc>
            </a:pPr>
            <a:r>
              <a:rPr lang="ar-SA" altLang="en-US" sz="2800" b="1" dirty="0" smtClean="0">
                <a:latin typeface="Simplified Arabic" panose="02020603050405020304" pitchFamily="18" charset="-78"/>
                <a:cs typeface="Simplified Arabic" panose="02020603050405020304" pitchFamily="18" charset="-78"/>
              </a:rPr>
              <a:t>3/1 </a:t>
            </a:r>
            <a:r>
              <a:rPr lang="ar-SA" altLang="en-US" sz="2800" b="1" dirty="0">
                <a:latin typeface="Simplified Arabic" panose="02020603050405020304" pitchFamily="18" charset="-78"/>
                <a:cs typeface="Simplified Arabic" panose="02020603050405020304" pitchFamily="18" charset="-78"/>
              </a:rPr>
              <a:t>	نسبة البنات الى الصبيان في التعليم الابتدائي </a:t>
            </a:r>
            <a:r>
              <a:rPr lang="ar-SA" altLang="en-US" sz="2800" b="1" dirty="0" smtClean="0">
                <a:latin typeface="Simplified Arabic" panose="02020603050405020304" pitchFamily="18" charset="-78"/>
                <a:cs typeface="Simplified Arabic" panose="02020603050405020304" pitchFamily="18" charset="-78"/>
              </a:rPr>
              <a:t>والثانوي</a:t>
            </a:r>
            <a:r>
              <a:rPr lang="ar-LB" altLang="en-US" sz="2800" b="1" dirty="0" smtClean="0">
                <a:latin typeface="Simplified Arabic" panose="02020603050405020304" pitchFamily="18" charset="-78"/>
                <a:cs typeface="Simplified Arabic" panose="02020603050405020304" pitchFamily="18" charset="-78"/>
              </a:rPr>
              <a:t>.</a:t>
            </a:r>
            <a:r>
              <a:rPr lang="ar-SA" altLang="en-US" sz="2800" b="1" dirty="0" smtClean="0">
                <a:latin typeface="Simplified Arabic" panose="02020603050405020304" pitchFamily="18" charset="-78"/>
                <a:cs typeface="Simplified Arabic" panose="02020603050405020304" pitchFamily="18" charset="-78"/>
              </a:rPr>
              <a:t> </a:t>
            </a:r>
            <a:endParaRPr lang="ar-SA" altLang="en-US" sz="2800" b="1" dirty="0">
              <a:latin typeface="Simplified Arabic" panose="02020603050405020304" pitchFamily="18" charset="-78"/>
              <a:cs typeface="Simplified Arabic" panose="02020603050405020304" pitchFamily="18" charset="-78"/>
            </a:endParaRPr>
          </a:p>
          <a:p>
            <a:pPr algn="just" rtl="1">
              <a:lnSpc>
                <a:spcPct val="90000"/>
              </a:lnSpc>
            </a:pPr>
            <a:r>
              <a:rPr lang="ar-SA" altLang="en-US" sz="2800" b="1" dirty="0">
                <a:latin typeface="Simplified Arabic" panose="02020603050405020304" pitchFamily="18" charset="-78"/>
                <a:cs typeface="Simplified Arabic" panose="02020603050405020304" pitchFamily="18" charset="-78"/>
              </a:rPr>
              <a:t>3/2 	حصة المرأة من العمل المأجور في القطاع غير 			الزراعي </a:t>
            </a:r>
            <a:r>
              <a:rPr lang="ar-LB" altLang="en-US" sz="2800" b="1" dirty="0" smtClean="0">
                <a:latin typeface="Simplified Arabic" panose="02020603050405020304" pitchFamily="18" charset="-78"/>
                <a:cs typeface="Simplified Arabic" panose="02020603050405020304" pitchFamily="18" charset="-78"/>
              </a:rPr>
              <a:t>.</a:t>
            </a:r>
            <a:endParaRPr lang="en-US" altLang="en-US" sz="2800" b="1" dirty="0">
              <a:latin typeface="Simplified Arabic" panose="02020603050405020304" pitchFamily="18" charset="-78"/>
              <a:cs typeface="Simplified Arabic" panose="02020603050405020304" pitchFamily="18" charset="-78"/>
            </a:endParaRPr>
          </a:p>
          <a:p>
            <a:pPr algn="just" rtl="1">
              <a:lnSpc>
                <a:spcPct val="90000"/>
              </a:lnSpc>
            </a:pPr>
            <a:r>
              <a:rPr lang="ar-SA" altLang="en-US" sz="2800" b="1" dirty="0">
                <a:latin typeface="Simplified Arabic" panose="02020603050405020304" pitchFamily="18" charset="-78"/>
                <a:cs typeface="Simplified Arabic" panose="02020603050405020304" pitchFamily="18" charset="-78"/>
              </a:rPr>
              <a:t>3/3  	نسبة المرأة في مقاعد البرلمان الوطنية </a:t>
            </a:r>
            <a:r>
              <a:rPr lang="ar-LB" altLang="en-US" sz="2800" b="1" dirty="0" smtClean="0">
                <a:latin typeface="Simplified Arabic" panose="02020603050405020304" pitchFamily="18" charset="-78"/>
                <a:cs typeface="Simplified Arabic" panose="02020603050405020304" pitchFamily="18" charset="-78"/>
              </a:rPr>
              <a:t>.</a:t>
            </a:r>
            <a:endParaRPr lang="en-US" altLang="en-US" sz="2800" b="1" dirty="0">
              <a:latin typeface="Simplified Arabic" panose="02020603050405020304" pitchFamily="18" charset="-78"/>
              <a:cs typeface="Simplified Arabic" panose="02020603050405020304" pitchFamily="18" charset="-78"/>
            </a:endParaRP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7272"/>
            <a:ext cx="971600"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691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1000"/>
                                        <p:tgtEl>
                                          <p:spTgt spid="111618"/>
                                        </p:tgtEl>
                                      </p:cBhvr>
                                    </p:animEffect>
                                    <p:anim calcmode="lin" valueType="num">
                                      <p:cBhvr>
                                        <p:cTn id="8" dur="1000" fill="hold"/>
                                        <p:tgtEl>
                                          <p:spTgt spid="111618"/>
                                        </p:tgtEl>
                                        <p:attrNameLst>
                                          <p:attrName>ppt_x</p:attrName>
                                        </p:attrNameLst>
                                      </p:cBhvr>
                                      <p:tavLst>
                                        <p:tav tm="0">
                                          <p:val>
                                            <p:strVal val="#ppt_x"/>
                                          </p:val>
                                        </p:tav>
                                        <p:tav tm="100000">
                                          <p:val>
                                            <p:strVal val="#ppt_x"/>
                                          </p:val>
                                        </p:tav>
                                      </p:tavLst>
                                    </p:anim>
                                    <p:anim calcmode="lin" valueType="num">
                                      <p:cBhvr>
                                        <p:cTn id="9" dur="898" decel="100000" fill="hold"/>
                                        <p:tgtEl>
                                          <p:spTgt spid="1116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16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3568" y="2492896"/>
            <a:ext cx="8229600" cy="2448272"/>
          </a:xfrm>
        </p:spPr>
        <p:txBody>
          <a:bodyPr/>
          <a:lstStyle/>
          <a:p>
            <a:r>
              <a:rPr lang="ar-SA" altLang="en-US" sz="8000" b="1" dirty="0">
                <a:solidFill>
                  <a:schemeClr val="tx1"/>
                </a:solidFill>
              </a:rPr>
              <a:t>المؤتمرات</a:t>
            </a:r>
            <a:r>
              <a:rPr lang="ar-SA" altLang="en-US" sz="8000" dirty="0">
                <a:solidFill>
                  <a:schemeClr val="tx1"/>
                </a:solidFill>
              </a:rPr>
              <a:t> </a:t>
            </a:r>
            <a:r>
              <a:rPr lang="ar-LB" altLang="en-US" sz="8000" dirty="0" smtClean="0">
                <a:solidFill>
                  <a:schemeClr val="tx1"/>
                </a:solidFill>
              </a:rPr>
              <a:t>الدولية الخاصة بالمرأة </a:t>
            </a:r>
            <a:endParaRPr lang="fr-FR" altLang="en-US" sz="8000" dirty="0">
              <a:solidFill>
                <a:schemeClr val="tx1"/>
              </a:solidFill>
            </a:endParaRPr>
          </a:p>
        </p:txBody>
      </p:sp>
      <p:pic>
        <p:nvPicPr>
          <p:cNvPr id="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7272"/>
            <a:ext cx="899592"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13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xfrm>
            <a:off x="0" y="0"/>
            <a:ext cx="9144000" cy="1196975"/>
          </a:xfrm>
          <a:solidFill>
            <a:schemeClr val="tx1"/>
          </a:solidFill>
          <a:ln/>
        </p:spPr>
        <p:txBody>
          <a:bodyPr/>
          <a:lstStyle/>
          <a:p>
            <a:r>
              <a:rPr lang="ar-SA" altLang="en-US" b="1" dirty="0">
                <a:solidFill>
                  <a:schemeClr val="bg1"/>
                </a:solidFill>
              </a:rPr>
              <a:t>المؤتمــــــــرات</a:t>
            </a:r>
            <a:endParaRPr lang="en-US" altLang="en-US" dirty="0">
              <a:solidFill>
                <a:schemeClr val="bg1"/>
              </a:solidFill>
            </a:endParaRPr>
          </a:p>
        </p:txBody>
      </p:sp>
      <p:graphicFrame>
        <p:nvGraphicFramePr>
          <p:cNvPr id="68726" name="Group 118"/>
          <p:cNvGraphicFramePr>
            <a:graphicFrameLocks noGrp="1"/>
          </p:cNvGraphicFramePr>
          <p:nvPr>
            <p:ph idx="1"/>
            <p:extLst>
              <p:ext uri="{D42A27DB-BD31-4B8C-83A1-F6EECF244321}">
                <p14:modId xmlns:p14="http://schemas.microsoft.com/office/powerpoint/2010/main" val="2124779145"/>
              </p:ext>
            </p:extLst>
          </p:nvPr>
        </p:nvGraphicFramePr>
        <p:xfrm>
          <a:off x="253094" y="1916832"/>
          <a:ext cx="8857108" cy="4516375"/>
        </p:xfrm>
        <a:graphic>
          <a:graphicData uri="http://schemas.openxmlformats.org/drawingml/2006/table">
            <a:tbl>
              <a:tblPr/>
              <a:tblGrid>
                <a:gridCol w="5905500"/>
                <a:gridCol w="2951608"/>
              </a:tblGrid>
              <a:tr h="8715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أعلنت الجمعية العمومية عقد الامم المتحدة للمرأة من اجل: المساواة والتنمية والسلام</a:t>
                      </a:r>
                      <a:r>
                        <a:rPr kumimoji="0" lang="ar-LB"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1975- 1985</a:t>
                      </a:r>
                      <a:endPar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r>
                        <a:rPr kumimoji="0" lang="ar-SA"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مكسيكو عام 1975</a:t>
                      </a:r>
                      <a:endParaRPr kumimoji="0" lang="en-US"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LB" altLang="en-US" sz="2400" b="1" i="0" u="none" strike="noStrike" cap="none" normalizeH="0" baseline="0" smtClean="0">
                          <a:ln>
                            <a:noFill/>
                          </a:ln>
                          <a:solidFill>
                            <a:schemeClr val="tx1"/>
                          </a:solidFill>
                          <a:effectLst/>
                          <a:latin typeface="Simplified Arabic" panose="02020603050405020304" pitchFamily="18" charset="-78"/>
                          <a:cs typeface="Simplified Arabic" panose="02020603050405020304" pitchFamily="18" charset="-78"/>
                        </a:rPr>
                        <a:t>”التشغيل، الصحة والتعليم“</a:t>
                      </a:r>
                      <a:endParaRPr kumimoji="0" lang="en-US" altLang="en-US" sz="2400" b="1" i="0" u="none" strike="noStrike" cap="none" normalizeH="0" baseline="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كوبنهاغن 1980</a:t>
                      </a:r>
                      <a:endParaRPr kumimoji="0" lang="en-US"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الاستراتيجيات المستقبلية  لتقدم المرأة حتى عام 2000</a:t>
                      </a:r>
                      <a:endPar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sng" strike="noStrike" cap="none" normalizeH="0" baseline="0" smtClean="0">
                          <a:ln>
                            <a:noFill/>
                          </a:ln>
                          <a:solidFill>
                            <a:schemeClr val="tx1"/>
                          </a:solidFill>
                          <a:effectLst/>
                          <a:latin typeface="Simplified Arabic" panose="02020603050405020304" pitchFamily="18" charset="-78"/>
                          <a:cs typeface="Simplified Arabic" panose="02020603050405020304" pitchFamily="18" charset="-78"/>
                        </a:rPr>
                        <a:t>نيروبي 1985</a:t>
                      </a:r>
                      <a:endParaRPr kumimoji="0" lang="en-US" altLang="en-US" sz="2400" b="1" i="0" u="sng" strike="noStrike" cap="none" normalizeH="0" baseline="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المؤتمر الدولي حول السكان والتنمية </a:t>
                      </a:r>
                      <a:endPar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القاهرة 2004 </a:t>
                      </a:r>
                      <a:endParaRPr kumimoji="0" lang="en-US"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العمل من اجل المساواة والتنمية والسلام</a:t>
                      </a:r>
                      <a:endPar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smtClean="0">
                          <a:ln>
                            <a:noFill/>
                          </a:ln>
                          <a:solidFill>
                            <a:schemeClr val="tx1"/>
                          </a:solidFill>
                          <a:effectLst/>
                          <a:latin typeface="Simplified Arabic" panose="02020603050405020304" pitchFamily="18" charset="-78"/>
                          <a:cs typeface="Simplified Arabic" panose="02020603050405020304" pitchFamily="18" charset="-78"/>
                        </a:rPr>
                        <a:t> </a:t>
                      </a:r>
                      <a:r>
                        <a:rPr kumimoji="0" lang="ar-SA" altLang="en-US" sz="2400" b="1" i="0" u="sng" strike="noStrike" cap="none" normalizeH="0" baseline="0" smtClean="0">
                          <a:ln>
                            <a:noFill/>
                          </a:ln>
                          <a:solidFill>
                            <a:schemeClr val="tx1"/>
                          </a:solidFill>
                          <a:effectLst/>
                          <a:latin typeface="Simplified Arabic" panose="02020603050405020304" pitchFamily="18" charset="-78"/>
                          <a:cs typeface="Simplified Arabic" panose="02020603050405020304" pitchFamily="18" charset="-78"/>
                        </a:rPr>
                        <a:t>بيجينغ 1995</a:t>
                      </a:r>
                      <a:endParaRPr kumimoji="0" lang="en-US" altLang="en-US" sz="2400" b="1" i="0" u="sng" strike="noStrike" cap="none" normalizeH="0" baseline="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النوع الاجتماعي والمساواة</a:t>
                      </a:r>
                      <a:r>
                        <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والتنمية والسلام للقرن الواحد والعشرين</a:t>
                      </a:r>
                      <a:endPar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r>
                        <a:rPr kumimoji="0" lang="ar-SA"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نيويورك 2000</a:t>
                      </a:r>
                      <a:endParaRPr kumimoji="0" lang="en-US"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LB"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اجتماع لجنة وضعية المرأة (</a:t>
                      </a:r>
                      <a:r>
                        <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CSW</a:t>
                      </a:r>
                      <a:r>
                        <a:rPr kumimoji="0" lang="ar-LB"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LB"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مراجعة وتقييم العقد وانجازات منهاج عمل </a:t>
                      </a:r>
                      <a:r>
                        <a:rPr kumimoji="0" lang="ar-LB" altLang="en-US" sz="2400" b="1" i="0" u="none" strike="noStrike" cap="none" normalizeH="0" baseline="0" dirty="0" err="1" smtClean="0">
                          <a:ln>
                            <a:noFill/>
                          </a:ln>
                          <a:solidFill>
                            <a:schemeClr val="tx1"/>
                          </a:solidFill>
                          <a:effectLst/>
                          <a:latin typeface="Simplified Arabic" panose="02020603050405020304" pitchFamily="18" charset="-78"/>
                          <a:cs typeface="Simplified Arabic" panose="02020603050405020304" pitchFamily="18" charset="-78"/>
                        </a:rPr>
                        <a:t>بيجينغ</a:t>
                      </a:r>
                      <a:endParaRPr kumimoji="0" lang="en-US"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r>
                        <a:rPr kumimoji="0" lang="ar-SA"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نيويورك 2005</a:t>
                      </a:r>
                      <a:endParaRPr kumimoji="0" lang="en-US" altLang="en-US" sz="2400" b="1" i="0" u="sng"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7"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5" y="5877273"/>
            <a:ext cx="840176"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73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838200" y="1268760"/>
            <a:ext cx="7772400" cy="5472137"/>
          </a:xfrm>
          <a:ln>
            <a:solidFill>
              <a:srgbClr val="A50021"/>
            </a:solidFill>
            <a:miter lim="800000"/>
            <a:headEnd/>
            <a:tailEnd/>
          </a:ln>
        </p:spPr>
        <p:txBody>
          <a:bodyPr/>
          <a:lstStyle/>
          <a:p>
            <a:pPr algn="just" rtl="1">
              <a:buNone/>
            </a:pPr>
            <a:r>
              <a:rPr lang="ar-LB" dirty="0" smtClean="0">
                <a:solidFill>
                  <a:schemeClr val="accent4"/>
                </a:solidFill>
                <a:latin typeface="Simplified Arabic" panose="02020603050405020304" pitchFamily="18" charset="-78"/>
                <a:cs typeface="Simplified Arabic" panose="02020603050405020304" pitchFamily="18" charset="-78"/>
              </a:rPr>
              <a:t>		- </a:t>
            </a:r>
            <a:r>
              <a:rPr lang="ar-SA" dirty="0" smtClean="0">
                <a:solidFill>
                  <a:schemeClr val="accent4"/>
                </a:solidFill>
                <a:latin typeface="Simplified Arabic" panose="02020603050405020304" pitchFamily="18" charset="-78"/>
                <a:cs typeface="Simplified Arabic" panose="02020603050405020304" pitchFamily="18" charset="-78"/>
              </a:rPr>
              <a:t>نظمت </a:t>
            </a:r>
            <a:r>
              <a:rPr lang="ar-SA" dirty="0">
                <a:solidFill>
                  <a:schemeClr val="accent4"/>
                </a:solidFill>
                <a:latin typeface="Simplified Arabic" panose="02020603050405020304" pitchFamily="18" charset="-78"/>
                <a:cs typeface="Simplified Arabic" panose="02020603050405020304" pitchFamily="18" charset="-78"/>
              </a:rPr>
              <a:t>الجمعية العامة للأمم المتحدة في العام 1975 مؤتمراً عالمياً للمرأة في مدينة مكسيسو سيتي،  وكان من أبرز إنجازاته " اعتماد  خطة عمل عالمية تتبناها جميع الدول المنضمة إلى هيئة الأمم المتحدة ، ويكون هدفها ضمان مزيد من اندماج المرأة في مختلف مرافق الحياة . </a:t>
            </a:r>
            <a:endParaRPr lang="ar-LB" dirty="0" smtClean="0">
              <a:solidFill>
                <a:schemeClr val="accent4"/>
              </a:solidFill>
              <a:latin typeface="Simplified Arabic" panose="02020603050405020304" pitchFamily="18" charset="-78"/>
              <a:cs typeface="Simplified Arabic" panose="02020603050405020304" pitchFamily="18" charset="-78"/>
            </a:endParaRPr>
          </a:p>
          <a:p>
            <a:pPr algn="just" rtl="1">
              <a:buNone/>
            </a:pPr>
            <a:r>
              <a:rPr lang="ar-LB" dirty="0" smtClean="0">
                <a:solidFill>
                  <a:schemeClr val="accent4"/>
                </a:solidFill>
                <a:latin typeface="Simplified Arabic" panose="02020603050405020304" pitchFamily="18" charset="-78"/>
                <a:cs typeface="Simplified Arabic" panose="02020603050405020304" pitchFamily="18" charset="-78"/>
              </a:rPr>
              <a:t>- </a:t>
            </a:r>
            <a:r>
              <a:rPr lang="ar-SA" dirty="0" smtClean="0">
                <a:solidFill>
                  <a:schemeClr val="accent4"/>
                </a:solidFill>
                <a:latin typeface="Simplified Arabic" panose="02020603050405020304" pitchFamily="18" charset="-78"/>
                <a:cs typeface="Simplified Arabic" panose="02020603050405020304" pitchFamily="18" charset="-78"/>
              </a:rPr>
              <a:t>وقد </a:t>
            </a:r>
            <a:r>
              <a:rPr lang="ar-SA" dirty="0">
                <a:solidFill>
                  <a:schemeClr val="accent4"/>
                </a:solidFill>
                <a:latin typeface="Simplified Arabic" panose="02020603050405020304" pitchFamily="18" charset="-78"/>
                <a:cs typeface="Simplified Arabic" panose="02020603050405020304" pitchFamily="18" charset="-78"/>
              </a:rPr>
              <a:t>أطلق المؤتمر على السنوات الواقعة بين 1976 و1985  اسم "عقد الأمم المتحدة للمرأة " يقينا ًمنه أن هذا العقد قد يكون فترة زمنية كافية لتحقيق الأهداف ولتنفيذ الخطط الموضوعة لها في المجال العملي والتطبيقي" .</a:t>
            </a:r>
            <a:endParaRPr lang="en-US" dirty="0">
              <a:solidFill>
                <a:schemeClr val="accent4"/>
              </a:solidFill>
              <a:latin typeface="Simplified Arabic" panose="02020603050405020304" pitchFamily="18" charset="-78"/>
              <a:cs typeface="Simplified Arabic" panose="02020603050405020304" pitchFamily="18" charset="-78"/>
            </a:endParaRPr>
          </a:p>
          <a:p>
            <a:pPr algn="just" rtl="1">
              <a:buFontTx/>
              <a:buNone/>
            </a:pPr>
            <a:endParaRPr lang="en-US" altLang="en-US" dirty="0">
              <a:solidFill>
                <a:schemeClr val="accent4"/>
              </a:solidFill>
              <a:latin typeface="Simplified Arabic" panose="02020603050405020304" pitchFamily="18" charset="-78"/>
              <a:cs typeface="Simplified Arabic" panose="02020603050405020304" pitchFamily="18" charset="-78"/>
            </a:endParaRPr>
          </a:p>
        </p:txBody>
      </p:sp>
      <p:sp>
        <p:nvSpPr>
          <p:cNvPr id="9219" name="Rectangle 3"/>
          <p:cNvSpPr>
            <a:spLocks noChangeArrowheads="1"/>
          </p:cNvSpPr>
          <p:nvPr/>
        </p:nvSpPr>
        <p:spPr bwMode="auto">
          <a:xfrm>
            <a:off x="8382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1"/>
            <a:endParaRPr lang="en-US" altLang="en-US"/>
          </a:p>
        </p:txBody>
      </p:sp>
      <p:sp>
        <p:nvSpPr>
          <p:cNvPr id="4" name="Rectangle 3"/>
          <p:cNvSpPr/>
          <p:nvPr/>
        </p:nvSpPr>
        <p:spPr>
          <a:xfrm>
            <a:off x="1547664" y="257096"/>
            <a:ext cx="6480720" cy="523220"/>
          </a:xfrm>
          <a:prstGeom prst="rect">
            <a:avLst/>
          </a:prstGeom>
        </p:spPr>
        <p:txBody>
          <a:bodyPr wrap="square">
            <a:spAutoFit/>
          </a:bodyPr>
          <a:lstStyle/>
          <a:p>
            <a:pPr algn="ctr" rtl="1">
              <a:buFontTx/>
              <a:buNone/>
            </a:pPr>
            <a:r>
              <a:rPr lang="ar-LB" altLang="en-US" sz="2800" b="1" dirty="0" smtClean="0">
                <a:solidFill>
                  <a:schemeClr val="bg1"/>
                </a:solidFill>
              </a:rPr>
              <a:t>عقد الأمم المتحدة </a:t>
            </a:r>
            <a:r>
              <a:rPr lang="ar-SA" altLang="en-US" sz="2800" b="1" dirty="0" smtClean="0">
                <a:solidFill>
                  <a:schemeClr val="bg1"/>
                </a:solidFill>
              </a:rPr>
              <a:t>للمرأة</a:t>
            </a:r>
            <a:endParaRPr lang="en-US" altLang="en-US" sz="2800" b="1" dirty="0">
              <a:solidFill>
                <a:schemeClr val="bg1"/>
              </a:solidFill>
            </a:endParaRP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5" y="5877273"/>
            <a:ext cx="870975"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2238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609600" y="1295400"/>
            <a:ext cx="7772400" cy="4953000"/>
          </a:xfrm>
        </p:spPr>
        <p:txBody>
          <a:bodyPr/>
          <a:lstStyle/>
          <a:p>
            <a:pPr algn="ctr">
              <a:buFontTx/>
              <a:buNone/>
            </a:pPr>
            <a:r>
              <a:rPr lang="en-US" altLang="en-US" dirty="0">
                <a:latin typeface="Simplified Arabic" panose="02020603050405020304" pitchFamily="18" charset="-78"/>
                <a:cs typeface="Simplified Arabic" panose="02020603050405020304" pitchFamily="18" charset="-78"/>
              </a:rPr>
              <a:t>	 </a:t>
            </a:r>
            <a:r>
              <a:rPr lang="ar-SA" altLang="en-US" b="1" dirty="0">
                <a:latin typeface="Simplified Arabic" panose="02020603050405020304" pitchFamily="18" charset="-78"/>
                <a:cs typeface="Simplified Arabic" panose="02020603050405020304" pitchFamily="18" charset="-78"/>
              </a:rPr>
              <a:t>تبنى المؤتمر الدولي الثاني  للمرأة في  كوبنهاغن عام 1980</a:t>
            </a:r>
            <a:r>
              <a:rPr lang="en-US" altLang="en-US" dirty="0">
                <a:latin typeface="Simplified Arabic" panose="02020603050405020304" pitchFamily="18" charset="-78"/>
                <a:cs typeface="Simplified Arabic" panose="02020603050405020304" pitchFamily="18" charset="-78"/>
              </a:rPr>
              <a:t> </a:t>
            </a:r>
          </a:p>
          <a:p>
            <a:pPr>
              <a:buFontTx/>
              <a:buNone/>
            </a:pPr>
            <a:r>
              <a:rPr lang="en-US" altLang="en-US" dirty="0">
                <a:latin typeface="Simplified Arabic" panose="02020603050405020304" pitchFamily="18" charset="-78"/>
                <a:cs typeface="Simplified Arabic" panose="02020603050405020304" pitchFamily="18" charset="-78"/>
              </a:rPr>
              <a:t>	</a:t>
            </a:r>
          </a:p>
          <a:p>
            <a:pPr algn="r" rtl="1">
              <a:buClr>
                <a:srgbClr val="FF9933"/>
              </a:buClr>
              <a:buFont typeface="Wingdings" panose="05000000000000000000" pitchFamily="2" charset="2"/>
              <a:buChar char="ü"/>
            </a:pPr>
            <a:r>
              <a:rPr lang="en-US" altLang="en-US" dirty="0">
                <a:latin typeface="Simplified Arabic" panose="02020603050405020304" pitchFamily="18" charset="-78"/>
                <a:cs typeface="Simplified Arabic" panose="02020603050405020304" pitchFamily="18" charset="-78"/>
              </a:rPr>
              <a:t>	</a:t>
            </a:r>
            <a:r>
              <a:rPr lang="ar-SA" altLang="en-US" b="1" dirty="0">
                <a:latin typeface="Simplified Arabic" panose="02020603050405020304" pitchFamily="18" charset="-78"/>
                <a:cs typeface="Simplified Arabic" panose="02020603050405020304" pitchFamily="18" charset="-78"/>
              </a:rPr>
              <a:t>برنامج عمل للنصف الثاني من </a:t>
            </a:r>
            <a:r>
              <a:rPr lang="ar-SA" altLang="en-US" b="1" dirty="0" smtClean="0">
                <a:latin typeface="Simplified Arabic" panose="02020603050405020304" pitchFamily="18" charset="-78"/>
                <a:cs typeface="Simplified Arabic" panose="02020603050405020304" pitchFamily="18" charset="-78"/>
              </a:rPr>
              <a:t>العقد</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buClr>
                <a:srgbClr val="FF9933"/>
              </a:buClr>
              <a:buFont typeface="Wingdings" panose="05000000000000000000" pitchFamily="2" charset="2"/>
              <a:buChar char="ü"/>
            </a:pPr>
            <a:r>
              <a:rPr lang="en-US" altLang="en-US" b="1" dirty="0">
                <a:latin typeface="Simplified Arabic" panose="02020603050405020304" pitchFamily="18" charset="-78"/>
                <a:cs typeface="Simplified Arabic" panose="02020603050405020304" pitchFamily="18" charset="-78"/>
              </a:rPr>
              <a:t>	</a:t>
            </a:r>
            <a:r>
              <a:rPr lang="ar-SA" altLang="en-US" b="1" dirty="0">
                <a:latin typeface="Simplified Arabic" panose="02020603050405020304" pitchFamily="18" charset="-78"/>
                <a:cs typeface="Simplified Arabic" panose="02020603050405020304" pitchFamily="18" charset="-78"/>
              </a:rPr>
              <a:t>امتداد لتعريف </a:t>
            </a:r>
            <a:r>
              <a:rPr lang="ar-SA" altLang="en-US" b="1" dirty="0" smtClean="0">
                <a:latin typeface="Simplified Arabic" panose="02020603050405020304" pitchFamily="18" charset="-78"/>
                <a:cs typeface="Simplified Arabic" panose="02020603050405020304" pitchFamily="18" charset="-78"/>
              </a:rPr>
              <a:t>المساواة</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buClr>
                <a:srgbClr val="FF9933"/>
              </a:buClr>
              <a:buFont typeface="Wingdings" panose="05000000000000000000" pitchFamily="2" charset="2"/>
              <a:buChar char="ü"/>
            </a:pPr>
            <a:r>
              <a:rPr lang="en-US" altLang="en-US" b="1" dirty="0">
                <a:latin typeface="Simplified Arabic" panose="02020603050405020304" pitchFamily="18" charset="-78"/>
                <a:cs typeface="Simplified Arabic" panose="02020603050405020304" pitchFamily="18" charset="-78"/>
              </a:rPr>
              <a:t>	</a:t>
            </a:r>
            <a:r>
              <a:rPr lang="ar-SA" altLang="en-US" b="1" dirty="0">
                <a:latin typeface="Simplified Arabic" panose="02020603050405020304" pitchFamily="18" charset="-78"/>
                <a:cs typeface="Simplified Arabic" panose="02020603050405020304" pitchFamily="18" charset="-78"/>
              </a:rPr>
              <a:t>التمييز القانوني </a:t>
            </a:r>
            <a:r>
              <a:rPr lang="ar-LB" altLang="en-US" b="1" dirty="0" smtClean="0">
                <a:latin typeface="Simplified Arabic" panose="02020603050405020304" pitchFamily="18" charset="-78"/>
                <a:cs typeface="Simplified Arabic" panose="02020603050405020304" pitchFamily="18" charset="-78"/>
              </a:rPr>
              <a:t>.</a:t>
            </a:r>
            <a:r>
              <a:rPr lang="en-US" altLang="en-US" b="1" dirty="0" smtClean="0">
                <a:latin typeface="Simplified Arabic" panose="02020603050405020304" pitchFamily="18" charset="-78"/>
                <a:cs typeface="Simplified Arabic" panose="02020603050405020304" pitchFamily="18" charset="-78"/>
              </a:rPr>
              <a:t> </a:t>
            </a:r>
            <a:endParaRPr lang="ar-LB" altLang="en-US" b="1" dirty="0" smtClean="0">
              <a:latin typeface="Simplified Arabic" panose="02020603050405020304" pitchFamily="18" charset="-78"/>
              <a:cs typeface="Simplified Arabic" panose="02020603050405020304" pitchFamily="18" charset="-78"/>
            </a:endParaRPr>
          </a:p>
          <a:p>
            <a:pPr algn="r" rtl="1">
              <a:buClr>
                <a:srgbClr val="FF9933"/>
              </a:buClr>
              <a:buFont typeface="Wingdings" panose="05000000000000000000" pitchFamily="2" charset="2"/>
              <a:buChar char="ü"/>
            </a:pPr>
            <a:r>
              <a:rPr lang="en-US" altLang="en-US" b="1" dirty="0">
                <a:latin typeface="Simplified Arabic" panose="02020603050405020304" pitchFamily="18" charset="-78"/>
                <a:cs typeface="Simplified Arabic" panose="02020603050405020304" pitchFamily="18" charset="-78"/>
              </a:rPr>
              <a:t>	</a:t>
            </a:r>
            <a:r>
              <a:rPr lang="ar-SA" altLang="en-US" b="1" dirty="0">
                <a:latin typeface="Simplified Arabic" panose="02020603050405020304" pitchFamily="18" charset="-78"/>
                <a:cs typeface="Simplified Arabic" panose="02020603050405020304" pitchFamily="18" charset="-78"/>
              </a:rPr>
              <a:t>التمييز </a:t>
            </a:r>
            <a:r>
              <a:rPr lang="ar-SA" altLang="en-US" b="1" dirty="0" smtClean="0">
                <a:latin typeface="Simplified Arabic" panose="02020603050405020304" pitchFamily="18" charset="-78"/>
                <a:cs typeface="Simplified Arabic" panose="02020603050405020304" pitchFamily="18" charset="-78"/>
              </a:rPr>
              <a:t>الفعلي</a:t>
            </a:r>
            <a:r>
              <a:rPr lang="ar-LB" altLang="en-US" b="1" dirty="0" smtClean="0">
                <a:latin typeface="Simplified Arabic" panose="02020603050405020304" pitchFamily="18" charset="-78"/>
                <a:cs typeface="Simplified Arabic" panose="02020603050405020304" pitchFamily="18" charset="-78"/>
              </a:rPr>
              <a:t> .</a:t>
            </a:r>
            <a:endParaRPr lang="en-US" altLang="ar-SA" dirty="0">
              <a:latin typeface="Simplified Arabic" panose="02020603050405020304" pitchFamily="18" charset="-78"/>
              <a:cs typeface="Simplified Arabic" panose="02020603050405020304" pitchFamily="18" charset="-78"/>
            </a:endParaRPr>
          </a:p>
        </p:txBody>
      </p:sp>
      <p:sp>
        <p:nvSpPr>
          <p:cNvPr id="18435" name="Rectangle 3"/>
          <p:cNvSpPr>
            <a:spLocks noChangeArrowheads="1"/>
          </p:cNvSpPr>
          <p:nvPr/>
        </p:nvSpPr>
        <p:spPr bwMode="auto">
          <a:xfrm>
            <a:off x="8382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8438" name="Rectangle 6"/>
          <p:cNvSpPr>
            <a:spLocks noGrp="1" noChangeArrowheads="1"/>
          </p:cNvSpPr>
          <p:nvPr>
            <p:ph type="title"/>
          </p:nvPr>
        </p:nvSpPr>
        <p:spPr>
          <a:xfrm>
            <a:off x="0" y="0"/>
            <a:ext cx="9144000" cy="1196975"/>
          </a:xfrm>
          <a:solidFill>
            <a:schemeClr val="tx1"/>
          </a:solidFill>
          <a:ln/>
        </p:spPr>
        <p:txBody>
          <a:bodyPr/>
          <a:lstStyle/>
          <a:p>
            <a:r>
              <a:rPr lang="ar-SA" altLang="en-US" b="1" dirty="0"/>
              <a:t>كوبنهاغــــــن</a:t>
            </a:r>
            <a:r>
              <a:rPr lang="ar-SA" altLang="en-US" b="1" dirty="0">
                <a:solidFill>
                  <a:schemeClr val="tx1"/>
                </a:solidFill>
              </a:rPr>
              <a:t> </a:t>
            </a:r>
            <a:endParaRPr lang="en-US" altLang="en-US" b="1" dirty="0">
              <a:solidFill>
                <a:schemeClr val="tx1"/>
              </a:solidFill>
            </a:endParaRP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7272"/>
            <a:ext cx="1115616"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7458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611188" y="1628775"/>
            <a:ext cx="7848600" cy="5410200"/>
          </a:xfrm>
        </p:spPr>
        <p:txBody>
          <a:bodyPr/>
          <a:lstStyle/>
          <a:p>
            <a:pPr algn="r" rtl="1"/>
            <a:r>
              <a:rPr lang="ar-SA" altLang="en-US" b="1" dirty="0" smtClean="0">
                <a:latin typeface="Simplified Arabic" panose="02020603050405020304" pitchFamily="18" charset="-78"/>
                <a:cs typeface="Simplified Arabic" panose="02020603050405020304" pitchFamily="18" charset="-78"/>
              </a:rPr>
              <a:t>المساواة</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r>
              <a:rPr lang="ar-SA" altLang="en-US" b="1" dirty="0">
                <a:latin typeface="Simplified Arabic" panose="02020603050405020304" pitchFamily="18" charset="-78"/>
                <a:cs typeface="Simplified Arabic" panose="02020603050405020304" pitchFamily="18" charset="-78"/>
              </a:rPr>
              <a:t>استقلالية النساء </a:t>
            </a:r>
            <a:r>
              <a:rPr lang="ar-SA" altLang="en-US" b="1" dirty="0" smtClean="0">
                <a:latin typeface="Simplified Arabic" panose="02020603050405020304" pitchFamily="18" charset="-78"/>
                <a:cs typeface="Simplified Arabic" panose="02020603050405020304" pitchFamily="18" charset="-78"/>
              </a:rPr>
              <a:t>والسلطة</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r>
              <a:rPr lang="ar-SA" altLang="en-US" b="1" dirty="0">
                <a:latin typeface="Simplified Arabic" panose="02020603050405020304" pitchFamily="18" charset="-78"/>
                <a:cs typeface="Simplified Arabic" panose="02020603050405020304" pitchFamily="18" charset="-78"/>
              </a:rPr>
              <a:t>الاعتراف بعمل المرأة </a:t>
            </a:r>
            <a:r>
              <a:rPr lang="ar-SA" altLang="en-US" b="1" dirty="0" smtClean="0">
                <a:latin typeface="Simplified Arabic" panose="02020603050405020304" pitchFamily="18" charset="-78"/>
                <a:cs typeface="Simplified Arabic" panose="02020603050405020304" pitchFamily="18" charset="-78"/>
              </a:rPr>
              <a:t>غير </a:t>
            </a:r>
            <a:r>
              <a:rPr lang="ar-LB" altLang="en-US" b="1" dirty="0" smtClean="0">
                <a:latin typeface="Simplified Arabic" panose="02020603050405020304" pitchFamily="18" charset="-78"/>
                <a:cs typeface="Simplified Arabic" panose="02020603050405020304" pitchFamily="18" charset="-78"/>
              </a:rPr>
              <a:t>ال</a:t>
            </a:r>
            <a:r>
              <a:rPr lang="ar-SA" altLang="en-US" b="1" dirty="0" smtClean="0">
                <a:latin typeface="Simplified Arabic" panose="02020603050405020304" pitchFamily="18" charset="-78"/>
                <a:cs typeface="Simplified Arabic" panose="02020603050405020304" pitchFamily="18" charset="-78"/>
              </a:rPr>
              <a:t>مدفوع الاجر</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r>
              <a:rPr lang="ar-SA" altLang="en-US" b="1" dirty="0">
                <a:latin typeface="Simplified Arabic" panose="02020603050405020304" pitchFamily="18" charset="-78"/>
                <a:cs typeface="Simplified Arabic" panose="02020603050405020304" pitchFamily="18" charset="-78"/>
              </a:rPr>
              <a:t>التقدم في </a:t>
            </a:r>
            <a:r>
              <a:rPr lang="ar-SA" altLang="en-US" b="1" dirty="0" smtClean="0">
                <a:latin typeface="Simplified Arabic" panose="02020603050405020304" pitchFamily="18" charset="-78"/>
                <a:cs typeface="Simplified Arabic" panose="02020603050405020304" pitchFamily="18" charset="-78"/>
              </a:rPr>
              <a:t>ا</a:t>
            </a:r>
            <a:r>
              <a:rPr lang="ar-LB" altLang="en-US" b="1" dirty="0" smtClean="0">
                <a:latin typeface="Simplified Arabic" panose="02020603050405020304" pitchFamily="18" charset="-78"/>
                <a:cs typeface="Simplified Arabic" panose="02020603050405020304" pitchFamily="18" charset="-78"/>
              </a:rPr>
              <a:t>لأ</a:t>
            </a:r>
            <a:r>
              <a:rPr lang="ar-SA" altLang="en-US" b="1" dirty="0" smtClean="0">
                <a:latin typeface="Simplified Arabic" panose="02020603050405020304" pitchFamily="18" charset="-78"/>
                <a:cs typeface="Simplified Arabic" panose="02020603050405020304" pitchFamily="18" charset="-78"/>
              </a:rPr>
              <a:t>عمال </a:t>
            </a:r>
            <a:r>
              <a:rPr lang="ar-SA" altLang="en-US" b="1" dirty="0">
                <a:latin typeface="Simplified Arabic" panose="02020603050405020304" pitchFamily="18" charset="-78"/>
                <a:cs typeface="Simplified Arabic" panose="02020603050405020304" pitchFamily="18" charset="-78"/>
              </a:rPr>
              <a:t>المدفوعة </a:t>
            </a:r>
            <a:r>
              <a:rPr lang="ar-SA" altLang="en-US" b="1" dirty="0" smtClean="0">
                <a:latin typeface="Simplified Arabic" panose="02020603050405020304" pitchFamily="18" charset="-78"/>
                <a:cs typeface="Simplified Arabic" panose="02020603050405020304" pitchFamily="18" charset="-78"/>
              </a:rPr>
              <a:t>ال</a:t>
            </a:r>
            <a:r>
              <a:rPr lang="ar-LB" altLang="en-US" b="1" dirty="0" smtClean="0">
                <a:latin typeface="Simplified Arabic" panose="02020603050405020304" pitchFamily="18" charset="-78"/>
                <a:cs typeface="Simplified Arabic" panose="02020603050405020304" pitchFamily="18" charset="-78"/>
              </a:rPr>
              <a:t>لأج</a:t>
            </a:r>
            <a:r>
              <a:rPr lang="ar-SA" altLang="en-US" b="1" dirty="0" smtClean="0">
                <a:latin typeface="Simplified Arabic" panose="02020603050405020304" pitchFamily="18" charset="-78"/>
                <a:cs typeface="Simplified Arabic" panose="02020603050405020304" pitchFamily="18" charset="-78"/>
              </a:rPr>
              <a:t>ر</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r>
              <a:rPr lang="ar-SA" altLang="en-US" b="1" dirty="0">
                <a:latin typeface="Simplified Arabic" panose="02020603050405020304" pitchFamily="18" charset="-78"/>
                <a:cs typeface="Simplified Arabic" panose="02020603050405020304" pitchFamily="18" charset="-78"/>
              </a:rPr>
              <a:t>الخدمات الصحية والتخطيط </a:t>
            </a:r>
            <a:r>
              <a:rPr lang="ar-SA" altLang="en-US" b="1" dirty="0" smtClean="0">
                <a:latin typeface="Simplified Arabic" panose="02020603050405020304" pitchFamily="18" charset="-78"/>
                <a:cs typeface="Simplified Arabic" panose="02020603050405020304" pitchFamily="18" charset="-78"/>
              </a:rPr>
              <a:t>العائلي</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r>
              <a:rPr lang="ar-SA" altLang="en-US" b="1" dirty="0">
                <a:latin typeface="Simplified Arabic" panose="02020603050405020304" pitchFamily="18" charset="-78"/>
                <a:cs typeface="Simplified Arabic" panose="02020603050405020304" pitchFamily="18" charset="-78"/>
              </a:rPr>
              <a:t>فرص تعليم </a:t>
            </a:r>
            <a:r>
              <a:rPr lang="ar-SA" altLang="en-US" b="1" dirty="0" smtClean="0">
                <a:latin typeface="Simplified Arabic" panose="02020603050405020304" pitchFamily="18" charset="-78"/>
                <a:cs typeface="Simplified Arabic" panose="02020603050405020304" pitchFamily="18" charset="-78"/>
              </a:rPr>
              <a:t>أفضل</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r>
              <a:rPr lang="ar-SA" altLang="en-US" b="1" dirty="0">
                <a:latin typeface="Simplified Arabic" panose="02020603050405020304" pitchFamily="18" charset="-78"/>
                <a:cs typeface="Simplified Arabic" panose="02020603050405020304" pitchFamily="18" charset="-78"/>
              </a:rPr>
              <a:t>ترويج </a:t>
            </a:r>
            <a:r>
              <a:rPr lang="ar-SA" altLang="en-US" b="1" dirty="0" smtClean="0">
                <a:latin typeface="Simplified Arabic" panose="02020603050405020304" pitchFamily="18" charset="-78"/>
                <a:cs typeface="Simplified Arabic" panose="02020603050405020304" pitchFamily="18" charset="-78"/>
              </a:rPr>
              <a:t>السلام</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a:p>
            <a:pPr algn="r" rtl="1"/>
            <a:r>
              <a:rPr lang="ar-SA" altLang="en-US" b="1" dirty="0">
                <a:latin typeface="Simplified Arabic" panose="02020603050405020304" pitchFamily="18" charset="-78"/>
                <a:cs typeface="Simplified Arabic" panose="02020603050405020304" pitchFamily="18" charset="-78"/>
              </a:rPr>
              <a:t>الحد الادنى </a:t>
            </a:r>
            <a:r>
              <a:rPr lang="ar-SA" altLang="en-US" b="1" dirty="0" smtClean="0">
                <a:latin typeface="Simplified Arabic" panose="02020603050405020304" pitchFamily="18" charset="-78"/>
                <a:cs typeface="Simplified Arabic" panose="02020603050405020304" pitchFamily="18" charset="-78"/>
              </a:rPr>
              <a:t>ل</a:t>
            </a:r>
            <a:r>
              <a:rPr lang="ar-LB" altLang="en-US" b="1" dirty="0" err="1" smtClean="0">
                <a:latin typeface="Simplified Arabic" panose="02020603050405020304" pitchFamily="18" charset="-78"/>
                <a:cs typeface="Simplified Arabic" panose="02020603050405020304" pitchFamily="18" charset="-78"/>
              </a:rPr>
              <a:t>لإ</a:t>
            </a:r>
            <a:r>
              <a:rPr lang="ar-SA" altLang="en-US" b="1" dirty="0" err="1" smtClean="0">
                <a:latin typeface="Simplified Arabic" panose="02020603050405020304" pitchFamily="18" charset="-78"/>
                <a:cs typeface="Simplified Arabic" panose="02020603050405020304" pitchFamily="18" charset="-78"/>
              </a:rPr>
              <a:t>نجازات</a:t>
            </a:r>
            <a:r>
              <a:rPr lang="ar-SA" altLang="en-US" b="1" dirty="0" smtClean="0">
                <a:latin typeface="Simplified Arabic" panose="02020603050405020304" pitchFamily="18" charset="-78"/>
                <a:cs typeface="Simplified Arabic" panose="02020603050405020304" pitchFamily="18" charset="-78"/>
              </a:rPr>
              <a:t> </a:t>
            </a:r>
            <a:r>
              <a:rPr lang="ar-SA" altLang="en-US" b="1" dirty="0">
                <a:latin typeface="Simplified Arabic" panose="02020603050405020304" pitchFamily="18" charset="-78"/>
                <a:cs typeface="Simplified Arabic" panose="02020603050405020304" pitchFamily="18" charset="-78"/>
              </a:rPr>
              <a:t>لعام </a:t>
            </a:r>
            <a:r>
              <a:rPr lang="ar-SA" altLang="en-US" b="1" dirty="0" smtClean="0">
                <a:latin typeface="Simplified Arabic" panose="02020603050405020304" pitchFamily="18" charset="-78"/>
                <a:cs typeface="Simplified Arabic" panose="02020603050405020304" pitchFamily="18" charset="-78"/>
              </a:rPr>
              <a:t>2000</a:t>
            </a:r>
            <a:r>
              <a:rPr lang="ar-LB" altLang="en-US" b="1" dirty="0" smtClean="0">
                <a:latin typeface="Simplified Arabic" panose="02020603050405020304" pitchFamily="18" charset="-78"/>
                <a:cs typeface="Simplified Arabic" panose="02020603050405020304" pitchFamily="18" charset="-78"/>
              </a:rPr>
              <a:t> .</a:t>
            </a:r>
            <a:endParaRPr lang="en-US" altLang="en-US" b="1" dirty="0">
              <a:latin typeface="Simplified Arabic" panose="02020603050405020304" pitchFamily="18" charset="-78"/>
              <a:cs typeface="Simplified Arabic" panose="02020603050405020304" pitchFamily="18" charset="-78"/>
            </a:endParaRPr>
          </a:p>
        </p:txBody>
      </p:sp>
      <p:sp>
        <p:nvSpPr>
          <p:cNvPr id="48131" name="Rectangle 3"/>
          <p:cNvSpPr>
            <a:spLocks noChangeArrowheads="1"/>
          </p:cNvSpPr>
          <p:nvPr/>
        </p:nvSpPr>
        <p:spPr bwMode="auto">
          <a:xfrm>
            <a:off x="755650" y="16287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8134" name="Rectangle 6"/>
          <p:cNvSpPr>
            <a:spLocks noGrp="1" noChangeArrowheads="1"/>
          </p:cNvSpPr>
          <p:nvPr>
            <p:ph type="title"/>
          </p:nvPr>
        </p:nvSpPr>
        <p:spPr>
          <a:xfrm>
            <a:off x="0" y="0"/>
            <a:ext cx="9144000" cy="1196975"/>
          </a:xfrm>
          <a:solidFill>
            <a:schemeClr val="tx1"/>
          </a:solidFill>
          <a:ln/>
        </p:spPr>
        <p:txBody>
          <a:bodyPr/>
          <a:lstStyle/>
          <a:p>
            <a:r>
              <a:rPr lang="ar-SA" altLang="en-US" b="1" dirty="0">
                <a:solidFill>
                  <a:schemeClr val="bg1"/>
                </a:solidFill>
              </a:rPr>
              <a:t>استراتيجيات نيروبي </a:t>
            </a:r>
            <a:r>
              <a:rPr lang="ar-SA" altLang="en-US" b="1" dirty="0" err="1">
                <a:solidFill>
                  <a:schemeClr val="bg1"/>
                </a:solidFill>
              </a:rPr>
              <a:t>التطلعية</a:t>
            </a:r>
            <a:r>
              <a:rPr lang="ar-SA" altLang="en-US" b="1" dirty="0">
                <a:solidFill>
                  <a:schemeClr val="bg1"/>
                </a:solidFill>
              </a:rPr>
              <a:t> من أجل تقدم المرأة</a:t>
            </a:r>
            <a:endParaRPr lang="en-US" altLang="en-US" b="1" dirty="0">
              <a:solidFill>
                <a:srgbClr val="A50021"/>
              </a:solidFill>
            </a:endParaRP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1449"/>
            <a:ext cx="971600"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1365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79388" y="1196975"/>
            <a:ext cx="8640762" cy="5445125"/>
          </a:xfrm>
        </p:spPr>
        <p:txBody>
          <a:bodyPr/>
          <a:lstStyle/>
          <a:p>
            <a:pPr algn="r" rtl="1">
              <a:lnSpc>
                <a:spcPct val="80000"/>
              </a:lnSpc>
              <a:buFontTx/>
              <a:buNone/>
            </a:pPr>
            <a:endParaRPr lang="ar-SA" altLang="en-US" sz="2800" dirty="0">
              <a:latin typeface="Simplified Arabic" panose="02020603050405020304" pitchFamily="18" charset="-78"/>
              <a:cs typeface="Simplified Arabic" panose="02020603050405020304" pitchFamily="18" charset="-78"/>
            </a:endParaRPr>
          </a:p>
          <a:p>
            <a:pPr algn="r" rtl="1">
              <a:lnSpc>
                <a:spcPct val="80000"/>
              </a:lnSpc>
              <a:buFontTx/>
              <a:buNone/>
            </a:pPr>
            <a:r>
              <a:rPr lang="en-US" altLang="en-US" sz="2800" dirty="0">
                <a:latin typeface="Simplified Arabic" panose="02020603050405020304" pitchFamily="18" charset="-78"/>
                <a:cs typeface="Simplified Arabic" panose="02020603050405020304" pitchFamily="18" charset="-78"/>
              </a:rPr>
              <a:t>	</a:t>
            </a: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	</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تم الاعتراف بدور المرأة في العملية </a:t>
            </a:r>
            <a:r>
              <a:rPr lang="ar-SA"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التنموية</a:t>
            </a:r>
            <a:r>
              <a:rPr lang="ar-LB"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 .</a:t>
            </a:r>
            <a:endPar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endParaRPr>
          </a:p>
          <a:p>
            <a:pPr algn="r" rtl="1">
              <a:lnSpc>
                <a:spcPct val="80000"/>
              </a:lnSpc>
              <a:buFontTx/>
              <a:buNone/>
            </a:pP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		</a:t>
            </a:r>
            <a:r>
              <a:rPr lang="ar-SA"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تم </a:t>
            </a:r>
            <a:r>
              <a:rPr lang="ar-SA" altLang="en-US" sz="2800" b="1" u="sng" dirty="0">
                <a:latin typeface="Simplified Arabic" panose="02020603050405020304" pitchFamily="18" charset="-78"/>
                <a:cs typeface="Simplified Arabic" panose="02020603050405020304" pitchFamily="18" charset="-78"/>
                <a:sym typeface="Wingdings" panose="05000000000000000000" pitchFamily="2" charset="2"/>
              </a:rPr>
              <a:t>تبني اتفاقية </a:t>
            </a:r>
            <a:r>
              <a:rPr lang="ar-SA" altLang="en-US" sz="2800" b="1" u="sng" dirty="0" smtClean="0">
                <a:latin typeface="Simplified Arabic" panose="02020603050405020304" pitchFamily="18" charset="-78"/>
                <a:cs typeface="Simplified Arabic" panose="02020603050405020304" pitchFamily="18" charset="-78"/>
                <a:sym typeface="Wingdings" panose="05000000000000000000" pitchFamily="2" charset="2"/>
              </a:rPr>
              <a:t>ا</a:t>
            </a:r>
            <a:r>
              <a:rPr lang="ar-LB" altLang="en-US" sz="2800" b="1" u="sng" dirty="0" smtClean="0">
                <a:latin typeface="Simplified Arabic" panose="02020603050405020304" pitchFamily="18" charset="-78"/>
                <a:cs typeface="Simplified Arabic" panose="02020603050405020304" pitchFamily="18" charset="-78"/>
                <a:sym typeface="Wingdings" panose="05000000000000000000" pitchFamily="2" charset="2"/>
              </a:rPr>
              <a:t>لقضاء</a:t>
            </a:r>
            <a:r>
              <a:rPr lang="ar-SA" altLang="en-US" sz="2800" b="1" u="sng" dirty="0" smtClean="0">
                <a:latin typeface="Simplified Arabic" panose="02020603050405020304" pitchFamily="18" charset="-78"/>
                <a:cs typeface="Simplified Arabic" panose="02020603050405020304" pitchFamily="18" charset="-78"/>
                <a:sym typeface="Wingdings" panose="05000000000000000000" pitchFamily="2" charset="2"/>
              </a:rPr>
              <a:t> </a:t>
            </a:r>
            <a:r>
              <a:rPr lang="ar-SA" altLang="en-US" sz="2800" b="1" u="sng" dirty="0">
                <a:latin typeface="Simplified Arabic" panose="02020603050405020304" pitchFamily="18" charset="-78"/>
                <a:cs typeface="Simplified Arabic" panose="02020603050405020304" pitchFamily="18" charset="-78"/>
                <a:sym typeface="Wingdings" panose="05000000000000000000" pitchFamily="2" charset="2"/>
              </a:rPr>
              <a:t>كافة أنواع التمييز ضد المرأة (1979</a:t>
            </a:r>
            <a:r>
              <a:rPr lang="ar-SA" altLang="en-US" sz="2800" b="1" u="sng" dirty="0" smtClean="0">
                <a:latin typeface="Simplified Arabic" panose="02020603050405020304" pitchFamily="18" charset="-78"/>
                <a:cs typeface="Simplified Arabic" panose="02020603050405020304" pitchFamily="18" charset="-78"/>
                <a:sym typeface="Wingdings" panose="05000000000000000000" pitchFamily="2" charset="2"/>
              </a:rPr>
              <a:t>)</a:t>
            </a:r>
            <a:r>
              <a:rPr lang="ar-LB" altLang="en-US" sz="2800" b="1" u="sng" dirty="0" smtClean="0">
                <a:latin typeface="Simplified Arabic" panose="02020603050405020304" pitchFamily="18" charset="-78"/>
                <a:cs typeface="Simplified Arabic" panose="02020603050405020304" pitchFamily="18" charset="-78"/>
                <a:sym typeface="Wingdings" panose="05000000000000000000" pitchFamily="2" charset="2"/>
              </a:rPr>
              <a:t> .</a:t>
            </a:r>
            <a:endParaRPr lang="en-US" altLang="en-US" sz="2800" b="1" u="sng" dirty="0">
              <a:latin typeface="Simplified Arabic" panose="02020603050405020304" pitchFamily="18" charset="-78"/>
              <a:cs typeface="Simplified Arabic" panose="02020603050405020304" pitchFamily="18" charset="-78"/>
              <a:sym typeface="Wingdings" panose="05000000000000000000" pitchFamily="2" charset="2"/>
            </a:endParaRPr>
          </a:p>
          <a:p>
            <a:pPr algn="r" rtl="1">
              <a:lnSpc>
                <a:spcPct val="80000"/>
              </a:lnSpc>
              <a:buFontTx/>
              <a:buNone/>
            </a:pP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		 </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تبني 157 دولة </a:t>
            </a:r>
            <a:r>
              <a:rPr lang="ar-LB"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a:t>
            </a:r>
            <a:r>
              <a:rPr lang="ar-SA"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 </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استراتيجيات نيروبي </a:t>
            </a:r>
            <a:r>
              <a:rPr lang="ar-SA" altLang="en-US" sz="2800" b="1" dirty="0" err="1">
                <a:latin typeface="Simplified Arabic" panose="02020603050405020304" pitchFamily="18" charset="-78"/>
                <a:cs typeface="Simplified Arabic" panose="02020603050405020304" pitchFamily="18" charset="-78"/>
                <a:sym typeface="Wingdings" panose="05000000000000000000" pitchFamily="2" charset="2"/>
              </a:rPr>
              <a:t>التطلعية</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 من أجل تقدم </a:t>
            </a:r>
            <a:r>
              <a:rPr lang="ar-SA"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المرأة</a:t>
            </a:r>
            <a:r>
              <a:rPr lang="ar-LB"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a:t>
            </a:r>
            <a:endPar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endParaRPr>
          </a:p>
          <a:p>
            <a:pPr algn="r" rtl="1">
              <a:lnSpc>
                <a:spcPct val="80000"/>
              </a:lnSpc>
              <a:buFontTx/>
              <a:buNone/>
            </a:pP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	</a:t>
            </a: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	</a:t>
            </a:r>
            <a:r>
              <a:rPr lang="ar-LB"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ال</a:t>
            </a:r>
            <a:r>
              <a:rPr lang="ar-SA"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طلب </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من الحكومات </a:t>
            </a:r>
            <a:r>
              <a:rPr lang="ar-SA" altLang="en-US" sz="2800" b="1" u="sng" dirty="0">
                <a:latin typeface="Simplified Arabic" panose="02020603050405020304" pitchFamily="18" charset="-78"/>
                <a:cs typeface="Simplified Arabic" panose="02020603050405020304" pitchFamily="18" charset="-78"/>
                <a:sym typeface="Wingdings" panose="05000000000000000000" pitchFamily="2" charset="2"/>
              </a:rPr>
              <a:t>انشاء آليات وطنية</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 على أعلى مستوى </a:t>
            </a:r>
            <a:r>
              <a:rPr lang="ar-SA"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حكومي</a:t>
            </a:r>
            <a:r>
              <a:rPr lang="ar-LB"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a:t>
            </a:r>
            <a:endPar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endParaRPr>
          </a:p>
          <a:p>
            <a:pPr algn="r" rtl="1">
              <a:lnSpc>
                <a:spcPct val="80000"/>
              </a:lnSpc>
              <a:buFontTx/>
              <a:buNone/>
            </a:pP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		 </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وسعت الحركة النسائية العالمية شبكتها </a:t>
            </a:r>
            <a:r>
              <a:rPr lang="ar-LB"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a:t>
            </a:r>
            <a:endParaRPr lang="ar-LB" altLang="en-US" sz="2800" b="1" dirty="0">
              <a:latin typeface="Simplified Arabic" panose="02020603050405020304" pitchFamily="18" charset="-78"/>
              <a:cs typeface="Simplified Arabic" panose="02020603050405020304" pitchFamily="18" charset="-78"/>
              <a:sym typeface="Wingdings" panose="05000000000000000000" pitchFamily="2" charset="2"/>
            </a:endParaRPr>
          </a:p>
          <a:p>
            <a:pPr algn="r" rtl="1">
              <a:lnSpc>
                <a:spcPct val="80000"/>
              </a:lnSpc>
              <a:buFontTx/>
              <a:buNone/>
            </a:pP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	</a:t>
            </a:r>
            <a:r>
              <a:rPr lang="en-US"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a:t>
            </a:r>
            <a:r>
              <a:rPr lang="en-US" altLang="en-US" sz="2800" b="1" dirty="0" smtClean="0">
                <a:latin typeface="Simplified Arabic" panose="02020603050405020304" pitchFamily="18" charset="-78"/>
                <a:cs typeface="Simplified Arabic" panose="02020603050405020304" pitchFamily="18" charset="-78"/>
              </a:rPr>
              <a:t> </a:t>
            </a:r>
            <a:r>
              <a:rPr lang="ar-SA" altLang="en-US" sz="2800" b="1" dirty="0">
                <a:latin typeface="Simplified Arabic" panose="02020603050405020304" pitchFamily="18" charset="-78"/>
                <a:cs typeface="Simplified Arabic" panose="02020603050405020304" pitchFamily="18" charset="-78"/>
              </a:rPr>
              <a:t>	تم انشاء هيئات دولية متخصصة لترويج وضعية المرأة</a:t>
            </a:r>
            <a:r>
              <a:rPr lang="en-US" altLang="en-US" sz="2800" b="1" dirty="0">
                <a:latin typeface="Simplified Arabic" panose="02020603050405020304" pitchFamily="18" charset="-78"/>
                <a:cs typeface="Simplified Arabic" panose="02020603050405020304" pitchFamily="18" charset="-78"/>
              </a:rPr>
              <a:t>:</a:t>
            </a:r>
            <a:endParaRPr lang="ar-SA" altLang="en-US" sz="2800" b="1" dirty="0">
              <a:latin typeface="Simplified Arabic" panose="02020603050405020304" pitchFamily="18" charset="-78"/>
              <a:cs typeface="Simplified Arabic" panose="02020603050405020304" pitchFamily="18" charset="-78"/>
            </a:endParaRPr>
          </a:p>
          <a:p>
            <a:pPr>
              <a:lnSpc>
                <a:spcPct val="80000"/>
              </a:lnSpc>
              <a:buFontTx/>
              <a:buNone/>
            </a:pPr>
            <a:r>
              <a:rPr lang="en-US" altLang="en-US" sz="2800" dirty="0" smtClean="0">
                <a:latin typeface="Simplified Arabic" panose="02020603050405020304" pitchFamily="18" charset="-78"/>
                <a:cs typeface="Simplified Arabic" panose="02020603050405020304" pitchFamily="18" charset="-78"/>
                <a:sym typeface="Wingdings" panose="05000000000000000000" pitchFamily="2" charset="2"/>
              </a:rPr>
              <a:t>  </a:t>
            </a: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UNIFEM : United Nations Fund for </a:t>
            </a:r>
            <a:r>
              <a:rPr lang="en-US" altLang="en-US" sz="2800" b="1" dirty="0" smtClean="0">
                <a:latin typeface="Simplified Arabic" panose="02020603050405020304" pitchFamily="18" charset="-78"/>
                <a:cs typeface="Simplified Arabic" panose="02020603050405020304" pitchFamily="18" charset="-78"/>
                <a:sym typeface="Wingdings" panose="05000000000000000000" pitchFamily="2" charset="2"/>
              </a:rPr>
              <a:t>Women</a:t>
            </a:r>
            <a:endParaRPr lang="en-US" altLang="en-US" sz="2800" dirty="0">
              <a:latin typeface="Simplified Arabic" panose="02020603050405020304" pitchFamily="18" charset="-78"/>
              <a:cs typeface="Simplified Arabic" panose="02020603050405020304" pitchFamily="18" charset="-78"/>
            </a:endParaRPr>
          </a:p>
          <a:p>
            <a:pPr>
              <a:lnSpc>
                <a:spcPct val="80000"/>
              </a:lnSpc>
              <a:buFontTx/>
              <a:buNone/>
            </a:pPr>
            <a:r>
              <a:rPr lang="en-US" altLang="ar-SA" sz="2800" dirty="0">
                <a:latin typeface="Simplified Arabic" panose="02020603050405020304" pitchFamily="18" charset="-78"/>
                <a:cs typeface="Simplified Arabic" panose="02020603050405020304" pitchFamily="18" charset="-78"/>
                <a:sym typeface="Wingdings" panose="05000000000000000000" pitchFamily="2" charset="2"/>
              </a:rPr>
              <a:t>  </a:t>
            </a:r>
            <a:r>
              <a:rPr lang="en-US" altLang="ar-SA" sz="2800" b="1" dirty="0">
                <a:latin typeface="Simplified Arabic" panose="02020603050405020304" pitchFamily="18" charset="-78"/>
                <a:cs typeface="Simplified Arabic" panose="02020603050405020304" pitchFamily="18" charset="-78"/>
                <a:sym typeface="Wingdings" panose="05000000000000000000" pitchFamily="2" charset="2"/>
              </a:rPr>
              <a:t>INSTRAW: International Research and</a:t>
            </a:r>
            <a:r>
              <a:rPr lang="ar-SA" altLang="ar-SA" sz="2800" b="1" dirty="0">
                <a:latin typeface="Simplified Arabic" panose="02020603050405020304" pitchFamily="18" charset="-78"/>
                <a:cs typeface="Simplified Arabic" panose="02020603050405020304" pitchFamily="18" charset="-78"/>
                <a:sym typeface="Wingdings" panose="05000000000000000000" pitchFamily="2" charset="2"/>
              </a:rPr>
              <a:t> </a:t>
            </a:r>
            <a:r>
              <a:rPr lang="en-US" altLang="ar-SA" sz="2800" b="1" dirty="0">
                <a:latin typeface="Simplified Arabic" panose="02020603050405020304" pitchFamily="18" charset="-78"/>
                <a:cs typeface="Simplified Arabic" panose="02020603050405020304" pitchFamily="18" charset="-78"/>
                <a:sym typeface="Wingdings" panose="05000000000000000000" pitchFamily="2" charset="2"/>
              </a:rPr>
              <a:t>Training Institute for  the Advancement of Women</a:t>
            </a:r>
          </a:p>
          <a:p>
            <a:pPr algn="r" rtl="1">
              <a:lnSpc>
                <a:spcPct val="80000"/>
              </a:lnSpc>
              <a:buFontTx/>
              <a:buNone/>
            </a:pPr>
            <a:endParaRPr lang="ar-SA" altLang="en-US" sz="2800" dirty="0">
              <a:latin typeface="Simplified Arabic" panose="02020603050405020304" pitchFamily="18" charset="-78"/>
              <a:cs typeface="Simplified Arabic" panose="02020603050405020304" pitchFamily="18" charset="-78"/>
            </a:endParaRPr>
          </a:p>
          <a:p>
            <a:pPr algn="r" rtl="1">
              <a:lnSpc>
                <a:spcPct val="80000"/>
              </a:lnSpc>
              <a:buFontTx/>
              <a:buNone/>
            </a:pPr>
            <a:r>
              <a:rPr lang="en-US" altLang="en-US" sz="2800" dirty="0">
                <a:latin typeface="Simplified Arabic" panose="02020603050405020304" pitchFamily="18" charset="-78"/>
                <a:cs typeface="Simplified Arabic" panose="02020603050405020304" pitchFamily="18" charset="-78"/>
              </a:rPr>
              <a:t>	 </a:t>
            </a:r>
            <a:endPar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endParaRPr>
          </a:p>
          <a:p>
            <a:pPr algn="r" rtl="1">
              <a:lnSpc>
                <a:spcPct val="80000"/>
              </a:lnSpc>
              <a:buFontTx/>
              <a:buNone/>
            </a:pPr>
            <a:endParaRPr lang="ar-SA" altLang="en-US" sz="2800" dirty="0">
              <a:latin typeface="Simplified Arabic" panose="02020603050405020304" pitchFamily="18" charset="-78"/>
              <a:cs typeface="Simplified Arabic" panose="02020603050405020304" pitchFamily="18" charset="-78"/>
            </a:endParaRPr>
          </a:p>
          <a:p>
            <a:pPr algn="r" rtl="1">
              <a:lnSpc>
                <a:spcPct val="80000"/>
              </a:lnSpc>
              <a:buFontTx/>
              <a:buNone/>
            </a:pPr>
            <a:endParaRPr lang="ar-SA" altLang="en-US" sz="2800" dirty="0">
              <a:latin typeface="Simplified Arabic" panose="02020603050405020304" pitchFamily="18" charset="-78"/>
              <a:cs typeface="Simplified Arabic" panose="02020603050405020304" pitchFamily="18" charset="-78"/>
            </a:endParaRPr>
          </a:p>
          <a:p>
            <a:pPr algn="r" rtl="1">
              <a:lnSpc>
                <a:spcPct val="80000"/>
              </a:lnSpc>
              <a:buFontTx/>
              <a:buNone/>
            </a:pPr>
            <a:endParaRPr lang="en-US" altLang="en-US" sz="2800" dirty="0">
              <a:latin typeface="Simplified Arabic" panose="02020603050405020304" pitchFamily="18" charset="-78"/>
              <a:cs typeface="Simplified Arabic" panose="02020603050405020304" pitchFamily="18" charset="-78"/>
            </a:endParaRPr>
          </a:p>
        </p:txBody>
      </p:sp>
      <p:sp>
        <p:nvSpPr>
          <p:cNvPr id="46083" name="Rectangle 3"/>
          <p:cNvSpPr>
            <a:spLocks noChangeArrowheads="1"/>
          </p:cNvSpPr>
          <p:nvPr/>
        </p:nvSpPr>
        <p:spPr bwMode="auto">
          <a:xfrm>
            <a:off x="8382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a:endParaRPr lang="en-US" altLang="en-US"/>
          </a:p>
        </p:txBody>
      </p:sp>
      <p:sp>
        <p:nvSpPr>
          <p:cNvPr id="46088" name="Rectangle 8"/>
          <p:cNvSpPr>
            <a:spLocks noGrp="1" noChangeArrowheads="1"/>
          </p:cNvSpPr>
          <p:nvPr>
            <p:ph type="title"/>
          </p:nvPr>
        </p:nvSpPr>
        <p:spPr>
          <a:xfrm>
            <a:off x="0" y="0"/>
            <a:ext cx="9144000" cy="1196975"/>
          </a:xfrm>
          <a:solidFill>
            <a:schemeClr val="tx1"/>
          </a:solidFill>
          <a:ln/>
        </p:spPr>
        <p:txBody>
          <a:bodyPr/>
          <a:lstStyle/>
          <a:p>
            <a:pPr rtl="1"/>
            <a:r>
              <a:rPr lang="ar-SA" altLang="en-US" b="1">
                <a:solidFill>
                  <a:schemeClr val="bg1"/>
                </a:solidFill>
              </a:rPr>
              <a:t>نتائج العقد (ما بعد مؤتمر نيروبي)</a:t>
            </a:r>
            <a:endParaRPr lang="en-US" altLang="en-US" b="1">
              <a:solidFill>
                <a:schemeClr val="bg1"/>
              </a:solidFill>
            </a:endParaRP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9" y="6060844"/>
            <a:ext cx="1000449"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869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3568" y="2492896"/>
            <a:ext cx="8229600" cy="1143000"/>
          </a:xfrm>
        </p:spPr>
        <p:txBody>
          <a:bodyPr/>
          <a:lstStyle/>
          <a:p>
            <a:r>
              <a:rPr lang="ar-LB" altLang="en-US" sz="8000" b="1" dirty="0" smtClean="0">
                <a:solidFill>
                  <a:schemeClr val="tx1"/>
                </a:solidFill>
              </a:rPr>
              <a:t>مؤتمر بيجين 1995</a:t>
            </a:r>
            <a:endParaRPr lang="fr-FR" altLang="en-US" sz="80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 y="3966621"/>
            <a:ext cx="9123312" cy="2924944"/>
          </a:xfrm>
          <a:prstGeom prst="rect">
            <a:avLst/>
          </a:prstGeom>
        </p:spPr>
      </p:pic>
    </p:spTree>
    <p:extLst>
      <p:ext uri="{BB962C8B-B14F-4D97-AF65-F5344CB8AC3E}">
        <p14:creationId xmlns:p14="http://schemas.microsoft.com/office/powerpoint/2010/main" val="3079750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8229600" cy="5705474"/>
          </a:xfrm>
        </p:spPr>
        <p:txBody>
          <a:bodyPr/>
          <a:lstStyle/>
          <a:p>
            <a:pPr marL="0" indent="0" algn="r">
              <a:buNone/>
            </a:pPr>
            <a:r>
              <a:rPr lang="ar-LB" b="1" dirty="0">
                <a:latin typeface="Simplified Arabic" panose="02020603050405020304" pitchFamily="18" charset="-78"/>
                <a:cs typeface="Simplified Arabic" panose="02020603050405020304" pitchFamily="18" charset="-78"/>
              </a:rPr>
              <a:t>تعريف </a:t>
            </a:r>
            <a:r>
              <a:rPr lang="ar-LB" b="1" dirty="0" smtClean="0">
                <a:latin typeface="Simplified Arabic" panose="02020603050405020304" pitchFamily="18" charset="-78"/>
                <a:cs typeface="Simplified Arabic" panose="02020603050405020304" pitchFamily="18" charset="-78"/>
              </a:rPr>
              <a:t>بالمؤتمر</a:t>
            </a:r>
            <a:endParaRPr lang="en-US" b="1" dirty="0" smtClean="0">
              <a:latin typeface="Simplified Arabic" panose="02020603050405020304" pitchFamily="18" charset="-78"/>
              <a:cs typeface="Simplified Arabic" panose="02020603050405020304" pitchFamily="18" charset="-78"/>
            </a:endParaRPr>
          </a:p>
          <a:p>
            <a:pPr marL="0" lvl="0" indent="0" algn="r" rtl="1">
              <a:buNone/>
            </a:pPr>
            <a:r>
              <a:rPr lang="ar-LB" sz="2800" dirty="0" smtClean="0">
                <a:latin typeface="Simplified Arabic" panose="02020603050405020304" pitchFamily="18" charset="-78"/>
                <a:cs typeface="Simplified Arabic" panose="02020603050405020304" pitchFamily="18" charset="-78"/>
              </a:rPr>
              <a:t>-انعقد </a:t>
            </a:r>
            <a:r>
              <a:rPr lang="ar-LB" sz="2800" dirty="0">
                <a:latin typeface="Simplified Arabic" panose="02020603050405020304" pitchFamily="18" charset="-78"/>
                <a:cs typeface="Simplified Arabic" panose="02020603050405020304" pitchFamily="18" charset="-78"/>
              </a:rPr>
              <a:t>المؤتمر العالمي الرابع المعني بالمرأة في بيجين في أيلول سبتمبر 1995</a:t>
            </a:r>
            <a:r>
              <a:rPr lang="ar-SA" sz="2800" dirty="0">
                <a:latin typeface="Simplified Arabic" panose="02020603050405020304" pitchFamily="18" charset="-78"/>
                <a:cs typeface="Simplified Arabic" panose="02020603050405020304" pitchFamily="18" charset="-78"/>
              </a:rPr>
              <a:t>م</a:t>
            </a:r>
            <a:r>
              <a:rPr lang="ar-SA" sz="2800" dirty="0" smtClean="0">
                <a:latin typeface="Simplified Arabic" panose="02020603050405020304" pitchFamily="18" charset="-78"/>
                <a:cs typeface="Simplified Arabic" panose="02020603050405020304" pitchFamily="18" charset="-78"/>
              </a:rPr>
              <a:t>.</a:t>
            </a:r>
            <a:r>
              <a:rPr lang="ar-LB" sz="2800" dirty="0" smtClean="0">
                <a:latin typeface="Simplified Arabic" panose="02020603050405020304" pitchFamily="18" charset="-78"/>
                <a:cs typeface="Simplified Arabic" panose="02020603050405020304" pitchFamily="18" charset="-78"/>
              </a:rPr>
              <a:t>.</a:t>
            </a:r>
            <a:endParaRPr lang="en-US" sz="2800" dirty="0" smtClean="0">
              <a:latin typeface="Simplified Arabic" panose="02020603050405020304" pitchFamily="18" charset="-78"/>
              <a:cs typeface="Simplified Arabic" panose="02020603050405020304" pitchFamily="18" charset="-78"/>
            </a:endParaRPr>
          </a:p>
          <a:p>
            <a:pPr marL="0" lvl="0" indent="0" algn="r" rtl="1">
              <a:buNone/>
            </a:pPr>
            <a:endParaRPr lang="en-US" sz="2800" dirty="0">
              <a:latin typeface="Simplified Arabic" panose="02020603050405020304" pitchFamily="18" charset="-78"/>
              <a:cs typeface="Simplified Arabic" panose="02020603050405020304" pitchFamily="18" charset="-78"/>
            </a:endParaRPr>
          </a:p>
          <a:p>
            <a:pPr marL="0" lvl="0" indent="0" algn="r" rtl="1">
              <a:buNone/>
            </a:pPr>
            <a:r>
              <a:rPr lang="ar-LB" sz="2800" dirty="0" smtClean="0">
                <a:latin typeface="Simplified Arabic" panose="02020603050405020304" pitchFamily="18" charset="-78"/>
                <a:cs typeface="Simplified Arabic" panose="02020603050405020304" pitchFamily="18" charset="-78"/>
              </a:rPr>
              <a:t>-</a:t>
            </a:r>
            <a:r>
              <a:rPr lang="ar-SA" sz="2800" dirty="0" smtClean="0">
                <a:latin typeface="Simplified Arabic" panose="02020603050405020304" pitchFamily="18" charset="-78"/>
                <a:cs typeface="Simplified Arabic" panose="02020603050405020304" pitchFamily="18" charset="-78"/>
              </a:rPr>
              <a:t>بلغ </a:t>
            </a:r>
            <a:r>
              <a:rPr lang="ar-SA" sz="2800" dirty="0">
                <a:latin typeface="Simplified Arabic" panose="02020603050405020304" pitchFamily="18" charset="-78"/>
                <a:cs typeface="Simplified Arabic" panose="02020603050405020304" pitchFamily="18" charset="-78"/>
              </a:rPr>
              <a:t>عدد الدول المشاركة فيه</a:t>
            </a:r>
            <a:r>
              <a:rPr lang="ar-LB" sz="2800" dirty="0">
                <a:latin typeface="Simplified Arabic" panose="02020603050405020304" pitchFamily="18" charset="-78"/>
                <a:cs typeface="Simplified Arabic" panose="02020603050405020304" pitchFamily="18" charset="-78"/>
              </a:rPr>
              <a:t> 189 دولة  </a:t>
            </a:r>
            <a:r>
              <a:rPr lang="ar-LB" sz="2800" dirty="0" smtClean="0">
                <a:latin typeface="Simplified Arabic" panose="02020603050405020304" pitchFamily="18" charset="-78"/>
                <a:cs typeface="Simplified Arabic" panose="02020603050405020304" pitchFamily="18" charset="-78"/>
              </a:rPr>
              <a:t>.</a:t>
            </a:r>
            <a:endParaRPr lang="en-US" sz="2800" dirty="0" smtClean="0">
              <a:latin typeface="Simplified Arabic" panose="02020603050405020304" pitchFamily="18" charset="-78"/>
              <a:cs typeface="Simplified Arabic" panose="02020603050405020304" pitchFamily="18" charset="-78"/>
            </a:endParaRPr>
          </a:p>
          <a:p>
            <a:pPr marL="0" lvl="0" indent="0" algn="r" rtl="1">
              <a:buNone/>
            </a:pPr>
            <a:endParaRPr lang="en-US" sz="2800" dirty="0">
              <a:latin typeface="Simplified Arabic" panose="02020603050405020304" pitchFamily="18" charset="-78"/>
              <a:cs typeface="Simplified Arabic" panose="02020603050405020304" pitchFamily="18" charset="-78"/>
            </a:endParaRPr>
          </a:p>
          <a:p>
            <a:pPr marL="0" lvl="0" indent="0" algn="r" rtl="1">
              <a:buNone/>
            </a:pPr>
            <a:r>
              <a:rPr lang="ar-LB" sz="2800" dirty="0">
                <a:latin typeface="Simplified Arabic" panose="02020603050405020304" pitchFamily="18" charset="-78"/>
                <a:cs typeface="Simplified Arabic" panose="02020603050405020304" pitchFamily="18" charset="-78"/>
              </a:rPr>
              <a:t> </a:t>
            </a:r>
            <a:r>
              <a:rPr lang="ar-LB" sz="2800" dirty="0" smtClean="0">
                <a:latin typeface="Simplified Arabic" panose="02020603050405020304" pitchFamily="18" charset="-78"/>
                <a:cs typeface="Simplified Arabic" panose="02020603050405020304" pitchFamily="18" charset="-78"/>
              </a:rPr>
              <a:t>-عقد </a:t>
            </a:r>
            <a:r>
              <a:rPr lang="ar-LB" sz="2800" dirty="0">
                <a:latin typeface="Simplified Arabic" panose="02020603050405020304" pitchFamily="18" charset="-78"/>
                <a:cs typeface="Simplified Arabic" panose="02020603050405020304" pitchFamily="18" charset="-78"/>
              </a:rPr>
              <a:t>خلاله</a:t>
            </a:r>
            <a:r>
              <a:rPr lang="ar-SA" sz="2800" dirty="0">
                <a:latin typeface="Simplified Arabic" panose="02020603050405020304" pitchFamily="18" charset="-78"/>
                <a:cs typeface="Simplified Arabic" panose="02020603050405020304" pitchFamily="18" charset="-78"/>
              </a:rPr>
              <a:t>  </a:t>
            </a:r>
            <a:r>
              <a:rPr lang="ar-LB" sz="2800" dirty="0">
                <a:latin typeface="Simplified Arabic" panose="02020603050405020304" pitchFamily="18" charset="-78"/>
                <a:cs typeface="Simplified Arabic" panose="02020603050405020304" pitchFamily="18" charset="-78"/>
              </a:rPr>
              <a:t>5000 اجتماع </a:t>
            </a:r>
            <a:r>
              <a:rPr lang="ar-LB" sz="2800" dirty="0" smtClean="0">
                <a:latin typeface="Simplified Arabic" panose="02020603050405020304" pitchFamily="18" charset="-78"/>
                <a:cs typeface="Simplified Arabic" panose="02020603050405020304" pitchFamily="18" charset="-78"/>
              </a:rPr>
              <a:t>.</a:t>
            </a:r>
            <a:endParaRPr lang="en-US" sz="2800" dirty="0" smtClean="0">
              <a:latin typeface="Simplified Arabic" panose="02020603050405020304" pitchFamily="18" charset="-78"/>
              <a:cs typeface="Simplified Arabic" panose="02020603050405020304" pitchFamily="18" charset="-78"/>
            </a:endParaRPr>
          </a:p>
          <a:p>
            <a:pPr marL="0" lvl="0" indent="0" algn="r" rtl="1">
              <a:buNone/>
            </a:pPr>
            <a:endParaRPr lang="en-US" sz="2800" dirty="0">
              <a:latin typeface="Simplified Arabic" panose="02020603050405020304" pitchFamily="18" charset="-78"/>
              <a:cs typeface="Simplified Arabic" panose="02020603050405020304" pitchFamily="18" charset="-78"/>
            </a:endParaRPr>
          </a:p>
          <a:p>
            <a:pPr marL="0" lvl="0" indent="0" algn="r" rtl="1">
              <a:buNone/>
            </a:pPr>
            <a:r>
              <a:rPr lang="ar-LB" sz="2800" dirty="0" smtClean="0">
                <a:latin typeface="Simplified Arabic" panose="02020603050405020304" pitchFamily="18" charset="-78"/>
                <a:cs typeface="Simplified Arabic" panose="02020603050405020304" pitchFamily="18" charset="-78"/>
              </a:rPr>
              <a:t>-جمع </a:t>
            </a:r>
            <a:r>
              <a:rPr lang="ar-LB" sz="2800" dirty="0">
                <a:latin typeface="Simplified Arabic" panose="02020603050405020304" pitchFamily="18" charset="-78"/>
                <a:cs typeface="Simplified Arabic" panose="02020603050405020304" pitchFamily="18" charset="-78"/>
              </a:rPr>
              <a:t>حوالي 4000 امرأة وبعض الرجال</a:t>
            </a:r>
            <a:r>
              <a:rPr lang="ar-LB" sz="2800" dirty="0" smtClean="0">
                <a:latin typeface="Simplified Arabic" panose="02020603050405020304" pitchFamily="18" charset="-78"/>
                <a:cs typeface="Simplified Arabic" panose="02020603050405020304" pitchFamily="18" charset="-78"/>
              </a:rPr>
              <a:t>.</a:t>
            </a:r>
            <a:endParaRPr lang="en-US" sz="2800" dirty="0" smtClean="0">
              <a:latin typeface="Simplified Arabic" panose="02020603050405020304" pitchFamily="18" charset="-78"/>
              <a:cs typeface="Simplified Arabic" panose="02020603050405020304" pitchFamily="18" charset="-78"/>
            </a:endParaRPr>
          </a:p>
          <a:p>
            <a:pPr marL="0" lvl="0" indent="0" algn="r" rtl="1">
              <a:buNone/>
            </a:pPr>
            <a:r>
              <a:rPr lang="ar-LB" sz="2800" dirty="0" smtClean="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a:p>
            <a:pPr marL="0" lvl="0" indent="0" algn="r" rtl="1">
              <a:buNone/>
            </a:pPr>
            <a:r>
              <a:rPr lang="ar-LB" sz="2800" dirty="0" smtClean="0">
                <a:latin typeface="Simplified Arabic" panose="02020603050405020304" pitchFamily="18" charset="-78"/>
                <a:cs typeface="Simplified Arabic" panose="02020603050405020304" pitchFamily="18" charset="-78"/>
              </a:rPr>
              <a:t>-وقع </a:t>
            </a:r>
            <a:r>
              <a:rPr lang="ar-LB" sz="2800" dirty="0">
                <a:latin typeface="Simplified Arabic" panose="02020603050405020304" pitchFamily="18" charset="-78"/>
                <a:cs typeface="Simplified Arabic" panose="02020603050405020304" pitchFamily="18" charset="-78"/>
              </a:rPr>
              <a:t>على الوثيقة الصادرة عنها 183 دولة .</a:t>
            </a:r>
            <a:endParaRPr lang="en-US" sz="2800" dirty="0">
              <a:latin typeface="Simplified Arabic" panose="02020603050405020304" pitchFamily="18" charset="-78"/>
              <a:cs typeface="Simplified Arabic" panose="02020603050405020304" pitchFamily="18" charset="-78"/>
            </a:endParaRPr>
          </a:p>
          <a:p>
            <a:pPr marL="0" indent="0" algn="r">
              <a:buNone/>
            </a:pP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pPr lvl="0"/>
            <a:r>
              <a:rPr lang="ar-LB" dirty="0"/>
              <a:t>مؤتمر بيجين 1995م. ودعوته إلى الانحراف الأخلاقي</a:t>
            </a:r>
            <a:endParaRPr lang="en-US" dirty="0"/>
          </a:p>
        </p:txBody>
      </p:sp>
      <p:pic>
        <p:nvPicPr>
          <p:cNvPr id="4" name="Picture 3"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93296"/>
            <a:ext cx="827584"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52525"/>
            <a:ext cx="8382000" cy="5705475"/>
          </a:xfrm>
        </p:spPr>
        <p:txBody>
          <a:bodyPr/>
          <a:lstStyle/>
          <a:p>
            <a:pPr lvl="0" algn="r" rtl="1"/>
            <a:r>
              <a:rPr lang="ar-LB" dirty="0"/>
              <a:t>لمحة عن منظمة الأمم المتحدة وأبرز أقسامها .</a:t>
            </a:r>
            <a:endParaRPr lang="en-US" dirty="0"/>
          </a:p>
          <a:p>
            <a:pPr lvl="0" algn="r" rtl="1"/>
            <a:r>
              <a:rPr lang="ar-LB" dirty="0"/>
              <a:t>الاهتمام بقضايا المرأة في منظمة الأمم المتحدة .</a:t>
            </a:r>
            <a:endParaRPr lang="en-US" dirty="0"/>
          </a:p>
          <a:p>
            <a:pPr lvl="0" algn="r" rtl="1"/>
            <a:r>
              <a:rPr lang="ar-LB" dirty="0"/>
              <a:t>المؤتمرات الدولية الخاصة بالمرأة .</a:t>
            </a:r>
            <a:endParaRPr lang="en-US" dirty="0"/>
          </a:p>
          <a:p>
            <a:pPr lvl="0" algn="r" rtl="1"/>
            <a:r>
              <a:rPr lang="ar-LB" dirty="0"/>
              <a:t>الاتفاقيات الدولية الخاصة بالمرأة .</a:t>
            </a:r>
            <a:endParaRPr lang="en-US" dirty="0"/>
          </a:p>
          <a:p>
            <a:pPr lvl="0" algn="r" rtl="1"/>
            <a:r>
              <a:rPr lang="ar-LB" dirty="0"/>
              <a:t>اتفاقية سيداو والبروتوكول الاختياري.</a:t>
            </a:r>
            <a:endParaRPr lang="en-US" dirty="0"/>
          </a:p>
          <a:p>
            <a:pPr lvl="0" algn="r" rtl="1"/>
            <a:r>
              <a:rPr lang="ar-LB" dirty="0"/>
              <a:t>وسائل مراقبة اتفاقية سيداو .</a:t>
            </a:r>
            <a:endParaRPr lang="en-US" dirty="0"/>
          </a:p>
          <a:p>
            <a:pPr lvl="0" algn="r" rtl="1"/>
            <a:r>
              <a:rPr lang="ar-LB" dirty="0"/>
              <a:t>دور الاتفاقيات الدولية في تعديل بعض القوانين المحلية .</a:t>
            </a:r>
            <a:endParaRPr lang="en-US" dirty="0"/>
          </a:p>
          <a:p>
            <a:pPr lvl="0" algn="r" rtl="1"/>
            <a:r>
              <a:rPr lang="ar-LB" dirty="0"/>
              <a:t>أهم السلبيات التي دعت إليها الاتفاقيات والمؤتمرات الدولية .</a:t>
            </a:r>
            <a:endParaRPr lang="en-US" dirty="0"/>
          </a:p>
          <a:p>
            <a:pPr lvl="0" algn="r" rtl="1"/>
            <a:r>
              <a:rPr lang="ar-LB" dirty="0"/>
              <a:t>بعض إيجابيات هذه المؤتمرات .</a:t>
            </a:r>
            <a:endParaRPr lang="en-US" dirty="0"/>
          </a:p>
          <a:p>
            <a:pPr lvl="0" algn="r" rtl="1"/>
            <a:r>
              <a:rPr lang="ar-LB" dirty="0"/>
              <a:t>الخاتمة .</a:t>
            </a:r>
            <a:endParaRPr lang="en-US" dirty="0"/>
          </a:p>
          <a:p>
            <a:pPr marL="0" lvl="0" indent="0" algn="r" rtl="1">
              <a:buNone/>
            </a:pPr>
            <a:endParaRPr lang="en-US" dirty="0"/>
          </a:p>
        </p:txBody>
      </p:sp>
      <p:sp>
        <p:nvSpPr>
          <p:cNvPr id="3" name="Title 2"/>
          <p:cNvSpPr>
            <a:spLocks noGrp="1"/>
          </p:cNvSpPr>
          <p:nvPr>
            <p:ph type="title"/>
          </p:nvPr>
        </p:nvSpPr>
        <p:spPr/>
        <p:txBody>
          <a:bodyPr/>
          <a:lstStyle/>
          <a:p>
            <a:r>
              <a:rPr lang="ar-LB" dirty="0" smtClean="0"/>
              <a:t>المرأة في الاتفاقيات الدولية </a:t>
            </a:r>
            <a:endParaRPr lang="en-US" dirty="0"/>
          </a:p>
        </p:txBody>
      </p:sp>
    </p:spTree>
    <p:extLst>
      <p:ext uri="{BB962C8B-B14F-4D97-AF65-F5344CB8AC3E}">
        <p14:creationId xmlns:p14="http://schemas.microsoft.com/office/powerpoint/2010/main" val="3878941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981075"/>
          </a:xfrm>
          <a:solidFill>
            <a:schemeClr val="tx1"/>
          </a:solidFill>
        </p:spPr>
        <p:txBody>
          <a:bodyPr/>
          <a:lstStyle/>
          <a:p>
            <a:r>
              <a:rPr lang="ar-SA" altLang="en-US" b="1">
                <a:solidFill>
                  <a:schemeClr val="bg1"/>
                </a:solidFill>
              </a:rPr>
              <a:t>منهاج عمل بيجين </a:t>
            </a:r>
            <a:endParaRPr lang="en-US" altLang="en-US" b="1">
              <a:solidFill>
                <a:schemeClr val="bg1"/>
              </a:solidFill>
            </a:endParaRPr>
          </a:p>
        </p:txBody>
      </p:sp>
      <p:graphicFrame>
        <p:nvGraphicFramePr>
          <p:cNvPr id="62492" name="Group 28"/>
          <p:cNvGraphicFramePr>
            <a:graphicFrameLocks noGrp="1"/>
          </p:cNvGraphicFramePr>
          <p:nvPr>
            <p:ph sz="half" idx="2"/>
            <p:extLst>
              <p:ext uri="{D42A27DB-BD31-4B8C-83A1-F6EECF244321}">
                <p14:modId xmlns:p14="http://schemas.microsoft.com/office/powerpoint/2010/main" val="250644541"/>
              </p:ext>
            </p:extLst>
          </p:nvPr>
        </p:nvGraphicFramePr>
        <p:xfrm>
          <a:off x="179388" y="1412875"/>
          <a:ext cx="8785225" cy="5111750"/>
        </p:xfrm>
        <a:graphic>
          <a:graphicData uri="http://schemas.openxmlformats.org/drawingml/2006/table">
            <a:tbl>
              <a:tblPr/>
              <a:tblGrid>
                <a:gridCol w="4392612"/>
                <a:gridCol w="4392613"/>
              </a:tblGrid>
              <a:tr h="51117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7- المرأة في موقع السلطة</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وصنع القرار</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8- ا</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لآ</a:t>
                      </a: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ليات المؤسسية للنهوض</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بالمرأة</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9-  الحقوق الانسانية للمرأة</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10- المرأة ووسائط الاعلام</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11- المرأة والبيئة</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12- الطفلة</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endParaRPr kumimoji="0" lang="en-US"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1- عبء الفقر المتزايد على المرأة </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2- تعليم المرأة وتدريبها</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3- المرأة والصحة</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4- العنف ضد المرأة</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5- المرأة والنزاعات المسلحة</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 .</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6- المرأة والاقتصاد</a:t>
                      </a:r>
                      <a:r>
                        <a:rPr kumimoji="0" lang="ar-LB"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endParaRPr kumimoji="0" lang="ar-SA"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txBody>
                  <a:tcPr horzOverflow="overflow">
                    <a:lnL w="28575"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3"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93296"/>
            <a:ext cx="827583"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99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endParaRPr lang="ar-LB" b="1" dirty="0" smtClean="0">
              <a:latin typeface="Simplified Arabic" panose="02020603050405020304" pitchFamily="18" charset="-78"/>
              <a:cs typeface="Simplified Arabic" panose="02020603050405020304" pitchFamily="18" charset="-78"/>
            </a:endParaRPr>
          </a:p>
          <a:p>
            <a:pPr marL="0" indent="0" algn="r">
              <a:buNone/>
            </a:pPr>
            <a:endParaRPr lang="ar-LB" b="1" dirty="0">
              <a:latin typeface="Simplified Arabic" panose="02020603050405020304" pitchFamily="18" charset="-78"/>
              <a:cs typeface="Simplified Arabic" panose="02020603050405020304" pitchFamily="18" charset="-78"/>
            </a:endParaRPr>
          </a:p>
          <a:p>
            <a:pPr marL="0" indent="0" algn="r">
              <a:buNone/>
            </a:pPr>
            <a:r>
              <a:rPr lang="ar-SA" b="1" dirty="0" smtClean="0">
                <a:latin typeface="Simplified Arabic" panose="02020603050405020304" pitchFamily="18" charset="-78"/>
                <a:cs typeface="Simplified Arabic" panose="02020603050405020304" pitchFamily="18" charset="-78"/>
              </a:rPr>
              <a:t>وثيقة </a:t>
            </a:r>
            <a:r>
              <a:rPr lang="ar-SA" b="1" dirty="0">
                <a:latin typeface="Simplified Arabic" panose="02020603050405020304" pitchFamily="18" charset="-78"/>
                <a:cs typeface="Simplified Arabic" panose="02020603050405020304" pitchFamily="18" charset="-78"/>
              </a:rPr>
              <a:t>مؤتمر </a:t>
            </a:r>
            <a:r>
              <a:rPr lang="ar-SA" b="1" dirty="0" smtClean="0">
                <a:latin typeface="Simplified Arabic" panose="02020603050405020304" pitchFamily="18" charset="-78"/>
                <a:cs typeface="Simplified Arabic" panose="02020603050405020304" pitchFamily="18" charset="-78"/>
              </a:rPr>
              <a:t>بيجين</a:t>
            </a:r>
            <a:endParaRPr lang="en-US" b="1" dirty="0" smtClean="0">
              <a:latin typeface="Simplified Arabic" panose="02020603050405020304" pitchFamily="18" charset="-78"/>
              <a:cs typeface="Simplified Arabic" panose="02020603050405020304" pitchFamily="18" charset="-78"/>
            </a:endParaRPr>
          </a:p>
          <a:p>
            <a:pPr marL="0" indent="0" algn="just" rtl="1">
              <a:buNone/>
            </a:pPr>
            <a:r>
              <a:rPr lang="ar-LB" sz="2800" b="1" dirty="0">
                <a:latin typeface="Simplified Arabic" panose="02020603050405020304" pitchFamily="18" charset="-78"/>
                <a:cs typeface="Simplified Arabic" panose="02020603050405020304" pitchFamily="18" charset="-78"/>
              </a:rPr>
              <a:t>تضمنت الوثيقة الصادرة عن المؤتمر، </a:t>
            </a:r>
            <a:r>
              <a:rPr lang="ar-SA" sz="2800" b="1" dirty="0">
                <a:latin typeface="Simplified Arabic" panose="02020603050405020304" pitchFamily="18" charset="-78"/>
                <a:cs typeface="Simplified Arabic" panose="02020603050405020304" pitchFamily="18" charset="-78"/>
              </a:rPr>
              <a:t>والتي تقع في (177) صفحة و (362) مادة، </a:t>
            </a:r>
            <a:r>
              <a:rPr lang="ar-LB" sz="2800" b="1" dirty="0">
                <a:latin typeface="Simplified Arabic" panose="02020603050405020304" pitchFamily="18" charset="-78"/>
                <a:cs typeface="Simplified Arabic" panose="02020603050405020304" pitchFamily="18" charset="-78"/>
              </a:rPr>
              <a:t> مواد كثيرة فيها </a:t>
            </a:r>
            <a:r>
              <a:rPr lang="ar-SA" sz="2800" b="1" dirty="0">
                <a:latin typeface="Simplified Arabic" panose="02020603050405020304" pitchFamily="18" charset="-78"/>
                <a:cs typeface="Simplified Arabic" panose="02020603050405020304" pitchFamily="18" charset="-78"/>
              </a:rPr>
              <a:t>إلزام الدول المشاركة على تعديل قوانينها </a:t>
            </a:r>
            <a:r>
              <a:rPr lang="ar-SA" sz="2800" b="1" dirty="0" smtClean="0">
                <a:latin typeface="Simplified Arabic" panose="02020603050405020304" pitchFamily="18" charset="-78"/>
                <a:cs typeface="Simplified Arabic" panose="02020603050405020304" pitchFamily="18" charset="-78"/>
              </a:rPr>
              <a:t> الداخلية </a:t>
            </a:r>
            <a:r>
              <a:rPr lang="ar-SA" sz="2800" b="1" dirty="0">
                <a:latin typeface="Simplified Arabic" panose="02020603050405020304" pitchFamily="18" charset="-78"/>
                <a:cs typeface="Simplified Arabic" panose="02020603050405020304" pitchFamily="18" charset="-78"/>
              </a:rPr>
              <a:t>حتى تتناسب مع توصيات المؤتمر </a:t>
            </a:r>
            <a:r>
              <a:rPr lang="ar-SA" sz="2800" dirty="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pPr lvl="0"/>
            <a:r>
              <a:rPr lang="ar-LB" dirty="0"/>
              <a:t>مؤتمر بيجين 1995م. ودعوته إلى الانحراف الأخلاقي</a:t>
            </a:r>
            <a:endParaRPr lang="en-US" dirty="0"/>
          </a:p>
        </p:txBody>
      </p:sp>
      <p:sp>
        <p:nvSpPr>
          <p:cNvPr id="4" name="Rectangle 3"/>
          <p:cNvSpPr/>
          <p:nvPr/>
        </p:nvSpPr>
        <p:spPr>
          <a:xfrm>
            <a:off x="3635896" y="5157192"/>
            <a:ext cx="4357283" cy="584775"/>
          </a:xfrm>
          <a:prstGeom prst="rect">
            <a:avLst/>
          </a:prstGeom>
        </p:spPr>
        <p:txBody>
          <a:bodyPr wrap="none">
            <a:spAutoFit/>
          </a:bodyPr>
          <a:lstStyle/>
          <a:p>
            <a:r>
              <a:rPr lang="ar-SA" sz="3200" b="1" dirty="0">
                <a:solidFill>
                  <a:schemeClr val="accent2">
                    <a:lumMod val="60000"/>
                    <a:lumOff val="40000"/>
                  </a:schemeClr>
                </a:solidFill>
              </a:rPr>
              <a:t>دعت الوثيقة الدول إلى ما يلي </a:t>
            </a:r>
            <a:r>
              <a:rPr lang="ar-LB" sz="3200" b="1" dirty="0" smtClean="0">
                <a:solidFill>
                  <a:schemeClr val="accent2">
                    <a:lumMod val="60000"/>
                    <a:lumOff val="40000"/>
                  </a:schemeClr>
                </a:solidFill>
              </a:rPr>
              <a:t>:</a:t>
            </a:r>
            <a:endParaRPr lang="en-US" sz="3200" b="1" dirty="0">
              <a:solidFill>
                <a:schemeClr val="accent2">
                  <a:lumMod val="60000"/>
                  <a:lumOff val="40000"/>
                </a:schemeClr>
              </a:solidFill>
            </a:endParaRPr>
          </a:p>
        </p:txBody>
      </p:sp>
      <p:pic>
        <p:nvPicPr>
          <p:cNvPr id="5"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93296"/>
            <a:ext cx="611560"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8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en-US" sz="2800" dirty="0" smtClean="0">
                <a:latin typeface="Simplified Arabic" panose="02020603050405020304" pitchFamily="18" charset="-78"/>
                <a:cs typeface="Simplified Arabic" panose="02020603050405020304" pitchFamily="18" charset="-78"/>
              </a:rPr>
              <a:t> </a:t>
            </a:r>
            <a:r>
              <a:rPr lang="ar-LB" sz="2800"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رفع </a:t>
            </a:r>
            <a:r>
              <a:rPr lang="ar-SA" sz="2800" b="1" dirty="0">
                <a:latin typeface="Simplified Arabic" panose="02020603050405020304" pitchFamily="18" charset="-78"/>
                <a:cs typeface="Simplified Arabic" panose="02020603050405020304" pitchFamily="18" charset="-78"/>
              </a:rPr>
              <a:t>الحد الأدنى لسن </a:t>
            </a:r>
            <a:r>
              <a:rPr lang="ar-SA" sz="2800" b="1" dirty="0" smtClean="0">
                <a:latin typeface="Simplified Arabic" panose="02020603050405020304" pitchFamily="18" charset="-78"/>
                <a:cs typeface="Simplified Arabic" panose="02020603050405020304" pitchFamily="18" charset="-78"/>
              </a:rPr>
              <a:t>الزواج</a:t>
            </a:r>
            <a:r>
              <a:rPr lang="ar-LB" sz="2800" b="1" dirty="0" smtClean="0">
                <a:latin typeface="Simplified Arabic" panose="02020603050405020304" pitchFamily="18" charset="-78"/>
                <a:cs typeface="Simplified Arabic" panose="02020603050405020304" pitchFamily="18" charset="-78"/>
              </a:rPr>
              <a:t>  .</a:t>
            </a:r>
            <a:endParaRPr lang="en-US" sz="2800" b="1" dirty="0" smtClean="0">
              <a:latin typeface="Simplified Arabic" panose="02020603050405020304" pitchFamily="18" charset="-78"/>
              <a:cs typeface="Simplified Arabic" panose="02020603050405020304" pitchFamily="18" charset="-78"/>
            </a:endParaRPr>
          </a:p>
          <a:p>
            <a:pPr marL="0" indent="0" algn="just" rtl="1">
              <a:buNone/>
            </a:pPr>
            <a:r>
              <a:rPr lang="ar-LB"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الاعتراف </a:t>
            </a:r>
            <a:r>
              <a:rPr lang="ar-SA" sz="2800" b="1" dirty="0">
                <a:latin typeface="Simplified Arabic" panose="02020603050405020304" pitchFamily="18" charset="-78"/>
                <a:cs typeface="Simplified Arabic" panose="02020603050405020304" pitchFamily="18" charset="-78"/>
              </a:rPr>
              <a:t>رسمياً بالشواذ </a:t>
            </a:r>
            <a:r>
              <a:rPr lang="ar-SA" sz="2800" b="1" dirty="0" smtClean="0">
                <a:latin typeface="Simplified Arabic" panose="02020603050405020304" pitchFamily="18" charset="-78"/>
                <a:cs typeface="Simplified Arabic" panose="02020603050405020304" pitchFamily="18" charset="-78"/>
              </a:rPr>
              <a:t>والمخنثين</a:t>
            </a:r>
            <a:r>
              <a:rPr lang="ar-LB" sz="2800" b="1" dirty="0" smtClean="0">
                <a:latin typeface="Simplified Arabic" panose="02020603050405020304" pitchFamily="18" charset="-78"/>
                <a:cs typeface="Simplified Arabic" panose="02020603050405020304" pitchFamily="18" charset="-78"/>
              </a:rPr>
              <a:t> .</a:t>
            </a:r>
            <a:endParaRPr lang="en-US" sz="2800" b="1" dirty="0" smtClean="0">
              <a:latin typeface="Simplified Arabic" panose="02020603050405020304" pitchFamily="18" charset="-78"/>
              <a:cs typeface="Simplified Arabic" panose="02020603050405020304" pitchFamily="18" charset="-78"/>
            </a:endParaRPr>
          </a:p>
          <a:p>
            <a:pPr marL="0" indent="0" algn="just" rtl="1">
              <a:buNone/>
            </a:pPr>
            <a:r>
              <a:rPr lang="ar-LB"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المطالبة </a:t>
            </a:r>
            <a:r>
              <a:rPr lang="ar-SA" sz="2800" b="1" dirty="0">
                <a:latin typeface="Simplified Arabic" panose="02020603050405020304" pitchFamily="18" charset="-78"/>
                <a:cs typeface="Simplified Arabic" panose="02020603050405020304" pitchFamily="18" charset="-78"/>
              </a:rPr>
              <a:t>بإدراج </a:t>
            </a:r>
            <a:r>
              <a:rPr lang="ar-SA" sz="2800" b="1" dirty="0" smtClean="0">
                <a:latin typeface="Simplified Arabic" panose="02020603050405020304" pitchFamily="18" charset="-78"/>
                <a:cs typeface="Simplified Arabic" panose="02020603050405020304" pitchFamily="18" charset="-78"/>
              </a:rPr>
              <a:t>حقوق</a:t>
            </a:r>
            <a:r>
              <a:rPr lang="ar-LB" sz="2800" b="1" dirty="0" smtClean="0">
                <a:latin typeface="Simplified Arabic" panose="02020603050405020304" pitchFamily="18" charset="-78"/>
                <a:cs typeface="Simplified Arabic" panose="02020603050405020304" pitchFamily="18" charset="-78"/>
              </a:rPr>
              <a:t> الشواذ ا</a:t>
            </a:r>
            <a:r>
              <a:rPr lang="ar-SA" sz="2800" b="1" dirty="0" smtClean="0">
                <a:latin typeface="Simplified Arabic" panose="02020603050405020304" pitchFamily="18" charset="-78"/>
                <a:cs typeface="Simplified Arabic" panose="02020603050405020304" pitchFamily="18" charset="-78"/>
              </a:rPr>
              <a:t>لانحرافية </a:t>
            </a:r>
            <a:r>
              <a:rPr lang="ar-SA" sz="2800" b="1" dirty="0">
                <a:latin typeface="Simplified Arabic" panose="02020603050405020304" pitchFamily="18" charset="-78"/>
                <a:cs typeface="Simplified Arabic" panose="02020603050405020304" pitchFamily="18" charset="-78"/>
              </a:rPr>
              <a:t>ضمن حقوق الإنسان، ومنها حقهم في الزواج وتكوين الأسر . </a:t>
            </a:r>
            <a:endParaRPr lang="en-US" sz="2800" b="1" dirty="0" smtClean="0">
              <a:latin typeface="Simplified Arabic" panose="02020603050405020304" pitchFamily="18" charset="-78"/>
              <a:cs typeface="Simplified Arabic" panose="02020603050405020304" pitchFamily="18" charset="-78"/>
            </a:endParaRPr>
          </a:p>
          <a:p>
            <a:pPr marL="0" indent="0" algn="just" rtl="1">
              <a:buNone/>
            </a:pPr>
            <a:r>
              <a:rPr lang="ar-LB"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إعطاء </a:t>
            </a:r>
            <a:r>
              <a:rPr lang="ar-SA" sz="2800" b="1" dirty="0">
                <a:latin typeface="Simplified Arabic" panose="02020603050405020304" pitchFamily="18" charset="-78"/>
                <a:cs typeface="Simplified Arabic" panose="02020603050405020304" pitchFamily="18" charset="-78"/>
              </a:rPr>
              <a:t>المرأة والفتاة الحق في التمتع بحرية جنسية آمنة مع من تشاء وفي أي سن تشاء، وليس بالضرورة في إطار الزواج الشرعي </a:t>
            </a:r>
            <a:r>
              <a:rPr lang="ar-SA" sz="2800" b="1" dirty="0" smtClean="0">
                <a:latin typeface="Simplified Arabic" panose="02020603050405020304" pitchFamily="18" charset="-78"/>
                <a:cs typeface="Simplified Arabic" panose="02020603050405020304" pitchFamily="18" charset="-78"/>
              </a:rPr>
              <a:t>.</a:t>
            </a:r>
            <a:endParaRPr lang="en-US" sz="2800" b="1" dirty="0" smtClean="0">
              <a:latin typeface="Simplified Arabic" panose="02020603050405020304" pitchFamily="18" charset="-78"/>
              <a:cs typeface="Simplified Arabic" panose="02020603050405020304" pitchFamily="18" charset="-78"/>
            </a:endParaRPr>
          </a:p>
          <a:p>
            <a:pPr marL="0" indent="0" algn="just" rtl="1">
              <a:buNone/>
            </a:pPr>
            <a:r>
              <a:rPr lang="ar-LB" sz="2800" b="1" dirty="0" smtClean="0">
                <a:latin typeface="Simplified Arabic" panose="02020603050405020304" pitchFamily="18" charset="-78"/>
                <a:cs typeface="Simplified Arabic" panose="02020603050405020304" pitchFamily="18" charset="-78"/>
              </a:rPr>
              <a:t>- </a:t>
            </a:r>
            <a:r>
              <a:rPr lang="ar-SA" sz="2800" b="1" dirty="0" smtClean="0">
                <a:latin typeface="Simplified Arabic" panose="02020603050405020304" pitchFamily="18" charset="-78"/>
                <a:cs typeface="Simplified Arabic" panose="02020603050405020304" pitchFamily="18" charset="-78"/>
              </a:rPr>
              <a:t>مطالبة </a:t>
            </a:r>
            <a:r>
              <a:rPr lang="ar-SA" sz="2800" b="1" dirty="0">
                <a:latin typeface="Simplified Arabic" panose="02020603050405020304" pitchFamily="18" charset="-78"/>
                <a:cs typeface="Simplified Arabic" panose="02020603050405020304" pitchFamily="18" charset="-78"/>
              </a:rPr>
              <a:t>الدول بسن قوانين للتعامل مع حمل السّفاح </a:t>
            </a:r>
            <a:r>
              <a:rPr lang="ar-SA" sz="2800" b="1" dirty="0" smtClean="0">
                <a:latin typeface="Simplified Arabic" panose="02020603050405020304" pitchFamily="18" charset="-78"/>
                <a:cs typeface="Simplified Arabic" panose="02020603050405020304" pitchFamily="18" charset="-78"/>
              </a:rPr>
              <a:t>.</a:t>
            </a:r>
            <a:endParaRPr lang="en-US" sz="2800" b="1" dirty="0" smtClean="0">
              <a:latin typeface="Simplified Arabic" panose="02020603050405020304" pitchFamily="18" charset="-78"/>
              <a:cs typeface="Simplified Arabic" panose="02020603050405020304" pitchFamily="18" charset="-78"/>
            </a:endParaRPr>
          </a:p>
          <a:p>
            <a:pPr marL="0" indent="0" algn="just" rtl="1">
              <a:buNone/>
            </a:pPr>
            <a:r>
              <a:rPr lang="ar-LB" sz="2800" b="1" dirty="0">
                <a:latin typeface="Simplified Arabic" panose="02020603050405020304" pitchFamily="18" charset="-78"/>
                <a:cs typeface="Simplified Arabic" panose="02020603050405020304" pitchFamily="18" charset="-78"/>
              </a:rPr>
              <a:t>-</a:t>
            </a:r>
            <a:r>
              <a:rPr lang="ar-LB" sz="2800" b="1" dirty="0" smtClean="0">
                <a:latin typeface="Simplified Arabic" panose="02020603050405020304" pitchFamily="18" charset="-78"/>
                <a:cs typeface="Simplified Arabic" panose="02020603050405020304" pitchFamily="18" charset="-78"/>
              </a:rPr>
              <a:t>إجراء </a:t>
            </a:r>
            <a:r>
              <a:rPr lang="ar-LB" sz="2800" b="1" dirty="0">
                <a:latin typeface="Simplified Arabic" panose="02020603050405020304" pitchFamily="18" charset="-78"/>
                <a:cs typeface="Simplified Arabic" panose="02020603050405020304" pitchFamily="18" charset="-78"/>
              </a:rPr>
              <a:t>مراجعة منتظمة لتحفظات الدول على اتفاقية سيداو بغية </a:t>
            </a:r>
            <a:r>
              <a:rPr lang="ar-LB" sz="2800" b="1" dirty="0" smtClean="0">
                <a:latin typeface="Simplified Arabic" panose="02020603050405020304" pitchFamily="18" charset="-78"/>
                <a:cs typeface="Simplified Arabic" panose="02020603050405020304" pitchFamily="18" charset="-78"/>
              </a:rPr>
              <a:t>سحبها، </a:t>
            </a:r>
            <a:r>
              <a:rPr lang="ar-LB" sz="2800" b="1" dirty="0">
                <a:latin typeface="Simplified Arabic" panose="02020603050405020304" pitchFamily="18" charset="-78"/>
                <a:cs typeface="Simplified Arabic" panose="02020603050405020304" pitchFamily="18" charset="-78"/>
              </a:rPr>
              <a:t>وخاصة  تلك التي تتعلق بالتحفظات المرتبطة بالقوانين والممارسات الثقافية  .</a:t>
            </a:r>
            <a:r>
              <a:rPr lang="ar-SA" sz="2800" b="1" dirty="0" smtClean="0">
                <a:latin typeface="Simplified Arabic" panose="02020603050405020304" pitchFamily="18" charset="-78"/>
                <a:cs typeface="Simplified Arabic" panose="02020603050405020304" pitchFamily="18" charset="-78"/>
              </a:rPr>
              <a:t> </a:t>
            </a:r>
            <a:endParaRPr lang="en-US" sz="2800" b="1" dirty="0" smtClean="0">
              <a:latin typeface="Simplified Arabic" panose="02020603050405020304" pitchFamily="18" charset="-78"/>
              <a:cs typeface="Simplified Arabic" panose="02020603050405020304" pitchFamily="18" charset="-78"/>
            </a:endParaRPr>
          </a:p>
          <a:p>
            <a:pPr marL="0" indent="0" algn="r">
              <a:buNone/>
            </a:pP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pPr lvl="0"/>
            <a:r>
              <a:rPr lang="ar-LB" dirty="0"/>
              <a:t>مؤتمر بيجين 1995م. ودعوته إلى الانحراف الأخلاقي</a:t>
            </a:r>
            <a:endParaRPr lang="en-US" dirty="0"/>
          </a:p>
        </p:txBody>
      </p:sp>
      <p:pic>
        <p:nvPicPr>
          <p:cNvPr id="4" name="Picture 3"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 y="6018448"/>
            <a:ext cx="825368"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449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3568" y="2492896"/>
            <a:ext cx="8229600" cy="1143000"/>
          </a:xfrm>
        </p:spPr>
        <p:txBody>
          <a:bodyPr/>
          <a:lstStyle/>
          <a:p>
            <a:r>
              <a:rPr lang="ar-LB" altLang="en-US" sz="8000" dirty="0" smtClean="0">
                <a:solidFill>
                  <a:schemeClr val="tx1"/>
                </a:solidFill>
              </a:rPr>
              <a:t>الاتفاقيات الدولية الخاصة بالمرأة</a:t>
            </a:r>
            <a:endParaRPr lang="fr-FR" altLang="en-US" sz="8000" dirty="0">
              <a:solidFill>
                <a:schemeClr val="tx1"/>
              </a:solidFill>
            </a:endParaRPr>
          </a:p>
        </p:txBody>
      </p:sp>
      <p:pic>
        <p:nvPicPr>
          <p:cNvPr id="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73825"/>
            <a:ext cx="1043608"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70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t>الاتفاقية الدولية</a:t>
            </a:r>
            <a:endParaRPr lang="en-US" dirty="0"/>
          </a:p>
        </p:txBody>
      </p:sp>
      <p:sp>
        <p:nvSpPr>
          <p:cNvPr id="3" name="Content Placeholder 2"/>
          <p:cNvSpPr>
            <a:spLocks noGrp="1"/>
          </p:cNvSpPr>
          <p:nvPr>
            <p:ph idx="1"/>
          </p:nvPr>
        </p:nvSpPr>
        <p:spPr/>
        <p:txBody>
          <a:bodyPr/>
          <a:lstStyle/>
          <a:p>
            <a:pPr lvl="7" algn="just" rtl="1"/>
            <a:r>
              <a:rPr lang="ar-LB" sz="3600" b="1" dirty="0" smtClean="0"/>
              <a:t>تعريف الاتفاقية»</a:t>
            </a:r>
          </a:p>
          <a:p>
            <a:pPr algn="just" rtl="1"/>
            <a:r>
              <a:rPr lang="ar-LB" b="1" dirty="0" smtClean="0"/>
              <a:t> هي</a:t>
            </a:r>
            <a:r>
              <a:rPr lang="en-US" b="1" dirty="0" smtClean="0"/>
              <a:t> </a:t>
            </a:r>
            <a:r>
              <a:rPr lang="ar-SA" dirty="0"/>
              <a:t>اتفاق ملزم بين الدول ، تستخدم بشكل مرادف مع الميثاق والمعاهدة</a:t>
            </a:r>
            <a:r>
              <a:rPr lang="en-US" dirty="0"/>
              <a:t> . </a:t>
            </a:r>
            <a:r>
              <a:rPr lang="ar-SA" dirty="0"/>
              <a:t>تقرها الهيئة العامة للأمم المتحدة وتتضمن معايير حقوق الإنسان الدولية </a:t>
            </a:r>
            <a:r>
              <a:rPr lang="ar-LB" dirty="0"/>
              <a:t>. </a:t>
            </a:r>
            <a:endParaRPr lang="ar-LB" dirty="0" smtClean="0"/>
          </a:p>
          <a:p>
            <a:pPr algn="just" rtl="1"/>
            <a:r>
              <a:rPr lang="ar-LB" dirty="0"/>
              <a:t>ت</a:t>
            </a:r>
            <a:r>
              <a:rPr lang="ar-SA" dirty="0" smtClean="0"/>
              <a:t>صبح </a:t>
            </a:r>
            <a:r>
              <a:rPr lang="ar-SA" dirty="0"/>
              <a:t>الاتفاقيات ملزمة قانونياً للدول التي صادقت </a:t>
            </a:r>
            <a:r>
              <a:rPr lang="ar-LB" dirty="0" smtClean="0"/>
              <a:t>عليها</a:t>
            </a:r>
            <a:r>
              <a:rPr lang="ar-SA" dirty="0" smtClean="0"/>
              <a:t>. </a:t>
            </a:r>
            <a:r>
              <a:rPr lang="ar-SA" dirty="0"/>
              <a:t>وتتولى هيئة الأمم المتحدة فرض العقوبات على الحكومات التي تخالف المستويات التي تحددها </a:t>
            </a:r>
            <a:r>
              <a:rPr lang="ar-SA" dirty="0" smtClean="0"/>
              <a:t>الاتفاقية</a:t>
            </a:r>
            <a:r>
              <a:rPr lang="ar-LB" dirty="0" smtClean="0"/>
              <a:t> .</a:t>
            </a:r>
            <a:endParaRPr lang="en-US" dirty="0"/>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73825"/>
            <a:ext cx="1043608"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37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الفرق بين الإعلان والاتفاقية</a:t>
            </a:r>
            <a:endParaRPr lang="en-US" dirty="0"/>
          </a:p>
        </p:txBody>
      </p:sp>
      <p:sp>
        <p:nvSpPr>
          <p:cNvPr id="3" name="Content Placeholder 2"/>
          <p:cNvSpPr>
            <a:spLocks noGrp="1"/>
          </p:cNvSpPr>
          <p:nvPr>
            <p:ph idx="1"/>
          </p:nvPr>
        </p:nvSpPr>
        <p:spPr/>
        <p:txBody>
          <a:bodyPr/>
          <a:lstStyle/>
          <a:p>
            <a:pPr algn="just" rtl="1"/>
            <a:endParaRPr lang="ar-LB" dirty="0" smtClean="0"/>
          </a:p>
          <a:p>
            <a:pPr algn="just" rtl="1"/>
            <a:endParaRPr lang="ar-LB" dirty="0" smtClean="0"/>
          </a:p>
          <a:p>
            <a:pPr algn="just" rtl="1"/>
            <a:r>
              <a:rPr lang="ar-LB" dirty="0" smtClean="0"/>
              <a:t>الإعلان : </a:t>
            </a:r>
            <a:r>
              <a:rPr lang="ar-LB" dirty="0"/>
              <a:t>مبادئ عامة غير ملزمة التنفيذ من الدول وهو عبارة عن بيان اعتمد بتصويت الأكثرية كالإعلان العالمي لحقوق الإنسان </a:t>
            </a:r>
            <a:r>
              <a:rPr lang="ar-LB" dirty="0" smtClean="0"/>
              <a:t>.</a:t>
            </a:r>
          </a:p>
          <a:p>
            <a:pPr algn="just" rtl="1"/>
            <a:r>
              <a:rPr lang="ar-LB" dirty="0" smtClean="0"/>
              <a:t>الاتفاقية </a:t>
            </a:r>
            <a:r>
              <a:rPr lang="ar-LB" dirty="0"/>
              <a:t>: معاهدة قانونية تتميز بصفة الالتزام </a:t>
            </a:r>
            <a:r>
              <a:rPr lang="ar-LB" dirty="0" smtClean="0"/>
              <a:t>وواجبة </a:t>
            </a:r>
            <a:r>
              <a:rPr lang="ar-LB" dirty="0"/>
              <a:t>التنفيذ من الدول الموقعة عليها كالعهد الدولي لحقوق الإنسان .</a:t>
            </a:r>
            <a:endParaRPr lang="en-US" dirty="0"/>
          </a:p>
        </p:txBody>
      </p:sp>
      <p:pic>
        <p:nvPicPr>
          <p:cNvPr id="5"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93296"/>
            <a:ext cx="971600"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55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0" y="1196975"/>
            <a:ext cx="8820150" cy="5327650"/>
          </a:xfrm>
          <a:ln>
            <a:solidFill>
              <a:srgbClr val="A50021"/>
            </a:solidFill>
            <a:miter lim="800000"/>
            <a:headEnd/>
            <a:tailEnd/>
          </a:ln>
        </p:spPr>
        <p:txBody>
          <a:bodyPr/>
          <a:lstStyle/>
          <a:p>
            <a:pPr marL="533400" indent="-533400" algn="just" rtl="1">
              <a:buFontTx/>
              <a:buNone/>
            </a:pPr>
            <a:r>
              <a:rPr lang="ar-SA" altLang="en-US" sz="2800" b="1" dirty="0">
                <a:latin typeface="Simplified Arabic" panose="02020603050405020304" pitchFamily="18" charset="-78"/>
                <a:cs typeface="Simplified Arabic" panose="02020603050405020304" pitchFamily="18" charset="-78"/>
              </a:rPr>
              <a:t>1949</a:t>
            </a:r>
            <a:r>
              <a:rPr lang="en-US" altLang="en-US" sz="2800" b="1" dirty="0">
                <a:latin typeface="Simplified Arabic" panose="02020603050405020304" pitchFamily="18" charset="-78"/>
                <a:cs typeface="Simplified Arabic" panose="02020603050405020304" pitchFamily="18" charset="-78"/>
              </a:rPr>
              <a:t>	</a:t>
            </a:r>
            <a:r>
              <a:rPr lang="ar-SA" altLang="en-US" sz="2800" b="1" dirty="0">
                <a:latin typeface="Simplified Arabic" panose="02020603050405020304" pitchFamily="18" charset="-78"/>
                <a:cs typeface="Simplified Arabic" panose="02020603050405020304" pitchFamily="18" charset="-78"/>
              </a:rPr>
              <a:t> اتفاقية الغاء تجارة الاشخاص واستغلال </a:t>
            </a:r>
            <a:r>
              <a:rPr lang="ar-SA" altLang="en-US" sz="2800" b="1" dirty="0" smtClean="0">
                <a:latin typeface="Simplified Arabic" panose="02020603050405020304" pitchFamily="18" charset="-78"/>
                <a:cs typeface="Simplified Arabic" panose="02020603050405020304" pitchFamily="18" charset="-78"/>
              </a:rPr>
              <a:t>البغاء</a:t>
            </a:r>
            <a:r>
              <a:rPr lang="ar-LB" altLang="en-US" sz="2800" b="1" dirty="0" smtClean="0">
                <a:latin typeface="Simplified Arabic" panose="02020603050405020304" pitchFamily="18" charset="-78"/>
                <a:cs typeface="Simplified Arabic" panose="02020603050405020304" pitchFamily="18" charset="-78"/>
              </a:rPr>
              <a:t> .</a:t>
            </a:r>
            <a:endParaRPr lang="en-US" altLang="en-US" sz="2800" b="1" dirty="0">
              <a:latin typeface="Simplified Arabic" panose="02020603050405020304" pitchFamily="18" charset="-78"/>
              <a:cs typeface="Simplified Arabic" panose="02020603050405020304" pitchFamily="18" charset="-78"/>
            </a:endParaRPr>
          </a:p>
          <a:p>
            <a:pPr marL="533400" indent="-533400" algn="just" rtl="1">
              <a:buFontTx/>
              <a:buNone/>
            </a:pPr>
            <a:endParaRPr lang="ar-SA" altLang="en-US" sz="2800" b="1" dirty="0">
              <a:latin typeface="Simplified Arabic" panose="02020603050405020304" pitchFamily="18" charset="-78"/>
              <a:cs typeface="Simplified Arabic" panose="02020603050405020304" pitchFamily="18" charset="-78"/>
            </a:endParaRPr>
          </a:p>
          <a:p>
            <a:pPr marL="533400" indent="-533400" algn="just" rtl="1">
              <a:buFontTx/>
              <a:buNone/>
            </a:pPr>
            <a:r>
              <a:rPr lang="ar-SA" altLang="en-US" sz="2800" b="1" dirty="0">
                <a:latin typeface="Simplified Arabic" panose="02020603050405020304" pitchFamily="18" charset="-78"/>
                <a:cs typeface="Simplified Arabic" panose="02020603050405020304" pitchFamily="18" charset="-78"/>
              </a:rPr>
              <a:t>1952</a:t>
            </a:r>
            <a:r>
              <a:rPr lang="en-US" altLang="en-US" sz="2800" b="1" dirty="0">
                <a:latin typeface="Simplified Arabic" panose="02020603050405020304" pitchFamily="18" charset="-78"/>
                <a:cs typeface="Simplified Arabic" panose="02020603050405020304" pitchFamily="18" charset="-78"/>
              </a:rPr>
              <a:t>	</a:t>
            </a:r>
            <a:r>
              <a:rPr lang="ar-SA" altLang="en-US" sz="2800" b="1" dirty="0">
                <a:latin typeface="Simplified Arabic" panose="02020603050405020304" pitchFamily="18" charset="-78"/>
                <a:cs typeface="Simplified Arabic" panose="02020603050405020304" pitchFamily="18" charset="-78"/>
              </a:rPr>
              <a:t> اتفاقية الحقوق السياسية للنساء (ترشيح، تصويت</a:t>
            </a:r>
            <a:r>
              <a:rPr lang="ar-SA" altLang="en-US" sz="2800" b="1" dirty="0" smtClean="0">
                <a:latin typeface="Simplified Arabic" panose="02020603050405020304" pitchFamily="18" charset="-78"/>
                <a:cs typeface="Simplified Arabic" panose="02020603050405020304" pitchFamily="18" charset="-78"/>
              </a:rPr>
              <a:t>،</a:t>
            </a:r>
            <a:r>
              <a:rPr lang="ar-LB" altLang="en-US" sz="2800" b="1" dirty="0" smtClean="0">
                <a:latin typeface="Simplified Arabic" panose="02020603050405020304" pitchFamily="18" charset="-78"/>
                <a:cs typeface="Simplified Arabic" panose="02020603050405020304" pitchFamily="18" charset="-78"/>
              </a:rPr>
              <a:t> </a:t>
            </a:r>
            <a:r>
              <a:rPr lang="ar-SA" altLang="en-US" sz="2800" b="1" dirty="0" smtClean="0">
                <a:latin typeface="Simplified Arabic" panose="02020603050405020304" pitchFamily="18" charset="-78"/>
                <a:cs typeface="Simplified Arabic" panose="02020603050405020304" pitchFamily="18" charset="-78"/>
              </a:rPr>
              <a:t>مناصب سياسية)</a:t>
            </a:r>
            <a:r>
              <a:rPr lang="ar-LB" altLang="en-US" sz="2800" b="1" dirty="0" smtClean="0">
                <a:latin typeface="Simplified Arabic" panose="02020603050405020304" pitchFamily="18" charset="-78"/>
                <a:cs typeface="Simplified Arabic" panose="02020603050405020304" pitchFamily="18" charset="-78"/>
              </a:rPr>
              <a:t> .</a:t>
            </a:r>
            <a:endParaRPr lang="ar-SA" altLang="en-US" sz="2800" b="1" dirty="0">
              <a:latin typeface="Simplified Arabic" panose="02020603050405020304" pitchFamily="18" charset="-78"/>
              <a:cs typeface="Simplified Arabic" panose="02020603050405020304" pitchFamily="18" charset="-78"/>
            </a:endParaRPr>
          </a:p>
          <a:p>
            <a:pPr marL="533400" indent="-533400" algn="just" rtl="1">
              <a:buFontTx/>
              <a:buAutoNum type="arabicPlain" startAt="1957"/>
            </a:pPr>
            <a:r>
              <a:rPr lang="ar-SA" altLang="en-US" sz="2800" b="1" dirty="0">
                <a:solidFill>
                  <a:srgbClr val="143798"/>
                </a:solidFill>
                <a:latin typeface="Simplified Arabic" panose="02020603050405020304" pitchFamily="18" charset="-78"/>
                <a:cs typeface="Simplified Arabic" panose="02020603050405020304" pitchFamily="18" charset="-78"/>
              </a:rPr>
              <a:t> اتفاقية جنسية النساء </a:t>
            </a:r>
            <a:r>
              <a:rPr lang="ar-SA" altLang="en-US" sz="2800" b="1" dirty="0" smtClean="0">
                <a:solidFill>
                  <a:srgbClr val="143798"/>
                </a:solidFill>
                <a:latin typeface="Simplified Arabic" panose="02020603050405020304" pitchFamily="18" charset="-78"/>
                <a:cs typeface="Simplified Arabic" panose="02020603050405020304" pitchFamily="18" charset="-78"/>
              </a:rPr>
              <a:t>المتزوجات</a:t>
            </a:r>
            <a:r>
              <a:rPr lang="ar-LB" altLang="en-US" sz="2800" b="1" dirty="0" smtClean="0">
                <a:solidFill>
                  <a:srgbClr val="143798"/>
                </a:solidFill>
                <a:latin typeface="Simplified Arabic" panose="02020603050405020304" pitchFamily="18" charset="-78"/>
                <a:cs typeface="Simplified Arabic" panose="02020603050405020304" pitchFamily="18" charset="-78"/>
              </a:rPr>
              <a:t> .</a:t>
            </a:r>
          </a:p>
          <a:p>
            <a:pPr marL="0" indent="0" algn="just" rtl="1">
              <a:buNone/>
            </a:pPr>
            <a:endParaRPr lang="ar-LB" altLang="en-US" sz="2800" b="1" dirty="0" smtClean="0">
              <a:solidFill>
                <a:srgbClr val="143798"/>
              </a:solidFill>
              <a:latin typeface="Simplified Arabic" panose="02020603050405020304" pitchFamily="18" charset="-78"/>
              <a:cs typeface="Simplified Arabic" panose="02020603050405020304" pitchFamily="18" charset="-78"/>
            </a:endParaRPr>
          </a:p>
          <a:p>
            <a:pPr marL="533400" indent="-533400" algn="just" rtl="1">
              <a:buFontTx/>
              <a:buNone/>
            </a:pPr>
            <a:r>
              <a:rPr lang="ar-SA" altLang="en-US" sz="2800" b="1" dirty="0" smtClean="0">
                <a:latin typeface="Simplified Arabic" panose="02020603050405020304" pitchFamily="18" charset="-78"/>
                <a:cs typeface="Simplified Arabic" panose="02020603050405020304" pitchFamily="18" charset="-78"/>
              </a:rPr>
              <a:t>1962 </a:t>
            </a:r>
            <a:r>
              <a:rPr lang="ar-SA" altLang="en-US" sz="2800" b="1" dirty="0">
                <a:latin typeface="Simplified Arabic" panose="02020603050405020304" pitchFamily="18" charset="-78"/>
                <a:cs typeface="Simplified Arabic" panose="02020603050405020304" pitchFamily="18" charset="-78"/>
              </a:rPr>
              <a:t>اتفاقية حول </a:t>
            </a:r>
            <a:r>
              <a:rPr lang="ar-SA" altLang="en-US" sz="2800" b="1" dirty="0" smtClean="0">
                <a:latin typeface="Simplified Arabic" panose="02020603050405020304" pitchFamily="18" charset="-78"/>
                <a:cs typeface="Simplified Arabic" panose="02020603050405020304" pitchFamily="18" charset="-78"/>
              </a:rPr>
              <a:t>الرضا </a:t>
            </a:r>
            <a:r>
              <a:rPr lang="ar-SA" altLang="en-US" sz="2800" b="1" dirty="0">
                <a:latin typeface="Simplified Arabic" panose="02020603050405020304" pitchFamily="18" charset="-78"/>
                <a:cs typeface="Simplified Arabic" panose="02020603050405020304" pitchFamily="18" charset="-78"/>
              </a:rPr>
              <a:t>بالزواج والسن </a:t>
            </a:r>
            <a:r>
              <a:rPr lang="ar-SA" altLang="en-US" sz="2800" b="1" dirty="0" smtClean="0">
                <a:latin typeface="Simplified Arabic" panose="02020603050405020304" pitchFamily="18" charset="-78"/>
                <a:cs typeface="Simplified Arabic" panose="02020603050405020304" pitchFamily="18" charset="-78"/>
              </a:rPr>
              <a:t>الأدنى</a:t>
            </a:r>
            <a:r>
              <a:rPr lang="ar-LB" altLang="en-US" sz="2800" b="1" dirty="0" smtClean="0">
                <a:latin typeface="Simplified Arabic" panose="02020603050405020304" pitchFamily="18" charset="-78"/>
                <a:cs typeface="Simplified Arabic" panose="02020603050405020304" pitchFamily="18" charset="-78"/>
              </a:rPr>
              <a:t> .</a:t>
            </a:r>
            <a:endParaRPr lang="ar-SA" altLang="en-US" sz="2800" b="1" dirty="0">
              <a:latin typeface="Simplified Arabic" panose="02020603050405020304" pitchFamily="18" charset="-78"/>
              <a:cs typeface="Simplified Arabic" panose="02020603050405020304" pitchFamily="18" charset="-78"/>
            </a:endParaRPr>
          </a:p>
          <a:p>
            <a:pPr marL="533400" indent="-533400" algn="just" rtl="1">
              <a:buFontTx/>
              <a:buNone/>
            </a:pPr>
            <a:endParaRPr lang="ar-SA" altLang="en-US" sz="2800" b="1" dirty="0">
              <a:latin typeface="Simplified Arabic" panose="02020603050405020304" pitchFamily="18" charset="-78"/>
              <a:cs typeface="Simplified Arabic" panose="02020603050405020304" pitchFamily="18" charset="-78"/>
            </a:endParaRPr>
          </a:p>
          <a:p>
            <a:pPr marL="533400" indent="-533400" algn="just" rtl="1">
              <a:buFontTx/>
              <a:buNone/>
            </a:pPr>
            <a:r>
              <a:rPr lang="ar-SA" altLang="en-US" sz="2800" b="1" dirty="0">
                <a:latin typeface="Simplified Arabic" panose="02020603050405020304" pitchFamily="18" charset="-78"/>
                <a:cs typeface="Simplified Arabic" panose="02020603050405020304" pitchFamily="18" charset="-78"/>
              </a:rPr>
              <a:t>1979 اتفاقية الغاء كافة أشكال التمييز ضد </a:t>
            </a:r>
            <a:r>
              <a:rPr lang="ar-SA" altLang="en-US" sz="2800" b="1" dirty="0" smtClean="0">
                <a:latin typeface="Simplified Arabic" panose="02020603050405020304" pitchFamily="18" charset="-78"/>
                <a:cs typeface="Simplified Arabic" panose="02020603050405020304" pitchFamily="18" charset="-78"/>
              </a:rPr>
              <a:t>المرأة</a:t>
            </a:r>
            <a:r>
              <a:rPr lang="ar-LB" altLang="en-US" sz="2800" b="1" dirty="0" smtClean="0">
                <a:latin typeface="Simplified Arabic" panose="02020603050405020304" pitchFamily="18" charset="-78"/>
                <a:cs typeface="Simplified Arabic" panose="02020603050405020304" pitchFamily="18" charset="-78"/>
              </a:rPr>
              <a:t> .</a:t>
            </a:r>
            <a:endParaRPr lang="en-US" altLang="en-US" sz="2800" b="1" dirty="0">
              <a:latin typeface="Simplified Arabic" panose="02020603050405020304" pitchFamily="18" charset="-78"/>
              <a:cs typeface="Simplified Arabic" panose="02020603050405020304" pitchFamily="18" charset="-78"/>
            </a:endParaRPr>
          </a:p>
        </p:txBody>
      </p:sp>
      <p:sp>
        <p:nvSpPr>
          <p:cNvPr id="28675" name="Rectangle 3"/>
          <p:cNvSpPr>
            <a:spLocks noChangeArrowheads="1"/>
          </p:cNvSpPr>
          <p:nvPr/>
        </p:nvSpPr>
        <p:spPr bwMode="auto">
          <a:xfrm>
            <a:off x="8382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8678" name="Rectangle 6"/>
          <p:cNvSpPr>
            <a:spLocks noGrp="1" noChangeArrowheads="1"/>
          </p:cNvSpPr>
          <p:nvPr>
            <p:ph type="title"/>
          </p:nvPr>
        </p:nvSpPr>
        <p:spPr>
          <a:xfrm>
            <a:off x="0" y="0"/>
            <a:ext cx="9144000" cy="1143000"/>
          </a:xfrm>
          <a:solidFill>
            <a:schemeClr val="tx1"/>
          </a:solidFill>
          <a:ln/>
        </p:spPr>
        <p:txBody>
          <a:bodyPr/>
          <a:lstStyle/>
          <a:p>
            <a:pPr rtl="1"/>
            <a:r>
              <a:rPr lang="ar-SA" altLang="en-US" b="1" dirty="0">
                <a:solidFill>
                  <a:schemeClr val="bg1"/>
                </a:solidFill>
              </a:rPr>
              <a:t>اتفاقيـــات الامم </a:t>
            </a:r>
            <a:r>
              <a:rPr lang="ar-SA" altLang="en-US" b="1" dirty="0" smtClean="0">
                <a:solidFill>
                  <a:schemeClr val="bg1"/>
                </a:solidFill>
              </a:rPr>
              <a:t>المتحدة</a:t>
            </a:r>
            <a:r>
              <a:rPr lang="ar-LB" altLang="en-US" b="1" dirty="0" smtClean="0">
                <a:solidFill>
                  <a:schemeClr val="bg1"/>
                </a:solidFill>
              </a:rPr>
              <a:t> حول المرأة</a:t>
            </a:r>
            <a:r>
              <a:rPr lang="ar-SA" altLang="en-US" dirty="0" smtClean="0">
                <a:solidFill>
                  <a:schemeClr val="bg1"/>
                </a:solidFill>
              </a:rPr>
              <a:t> </a:t>
            </a:r>
            <a:endParaRPr lang="en-US" altLang="en-US" dirty="0">
              <a:solidFill>
                <a:schemeClr val="bg1"/>
              </a:solidFill>
            </a:endParaRPr>
          </a:p>
        </p:txBody>
      </p:sp>
      <p:pic>
        <p:nvPicPr>
          <p:cNvPr id="5"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93296"/>
            <a:ext cx="971600" cy="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73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107504" y="1412776"/>
            <a:ext cx="9036496" cy="5966123"/>
          </a:xfrm>
        </p:spPr>
        <p:txBody>
          <a:bodyPr/>
          <a:lstStyle/>
          <a:p>
            <a:pPr algn="just" rtl="1">
              <a:buFontTx/>
              <a:buNone/>
            </a:pPr>
            <a:r>
              <a:rPr lang="ar-LB" altLang="en-US" sz="2400" b="1" dirty="0" smtClean="0"/>
              <a:t> </a:t>
            </a:r>
          </a:p>
          <a:p>
            <a:pPr algn="just" rtl="1">
              <a:buFontTx/>
              <a:buNone/>
            </a:pPr>
            <a:endParaRPr lang="ar-LB" altLang="en-US" sz="2400" b="1" dirty="0"/>
          </a:p>
          <a:p>
            <a:pPr algn="just" rtl="1">
              <a:buFontTx/>
              <a:buNone/>
            </a:pPr>
            <a:endParaRPr lang="ar-LB" altLang="en-US" sz="2400" b="1" dirty="0" smtClean="0"/>
          </a:p>
          <a:p>
            <a:pPr algn="ctr" rtl="1">
              <a:buFontTx/>
              <a:buNone/>
            </a:pPr>
            <a:r>
              <a:rPr lang="ar-LB" altLang="en-US" sz="4400" b="1" dirty="0" smtClean="0">
                <a:latin typeface="Simplified Arabic" panose="02020603050405020304" pitchFamily="18" charset="-78"/>
                <a:cs typeface="Simplified Arabic" panose="02020603050405020304" pitchFamily="18" charset="-78"/>
              </a:rPr>
              <a:t>اتفاقية القضاء على جميع اشكال التمييز ضد المرأة </a:t>
            </a:r>
          </a:p>
          <a:p>
            <a:pPr algn="ctr" rtl="1">
              <a:buFontTx/>
              <a:buNone/>
            </a:pPr>
            <a:endParaRPr lang="ar-LB" altLang="en-US" b="1" dirty="0"/>
          </a:p>
          <a:p>
            <a:pPr algn="ctr" rtl="1">
              <a:buFontTx/>
              <a:buNone/>
            </a:pPr>
            <a:r>
              <a:rPr lang="en-US" b="1" dirty="0"/>
              <a:t>The Convention on the Elimination of all Forms of Discrimination Against Women </a:t>
            </a:r>
            <a:endParaRPr lang="ar-LB" altLang="en-US" b="1" dirty="0" smtClean="0"/>
          </a:p>
          <a:p>
            <a:pPr algn="ctr" rtl="1">
              <a:buFontTx/>
              <a:buNone/>
            </a:pPr>
            <a:r>
              <a:rPr lang="ar-LB" altLang="en-US" b="1" dirty="0" smtClean="0"/>
              <a:t>( </a:t>
            </a:r>
            <a:r>
              <a:rPr lang="en-US" altLang="en-US" b="1" dirty="0" smtClean="0"/>
              <a:t>CEDAW </a:t>
            </a:r>
            <a:r>
              <a:rPr lang="ar-LB" altLang="en-US" b="1" dirty="0" smtClean="0"/>
              <a:t> )</a:t>
            </a:r>
            <a:endParaRPr lang="en-US" alt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5805264"/>
            <a:ext cx="1080120" cy="896119"/>
          </a:xfrm>
          <a:prstGeom prst="rect">
            <a:avLst/>
          </a:prstGeom>
        </p:spPr>
      </p:pic>
    </p:spTree>
    <p:extLst>
      <p:ext uri="{BB962C8B-B14F-4D97-AF65-F5344CB8AC3E}">
        <p14:creationId xmlns:p14="http://schemas.microsoft.com/office/powerpoint/2010/main" val="39461257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39713" y="188640"/>
            <a:ext cx="8458200" cy="900336"/>
          </a:xfrm>
        </p:spPr>
        <p:txBody>
          <a:bodyPr/>
          <a:lstStyle/>
          <a:p>
            <a:r>
              <a:rPr lang="ar-LB" altLang="en-US" sz="2800" b="1" dirty="0"/>
              <a:t>اتفاقية </a:t>
            </a:r>
            <a:r>
              <a:rPr lang="ar-LB" altLang="en-US" sz="2800" b="1" dirty="0" smtClean="0"/>
              <a:t>القضاء </a:t>
            </a:r>
            <a:r>
              <a:rPr lang="ar-LB" altLang="en-US" sz="2800" b="1" dirty="0"/>
              <a:t>جميع اشكال التمييز ضد المرأة</a:t>
            </a:r>
            <a:br>
              <a:rPr lang="ar-LB" altLang="en-US" sz="2800" b="1" dirty="0"/>
            </a:br>
            <a:r>
              <a:rPr lang="en-US" altLang="en-US" sz="2800" b="1" dirty="0"/>
              <a:t>CEDAW</a:t>
            </a:r>
          </a:p>
        </p:txBody>
      </p:sp>
      <p:sp>
        <p:nvSpPr>
          <p:cNvPr id="112643" name="Rectangle 3"/>
          <p:cNvSpPr>
            <a:spLocks noGrp="1" noChangeArrowheads="1"/>
          </p:cNvSpPr>
          <p:nvPr>
            <p:ph type="body" idx="1"/>
          </p:nvPr>
        </p:nvSpPr>
        <p:spPr>
          <a:xfrm>
            <a:off x="468313" y="1412776"/>
            <a:ext cx="8229600" cy="4968552"/>
          </a:xfrm>
        </p:spPr>
        <p:txBody>
          <a:bodyPr/>
          <a:lstStyle/>
          <a:p>
            <a:pPr algn="just" rtl="1">
              <a:lnSpc>
                <a:spcPct val="90000"/>
              </a:lnSpc>
            </a:pPr>
            <a:r>
              <a:rPr lang="ar-LB" sz="4000" dirty="0"/>
              <a:t>تعتبر اتفاقية القضاء على جميع أشكال التمييز ضد المرأة ( السيداو)  الصادرة عام 1979م. أول الإعلانات والاتفاقيات الصادرة عن الأمم المتحدة التي تتعلق بإلغاء التمييز ضد المرأة</a:t>
            </a:r>
            <a:r>
              <a:rPr lang="ar-LB" sz="4000" dirty="0" smtClean="0"/>
              <a:t>.</a:t>
            </a:r>
          </a:p>
          <a:p>
            <a:pPr algn="just" rtl="1">
              <a:lnSpc>
                <a:spcPct val="90000"/>
              </a:lnSpc>
            </a:pPr>
            <a:r>
              <a:rPr lang="ar-LB" sz="4000" dirty="0" smtClean="0"/>
              <a:t> سبق </a:t>
            </a:r>
            <a:r>
              <a:rPr lang="ar-LB" sz="4000" dirty="0"/>
              <a:t>هذه الاتفاقية تمهيد لها عرف باسم إعلان القضاء على جميع أشكال التمييز ضد </a:t>
            </a:r>
            <a:r>
              <a:rPr lang="ar-LB" sz="4000" dirty="0" smtClean="0"/>
              <a:t>المرأة.</a:t>
            </a:r>
          </a:p>
          <a:p>
            <a:pPr algn="just" rtl="1">
              <a:lnSpc>
                <a:spcPct val="90000"/>
              </a:lnSpc>
            </a:pPr>
            <a:r>
              <a:rPr lang="ar-LB" sz="4000" dirty="0" smtClean="0"/>
              <a:t>وتبعها </a:t>
            </a:r>
            <a:r>
              <a:rPr lang="ar-LB" sz="4000" dirty="0"/>
              <a:t>بروتوكول اختياري جاء لتغطية الثغرات التي وقعت فيها </a:t>
            </a:r>
            <a:r>
              <a:rPr lang="ar-LB" sz="4000" dirty="0" smtClean="0"/>
              <a:t>الاتفاقية </a:t>
            </a:r>
            <a:r>
              <a:rPr lang="ar-LB" sz="4000" dirty="0"/>
              <a:t>.</a:t>
            </a:r>
            <a:endParaRPr lang="en-US" sz="4000" dirty="0"/>
          </a:p>
          <a:p>
            <a:pPr algn="just" rtl="1">
              <a:lnSpc>
                <a:spcPct val="90000"/>
              </a:lnSpc>
            </a:pPr>
            <a:endParaRPr lang="en-US" altLang="en-US" sz="4000" b="1"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5661248"/>
            <a:ext cx="864096" cy="1040135"/>
          </a:xfrm>
          <a:prstGeom prst="rect">
            <a:avLst/>
          </a:prstGeom>
        </p:spPr>
      </p:pic>
    </p:spTree>
    <p:extLst>
      <p:ext uri="{BB962C8B-B14F-4D97-AF65-F5344CB8AC3E}">
        <p14:creationId xmlns:p14="http://schemas.microsoft.com/office/powerpoint/2010/main" val="3650066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39713" y="188640"/>
            <a:ext cx="8458200" cy="900336"/>
          </a:xfrm>
        </p:spPr>
        <p:txBody>
          <a:bodyPr/>
          <a:lstStyle/>
          <a:p>
            <a:r>
              <a:rPr lang="ar-LB" altLang="en-US" sz="2800" b="1" dirty="0"/>
              <a:t>اتفاقية </a:t>
            </a:r>
            <a:r>
              <a:rPr lang="ar-LB" altLang="en-US" sz="2800" b="1" dirty="0" smtClean="0"/>
              <a:t>القضاء </a:t>
            </a:r>
            <a:r>
              <a:rPr lang="ar-LB" altLang="en-US" sz="2800" b="1" dirty="0"/>
              <a:t>جميع اشكال التمييز ضد المرأة</a:t>
            </a:r>
            <a:br>
              <a:rPr lang="ar-LB" altLang="en-US" sz="2800" b="1" dirty="0"/>
            </a:br>
            <a:r>
              <a:rPr lang="en-US" altLang="en-US" sz="2800" b="1" dirty="0"/>
              <a:t>CEDAW</a:t>
            </a:r>
          </a:p>
        </p:txBody>
      </p:sp>
      <p:sp>
        <p:nvSpPr>
          <p:cNvPr id="112643" name="Rectangle 3"/>
          <p:cNvSpPr>
            <a:spLocks noGrp="1" noChangeArrowheads="1"/>
          </p:cNvSpPr>
          <p:nvPr>
            <p:ph type="body" idx="1"/>
          </p:nvPr>
        </p:nvSpPr>
        <p:spPr>
          <a:xfrm>
            <a:off x="468313" y="1412776"/>
            <a:ext cx="8229600" cy="5102324"/>
          </a:xfrm>
        </p:spPr>
        <p:txBody>
          <a:bodyPr/>
          <a:lstStyle/>
          <a:p>
            <a:pPr algn="r" rtl="1">
              <a:lnSpc>
                <a:spcPct val="90000"/>
              </a:lnSpc>
            </a:pPr>
            <a:r>
              <a:rPr lang="ar-SA" altLang="en-US" sz="4000" b="1" dirty="0">
                <a:latin typeface="Simplified Arabic" panose="02020603050405020304" pitchFamily="18" charset="-78"/>
                <a:cs typeface="Simplified Arabic" panose="02020603050405020304" pitchFamily="18" charset="-78"/>
              </a:rPr>
              <a:t>تم تبنيها عام 1979 من قبل </a:t>
            </a:r>
            <a:r>
              <a:rPr lang="ar-LB" altLang="en-US" sz="4000" b="1" dirty="0" smtClean="0">
                <a:latin typeface="Simplified Arabic" panose="02020603050405020304" pitchFamily="18" charset="-78"/>
                <a:cs typeface="Simplified Arabic" panose="02020603050405020304" pitchFamily="18" charset="-78"/>
              </a:rPr>
              <a:t>الجمعية العامة للأمم المتحدة.</a:t>
            </a:r>
            <a:endParaRPr lang="ar-SA" altLang="en-US" sz="4000" b="1" dirty="0">
              <a:latin typeface="Simplified Arabic" panose="02020603050405020304" pitchFamily="18" charset="-78"/>
              <a:cs typeface="Simplified Arabic" panose="02020603050405020304" pitchFamily="18" charset="-78"/>
            </a:endParaRPr>
          </a:p>
          <a:p>
            <a:pPr algn="r" rtl="1">
              <a:lnSpc>
                <a:spcPct val="90000"/>
              </a:lnSpc>
            </a:pPr>
            <a:r>
              <a:rPr lang="ar-LB" altLang="en-US" sz="4000" b="1" dirty="0" smtClean="0">
                <a:latin typeface="Simplified Arabic" panose="02020603050405020304" pitchFamily="18" charset="-78"/>
                <a:cs typeface="Simplified Arabic" panose="02020603050405020304" pitchFamily="18" charset="-78"/>
              </a:rPr>
              <a:t> </a:t>
            </a:r>
            <a:r>
              <a:rPr lang="ar-SA" altLang="en-US" sz="4000" b="1" dirty="0" smtClean="0">
                <a:latin typeface="Simplified Arabic" panose="02020603050405020304" pitchFamily="18" charset="-78"/>
                <a:cs typeface="Simplified Arabic" panose="02020603050405020304" pitchFamily="18" charset="-78"/>
              </a:rPr>
              <a:t>عبارة </a:t>
            </a:r>
            <a:r>
              <a:rPr lang="ar-SA" altLang="en-US" sz="4000" b="1" dirty="0">
                <a:latin typeface="Simplified Arabic" panose="02020603050405020304" pitchFamily="18" charset="-78"/>
                <a:cs typeface="Simplified Arabic" panose="02020603050405020304" pitchFamily="18" charset="-78"/>
              </a:rPr>
              <a:t>عن تصريح دولي لحقوق </a:t>
            </a:r>
            <a:r>
              <a:rPr lang="ar-SA" altLang="en-US" sz="4000" b="1" dirty="0" smtClean="0">
                <a:latin typeface="Simplified Arabic" panose="02020603050405020304" pitchFamily="18" charset="-78"/>
                <a:cs typeface="Simplified Arabic" panose="02020603050405020304" pitchFamily="18" charset="-78"/>
              </a:rPr>
              <a:t>المرأة</a:t>
            </a:r>
            <a:r>
              <a:rPr lang="ar-LB" altLang="en-US" sz="4000" b="1" dirty="0" smtClean="0">
                <a:latin typeface="Simplified Arabic" panose="02020603050405020304" pitchFamily="18" charset="-78"/>
                <a:cs typeface="Simplified Arabic" panose="02020603050405020304" pitchFamily="18" charset="-78"/>
              </a:rPr>
              <a:t>.</a:t>
            </a:r>
            <a:endParaRPr lang="ar-SA" altLang="en-US" sz="4000" b="1" dirty="0">
              <a:latin typeface="Simplified Arabic" panose="02020603050405020304" pitchFamily="18" charset="-78"/>
              <a:cs typeface="Simplified Arabic" panose="02020603050405020304" pitchFamily="18" charset="-78"/>
            </a:endParaRPr>
          </a:p>
          <a:p>
            <a:pPr algn="r" rtl="1">
              <a:lnSpc>
                <a:spcPct val="90000"/>
              </a:lnSpc>
            </a:pPr>
            <a:r>
              <a:rPr lang="ar-LB" sz="4000" b="1" dirty="0">
                <a:latin typeface="Simplified Arabic" panose="02020603050405020304" pitchFamily="18" charset="-78"/>
                <a:cs typeface="Simplified Arabic" panose="02020603050405020304" pitchFamily="18" charset="-78"/>
              </a:rPr>
              <a:t>وفتح باب التوقيع عليها  في أول آذار مارس سنة 1980م</a:t>
            </a:r>
            <a:r>
              <a:rPr lang="ar-LB" sz="4000" b="1" dirty="0" smtClean="0">
                <a:latin typeface="Simplified Arabic" panose="02020603050405020304" pitchFamily="18" charset="-78"/>
                <a:cs typeface="Simplified Arabic" panose="02020603050405020304" pitchFamily="18" charset="-78"/>
              </a:rPr>
              <a:t>. </a:t>
            </a:r>
          </a:p>
          <a:p>
            <a:pPr algn="r" rtl="1">
              <a:lnSpc>
                <a:spcPct val="90000"/>
              </a:lnSpc>
            </a:pPr>
            <a:r>
              <a:rPr lang="ar-LB" sz="4000" b="1" dirty="0" smtClean="0">
                <a:latin typeface="Simplified Arabic" panose="02020603050405020304" pitchFamily="18" charset="-78"/>
                <a:cs typeface="Simplified Arabic" panose="02020603050405020304" pitchFamily="18" charset="-78"/>
              </a:rPr>
              <a:t>وقع </a:t>
            </a:r>
            <a:r>
              <a:rPr lang="ar-LB" sz="4000" b="1" dirty="0">
                <a:latin typeface="Simplified Arabic" panose="02020603050405020304" pitchFamily="18" charset="-78"/>
                <a:cs typeface="Simplified Arabic" panose="02020603050405020304" pitchFamily="18" charset="-78"/>
              </a:rPr>
              <a:t>لبنان عليها بموجب القانون رقم 572 الصادر </a:t>
            </a:r>
            <a:r>
              <a:rPr lang="ar-LB" sz="4000" b="1" dirty="0" smtClean="0">
                <a:latin typeface="Simplified Arabic" panose="02020603050405020304" pitchFamily="18" charset="-78"/>
                <a:cs typeface="Simplified Arabic" panose="02020603050405020304" pitchFamily="18" charset="-78"/>
              </a:rPr>
              <a:t>في24/7/1996. </a:t>
            </a:r>
            <a:endParaRPr lang="en-US" altLang="en-US" sz="4000" b="1"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5661248"/>
            <a:ext cx="864096" cy="1040135"/>
          </a:xfrm>
          <a:prstGeom prst="rect">
            <a:avLst/>
          </a:prstGeom>
        </p:spPr>
      </p:pic>
    </p:spTree>
    <p:extLst>
      <p:ext uri="{BB962C8B-B14F-4D97-AF65-F5344CB8AC3E}">
        <p14:creationId xmlns:p14="http://schemas.microsoft.com/office/powerpoint/2010/main" val="209067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LB" dirty="0" smtClean="0"/>
              <a:t>لمحة عن منظمة الأمم المتحدة وأبرز أقسامها </a:t>
            </a:r>
            <a:endParaRPr lang="en-US" dirty="0"/>
          </a:p>
        </p:txBody>
      </p:sp>
      <p:sp>
        <p:nvSpPr>
          <p:cNvPr id="2" name="Content Placeholder 1"/>
          <p:cNvSpPr>
            <a:spLocks noGrp="1"/>
          </p:cNvSpPr>
          <p:nvPr>
            <p:ph idx="1"/>
          </p:nvPr>
        </p:nvSpPr>
        <p:spPr>
          <a:xfrm>
            <a:off x="301625" y="1437507"/>
            <a:ext cx="8229600" cy="5248275"/>
          </a:xfrm>
        </p:spPr>
        <p:txBody>
          <a:bodyPr/>
          <a:lstStyle/>
          <a:p>
            <a:pPr algn="just" rtl="1">
              <a:buFont typeface="Arial" panose="020B0604020202020204" pitchFamily="34" charset="0"/>
              <a:buChar char="•"/>
            </a:pPr>
            <a:endParaRPr lang="en-US" sz="2800" b="1"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endParaRPr lang="ar-LB" sz="2800" b="1"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endParaRPr lang="ar-LB" sz="2800" b="1" dirty="0">
              <a:latin typeface="Simplified Arabic" panose="02020603050405020304" pitchFamily="18" charset="-78"/>
              <a:cs typeface="Simplified Arabic" panose="02020603050405020304" pitchFamily="18" charset="-78"/>
            </a:endParaRPr>
          </a:p>
          <a:p>
            <a:pPr marL="0" indent="0" algn="just" rtl="1">
              <a:buNone/>
            </a:pPr>
            <a:r>
              <a:rPr lang="ar-LB" sz="3600" b="1" dirty="0" smtClean="0">
                <a:latin typeface="Simplified Arabic" panose="02020603050405020304" pitchFamily="18" charset="-78"/>
                <a:cs typeface="Simplified Arabic" panose="02020603050405020304" pitchFamily="18" charset="-78"/>
              </a:rPr>
              <a:t>	الأمم </a:t>
            </a:r>
            <a:r>
              <a:rPr lang="ar-LB" sz="3600" b="1" dirty="0">
                <a:latin typeface="Simplified Arabic" panose="02020603050405020304" pitchFamily="18" charset="-78"/>
                <a:cs typeface="Simplified Arabic" panose="02020603050405020304" pitchFamily="18" charset="-78"/>
              </a:rPr>
              <a:t>المتحدة هي منظمة دولية انشئت في عام 1945، وتتكون حتى الآن من 193 دولة عضو. وتسترشد الأمم المتحدة في مهمتها وعملها  بالأهداف والمقاصد الواردة في ميثاق </a:t>
            </a:r>
            <a:r>
              <a:rPr lang="ar-LB" sz="3600" b="1" dirty="0" smtClean="0">
                <a:latin typeface="Simplified Arabic" panose="02020603050405020304" pitchFamily="18" charset="-78"/>
                <a:cs typeface="Simplified Arabic" panose="02020603050405020304" pitchFamily="18" charset="-78"/>
              </a:rPr>
              <a:t>تأسيسها .</a:t>
            </a:r>
          </a:p>
        </p:txBody>
      </p:sp>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7272"/>
            <a:ext cx="1043608"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67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179388" y="1268413"/>
            <a:ext cx="8569325" cy="5184775"/>
          </a:xfrm>
        </p:spPr>
        <p:txBody>
          <a:bodyPr/>
          <a:lstStyle/>
          <a:p>
            <a:pPr algn="ctr">
              <a:lnSpc>
                <a:spcPct val="90000"/>
              </a:lnSpc>
              <a:buFontTx/>
              <a:buNone/>
            </a:pPr>
            <a:r>
              <a:rPr lang="ar-SA" altLang="en-US" sz="2800" b="1" dirty="0">
                <a:latin typeface="Simplified Arabic" panose="02020603050405020304" pitchFamily="18" charset="-78"/>
                <a:cs typeface="Simplified Arabic" panose="02020603050405020304" pitchFamily="18" charset="-78"/>
              </a:rPr>
              <a:t>كانون الاول / ديسمبر 1979</a:t>
            </a:r>
            <a:endParaRPr lang="en-US" altLang="en-US" sz="2800" b="1" dirty="0">
              <a:latin typeface="Simplified Arabic" panose="02020603050405020304" pitchFamily="18" charset="-78"/>
              <a:cs typeface="Simplified Arabic" panose="02020603050405020304" pitchFamily="18" charset="-78"/>
            </a:endParaRPr>
          </a:p>
          <a:p>
            <a:pPr algn="r" rtl="1">
              <a:lnSpc>
                <a:spcPct val="90000"/>
              </a:lnSpc>
              <a:buFontTx/>
              <a:buNone/>
            </a:pPr>
            <a:r>
              <a:rPr lang="en-US" altLang="en-US" sz="2800" dirty="0">
                <a:latin typeface="Simplified Arabic" panose="02020603050405020304" pitchFamily="18" charset="-78"/>
                <a:cs typeface="Simplified Arabic" panose="02020603050405020304" pitchFamily="18" charset="-78"/>
              </a:rPr>
              <a:t> </a:t>
            </a: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a:t>
            </a:r>
            <a:r>
              <a:rPr lang="en-US" altLang="en-US" sz="2800" dirty="0">
                <a:latin typeface="Simplified Arabic" panose="02020603050405020304" pitchFamily="18" charset="-78"/>
                <a:cs typeface="Simplified Arabic" panose="02020603050405020304" pitchFamily="18" charset="-78"/>
              </a:rPr>
              <a:t> </a:t>
            </a:r>
            <a:r>
              <a:rPr lang="ar-SA" altLang="en-US" sz="2800" b="1" dirty="0">
                <a:latin typeface="Simplified Arabic" panose="02020603050405020304" pitchFamily="18" charset="-78"/>
                <a:cs typeface="Simplified Arabic" panose="02020603050405020304" pitchFamily="18" charset="-78"/>
              </a:rPr>
              <a:t>تتضمن جميع الاتفاقيات السابقة المتعلقة بحقوق النساء</a:t>
            </a:r>
            <a:r>
              <a:rPr lang="en-US" altLang="en-US" sz="2800" b="1" dirty="0">
                <a:latin typeface="Simplified Arabic" panose="02020603050405020304" pitchFamily="18" charset="-78"/>
                <a:cs typeface="Simplified Arabic" panose="02020603050405020304" pitchFamily="18" charset="-78"/>
              </a:rPr>
              <a:t> </a:t>
            </a:r>
            <a:r>
              <a:rPr lang="ar-LB" altLang="en-US" sz="2800" b="1" dirty="0" smtClean="0">
                <a:latin typeface="Simplified Arabic" panose="02020603050405020304" pitchFamily="18" charset="-78"/>
                <a:cs typeface="Simplified Arabic" panose="02020603050405020304" pitchFamily="18" charset="-78"/>
              </a:rPr>
              <a:t> .</a:t>
            </a:r>
            <a:endParaRPr lang="en-US" altLang="en-US" sz="2800" b="1" dirty="0">
              <a:latin typeface="Simplified Arabic" panose="02020603050405020304" pitchFamily="18" charset="-78"/>
              <a:cs typeface="Simplified Arabic" panose="02020603050405020304" pitchFamily="18" charset="-78"/>
            </a:endParaRPr>
          </a:p>
          <a:p>
            <a:pPr algn="r" rtl="1">
              <a:lnSpc>
                <a:spcPct val="90000"/>
              </a:lnSpc>
              <a:buFontTx/>
              <a:buNone/>
            </a:pPr>
            <a:r>
              <a:rPr lang="en-US" altLang="en-US" sz="2800" b="1" dirty="0">
                <a:latin typeface="Simplified Arabic" panose="02020603050405020304" pitchFamily="18" charset="-78"/>
                <a:cs typeface="Simplified Arabic" panose="02020603050405020304" pitchFamily="18" charset="-78"/>
              </a:rPr>
              <a:t> </a:t>
            </a:r>
            <a:r>
              <a:rPr lang="en-US" altLang="en-US" sz="2800" dirty="0">
                <a:latin typeface="Simplified Arabic" panose="02020603050405020304" pitchFamily="18" charset="-78"/>
                <a:cs typeface="Simplified Arabic" panose="02020603050405020304" pitchFamily="18" charset="-78"/>
              </a:rPr>
              <a:t> </a:t>
            </a: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a:t>
            </a:r>
            <a:r>
              <a:rPr lang="en-US" altLang="en-US" sz="2800" dirty="0">
                <a:latin typeface="Simplified Arabic" panose="02020603050405020304" pitchFamily="18" charset="-78"/>
                <a:cs typeface="Simplified Arabic" panose="02020603050405020304" pitchFamily="18" charset="-78"/>
              </a:rPr>
              <a:t> </a:t>
            </a:r>
            <a:r>
              <a:rPr lang="ar-SA" altLang="en-US" sz="2800" b="1" dirty="0">
                <a:latin typeface="Simplified Arabic" panose="02020603050405020304" pitchFamily="18" charset="-78"/>
                <a:cs typeface="Simplified Arabic" panose="02020603050405020304" pitchFamily="18" charset="-78"/>
              </a:rPr>
              <a:t>تعتبر معاهدة دولية ملزمة</a:t>
            </a:r>
            <a:endParaRPr lang="en-US" altLang="en-US" sz="2800" b="1" dirty="0">
              <a:latin typeface="Simplified Arabic" panose="02020603050405020304" pitchFamily="18" charset="-78"/>
              <a:cs typeface="Simplified Arabic" panose="02020603050405020304" pitchFamily="18" charset="-78"/>
            </a:endParaRPr>
          </a:p>
          <a:p>
            <a:pPr algn="r" rtl="1">
              <a:lnSpc>
                <a:spcPct val="90000"/>
              </a:lnSpc>
              <a:buFontTx/>
              <a:buNone/>
            </a:pPr>
            <a:r>
              <a:rPr lang="en-US" altLang="en-US" sz="2800" b="1" dirty="0">
                <a:latin typeface="Simplified Arabic" panose="02020603050405020304" pitchFamily="18" charset="-78"/>
                <a:cs typeface="Simplified Arabic" panose="02020603050405020304" pitchFamily="18" charset="-78"/>
              </a:rPr>
              <a:t>		</a:t>
            </a:r>
            <a:r>
              <a:rPr lang="ar-SA" altLang="en-US" sz="2800" b="1" dirty="0">
                <a:latin typeface="Simplified Arabic" panose="02020603050405020304" pitchFamily="18" charset="-78"/>
                <a:cs typeface="Simplified Arabic" panose="02020603050405020304" pitchFamily="18" charset="-78"/>
              </a:rPr>
              <a:t>تعالج القضايا</a:t>
            </a:r>
            <a:r>
              <a:rPr lang="en-US" altLang="en-US" sz="2800" b="1" dirty="0">
                <a:latin typeface="Simplified Arabic" panose="02020603050405020304" pitchFamily="18" charset="-78"/>
                <a:cs typeface="Simplified Arabic" panose="02020603050405020304" pitchFamily="18" charset="-78"/>
              </a:rPr>
              <a:t>:</a:t>
            </a:r>
          </a:p>
          <a:p>
            <a:pPr algn="r" rtl="1">
              <a:lnSpc>
                <a:spcPct val="90000"/>
              </a:lnSpc>
              <a:buFontTx/>
              <a:buNone/>
            </a:pPr>
            <a:r>
              <a:rPr lang="en-US" altLang="en-US" sz="2800" b="1" dirty="0">
                <a:latin typeface="Simplified Arabic" panose="02020603050405020304" pitchFamily="18" charset="-78"/>
                <a:cs typeface="Simplified Arabic" panose="02020603050405020304" pitchFamily="18" charset="-78"/>
              </a:rPr>
              <a:t>	</a:t>
            </a:r>
            <a:r>
              <a:rPr lang="ar-SA" altLang="en-US" sz="2800" b="1" dirty="0">
                <a:latin typeface="Simplified Arabic" panose="02020603050405020304" pitchFamily="18" charset="-78"/>
                <a:cs typeface="Simplified Arabic" panose="02020603050405020304" pitchFamily="18" charset="-78"/>
              </a:rPr>
              <a:t>	 </a:t>
            </a: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 </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 	</a:t>
            </a:r>
            <a:r>
              <a:rPr lang="ar-SA" altLang="en-US" sz="2800" b="1" dirty="0">
                <a:latin typeface="Simplified Arabic" panose="02020603050405020304" pitchFamily="18" charset="-78"/>
                <a:cs typeface="Simplified Arabic" panose="02020603050405020304" pitchFamily="18" charset="-78"/>
              </a:rPr>
              <a:t>القانونية</a:t>
            </a:r>
            <a:endParaRPr lang="en-US" altLang="en-US" sz="2800" b="1" dirty="0">
              <a:latin typeface="Simplified Arabic" panose="02020603050405020304" pitchFamily="18" charset="-78"/>
              <a:cs typeface="Simplified Arabic" panose="02020603050405020304" pitchFamily="18" charset="-78"/>
            </a:endParaRPr>
          </a:p>
          <a:p>
            <a:pPr algn="r" rtl="1">
              <a:lnSpc>
                <a:spcPct val="90000"/>
              </a:lnSpc>
              <a:buFontTx/>
              <a:buNone/>
            </a:pPr>
            <a:r>
              <a:rPr lang="ar-SA" altLang="en-US" sz="2800" b="1" dirty="0">
                <a:latin typeface="Simplified Arabic" panose="02020603050405020304" pitchFamily="18" charset="-78"/>
                <a:cs typeface="Simplified Arabic" panose="02020603050405020304" pitchFamily="18" charset="-78"/>
              </a:rPr>
              <a:t>		 </a:t>
            </a: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a:t>
            </a:r>
            <a:r>
              <a:rPr lang="en-US" altLang="en-US" sz="2800" b="1" dirty="0">
                <a:latin typeface="Simplified Arabic" panose="02020603050405020304" pitchFamily="18" charset="-78"/>
                <a:cs typeface="Simplified Arabic" panose="02020603050405020304" pitchFamily="18" charset="-78"/>
              </a:rPr>
              <a:t> </a:t>
            </a:r>
            <a:r>
              <a:rPr lang="ar-SA" altLang="en-US" sz="2800" b="1" dirty="0">
                <a:latin typeface="Simplified Arabic" panose="02020603050405020304" pitchFamily="18" charset="-78"/>
                <a:cs typeface="Simplified Arabic" panose="02020603050405020304" pitchFamily="18" charset="-78"/>
              </a:rPr>
              <a:t>	الزوجية/ الانجابية</a:t>
            </a:r>
            <a:endParaRPr lang="en-US" altLang="en-US" sz="2800" b="1" dirty="0">
              <a:latin typeface="Simplified Arabic" panose="02020603050405020304" pitchFamily="18" charset="-78"/>
              <a:cs typeface="Simplified Arabic" panose="02020603050405020304" pitchFamily="18" charset="-78"/>
            </a:endParaRPr>
          </a:p>
          <a:p>
            <a:pPr algn="r" rtl="1">
              <a:lnSpc>
                <a:spcPct val="90000"/>
              </a:lnSpc>
              <a:buFontTx/>
              <a:buNone/>
            </a:pPr>
            <a:r>
              <a:rPr lang="ar-SA" altLang="en-US" sz="2800" b="1" dirty="0">
                <a:latin typeface="Simplified Arabic" panose="02020603050405020304" pitchFamily="18" charset="-78"/>
                <a:cs typeface="Simplified Arabic" panose="02020603050405020304" pitchFamily="18" charset="-78"/>
              </a:rPr>
              <a:t>	       </a:t>
            </a: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a:t>
            </a:r>
            <a:r>
              <a:rPr lang="ar-SA" altLang="en-US" sz="2800" b="1" dirty="0">
                <a:latin typeface="Simplified Arabic" panose="02020603050405020304" pitchFamily="18" charset="-78"/>
                <a:cs typeface="Simplified Arabic" panose="02020603050405020304" pitchFamily="18" charset="-78"/>
                <a:sym typeface="Wingdings" panose="05000000000000000000" pitchFamily="2" charset="2"/>
              </a:rPr>
              <a:t>  	</a:t>
            </a:r>
            <a:r>
              <a:rPr lang="ar-SA" altLang="en-US" sz="2800" b="1" dirty="0">
                <a:latin typeface="Simplified Arabic" panose="02020603050405020304" pitchFamily="18" charset="-78"/>
                <a:cs typeface="Simplified Arabic" panose="02020603050405020304" pitchFamily="18" charset="-78"/>
              </a:rPr>
              <a:t>الاقتصادية / الاجتماعية / الثقافية</a:t>
            </a:r>
          </a:p>
          <a:p>
            <a:pPr algn="r" rtl="1">
              <a:lnSpc>
                <a:spcPct val="90000"/>
              </a:lnSpc>
              <a:buFontTx/>
              <a:buNone/>
            </a:pPr>
            <a:endParaRPr lang="ar-SA" altLang="en-US" sz="2800" b="1" dirty="0">
              <a:latin typeface="Simplified Arabic" panose="02020603050405020304" pitchFamily="18" charset="-78"/>
              <a:cs typeface="Simplified Arabic" panose="02020603050405020304" pitchFamily="18" charset="-78"/>
            </a:endParaRPr>
          </a:p>
          <a:p>
            <a:pPr algn="r" rtl="1">
              <a:lnSpc>
                <a:spcPct val="90000"/>
              </a:lnSpc>
              <a:buFontTx/>
              <a:buNone/>
            </a:pPr>
            <a:r>
              <a:rPr lang="en-US" altLang="en-US" sz="2800" b="1" dirty="0">
                <a:latin typeface="Simplified Arabic" panose="02020603050405020304" pitchFamily="18" charset="-78"/>
                <a:cs typeface="Simplified Arabic" panose="02020603050405020304" pitchFamily="18" charset="-78"/>
                <a:sym typeface="Wingdings" panose="05000000000000000000" pitchFamily="2" charset="2"/>
              </a:rPr>
              <a:t></a:t>
            </a:r>
            <a:r>
              <a:rPr lang="ar-SA" altLang="en-US" sz="2800" b="1" dirty="0">
                <a:latin typeface="Simplified Arabic" panose="02020603050405020304" pitchFamily="18" charset="-78"/>
                <a:cs typeface="Simplified Arabic" panose="02020603050405020304" pitchFamily="18" charset="-78"/>
              </a:rPr>
              <a:t> </a:t>
            </a:r>
            <a:r>
              <a:rPr lang="ar-SA" altLang="en-US" sz="2800" b="1" u="sng" dirty="0">
                <a:latin typeface="Simplified Arabic" panose="02020603050405020304" pitchFamily="18" charset="-78"/>
                <a:cs typeface="Simplified Arabic" panose="02020603050405020304" pitchFamily="18" charset="-78"/>
              </a:rPr>
              <a:t>البروتوكول غير الالزامي عام 1999</a:t>
            </a:r>
            <a:r>
              <a:rPr lang="ar-SA" altLang="en-US" sz="2800" b="1" dirty="0">
                <a:latin typeface="Simplified Arabic" panose="02020603050405020304" pitchFamily="18" charset="-78"/>
                <a:cs typeface="Simplified Arabic" panose="02020603050405020304" pitchFamily="18" charset="-78"/>
              </a:rPr>
              <a:t> </a:t>
            </a:r>
            <a:endParaRPr lang="en-US" altLang="en-US" sz="2800" b="1" dirty="0">
              <a:latin typeface="Simplified Arabic" panose="02020603050405020304" pitchFamily="18" charset="-78"/>
              <a:cs typeface="Simplified Arabic" panose="02020603050405020304" pitchFamily="18" charset="-78"/>
            </a:endParaRPr>
          </a:p>
        </p:txBody>
      </p:sp>
      <p:sp>
        <p:nvSpPr>
          <p:cNvPr id="39939" name="Rectangle 3"/>
          <p:cNvSpPr>
            <a:spLocks noChangeArrowheads="1"/>
          </p:cNvSpPr>
          <p:nvPr/>
        </p:nvSpPr>
        <p:spPr bwMode="auto">
          <a:xfrm>
            <a:off x="1190062" y="2514600"/>
            <a:ext cx="7848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9942" name="Rectangle 6"/>
          <p:cNvSpPr>
            <a:spLocks noGrp="1" noChangeArrowheads="1"/>
          </p:cNvSpPr>
          <p:nvPr>
            <p:ph type="title"/>
          </p:nvPr>
        </p:nvSpPr>
        <p:spPr>
          <a:xfrm>
            <a:off x="0" y="0"/>
            <a:ext cx="9144000" cy="1071563"/>
          </a:xfrm>
          <a:solidFill>
            <a:schemeClr val="tx1"/>
          </a:solidFill>
          <a:ln/>
        </p:spPr>
        <p:txBody>
          <a:bodyPr/>
          <a:lstStyle/>
          <a:p>
            <a:r>
              <a:rPr lang="ar-LB" altLang="en-US" sz="2800" dirty="0"/>
              <a:t>اتفاقية القضاء جميع اشكال التمييز ضد المرأة</a:t>
            </a:r>
            <a:br>
              <a:rPr lang="ar-LB" altLang="en-US" sz="2800" dirty="0"/>
            </a:br>
            <a:r>
              <a:rPr lang="en-US" altLang="en-US" sz="2800" dirty="0"/>
              <a:t>CEDAW</a:t>
            </a:r>
            <a:endParaRPr lang="en-US" altLang="en-US" sz="28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89" y="5897116"/>
            <a:ext cx="1343025" cy="1112143"/>
          </a:xfrm>
          <a:prstGeom prst="rect">
            <a:avLst/>
          </a:prstGeom>
        </p:spPr>
      </p:pic>
    </p:spTree>
    <p:extLst>
      <p:ext uri="{BB962C8B-B14F-4D97-AF65-F5344CB8AC3E}">
        <p14:creationId xmlns:p14="http://schemas.microsoft.com/office/powerpoint/2010/main" val="2499227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altLang="en-US" dirty="0"/>
              <a:t>اتفاقية القضاء جميع اشكال التمييز ضد المرأة</a:t>
            </a:r>
            <a:br>
              <a:rPr lang="ar-LB" altLang="en-US" dirty="0"/>
            </a:br>
            <a:r>
              <a:rPr lang="en-US" altLang="en-US" dirty="0"/>
              <a:t>CEDAW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6417584"/>
              </p:ext>
            </p:extLst>
          </p:nvPr>
        </p:nvGraphicFramePr>
        <p:xfrm>
          <a:off x="1903790" y="2015106"/>
          <a:ext cx="5408216" cy="5047488"/>
        </p:xfrm>
        <a:graphic>
          <a:graphicData uri="http://schemas.openxmlformats.org/drawingml/2006/table">
            <a:tbl>
              <a:tblPr rtl="1" firstRow="1" firstCol="1" bandRow="1">
                <a:tableStyleId>{5C22544A-7EE6-4342-B048-85BDC9FD1C3A}</a:tableStyleId>
              </a:tblPr>
              <a:tblGrid>
                <a:gridCol w="2682105"/>
                <a:gridCol w="2726111"/>
              </a:tblGrid>
              <a:tr h="703515">
                <a:tc>
                  <a:txBody>
                    <a:bodyPr/>
                    <a:lstStyle/>
                    <a:p>
                      <a:pPr marL="0" marR="0" algn="r" rtl="1">
                        <a:lnSpc>
                          <a:spcPct val="115000"/>
                        </a:lnSpc>
                        <a:spcBef>
                          <a:spcPts val="0"/>
                        </a:spcBef>
                        <a:spcAft>
                          <a:spcPts val="0"/>
                        </a:spcAft>
                      </a:pPr>
                      <a:r>
                        <a:rPr lang="ar-LB" sz="2400" dirty="0">
                          <a:solidFill>
                            <a:schemeClr val="bg1"/>
                          </a:solidFill>
                          <a:effectLst/>
                        </a:rPr>
                        <a:t>الجزء </a:t>
                      </a:r>
                      <a:r>
                        <a:rPr lang="ar-LB" sz="2400" dirty="0" smtClean="0">
                          <a:solidFill>
                            <a:schemeClr val="bg1"/>
                          </a:solidFill>
                          <a:effectLst/>
                        </a:rPr>
                        <a:t>الأول:</a:t>
                      </a:r>
                      <a:endParaRPr lang="ar-LB" sz="2400" dirty="0">
                        <a:solidFill>
                          <a:schemeClr val="bg1"/>
                        </a:solidFill>
                        <a:effectLst/>
                      </a:endParaRPr>
                    </a:p>
                    <a:p>
                      <a:pPr marL="0" marR="0" algn="r" rtl="1">
                        <a:lnSpc>
                          <a:spcPct val="115000"/>
                        </a:lnSpc>
                        <a:spcBef>
                          <a:spcPts val="0"/>
                        </a:spcBef>
                        <a:spcAft>
                          <a:spcPts val="0"/>
                        </a:spcAft>
                      </a:pPr>
                      <a:r>
                        <a:rPr lang="ar-LB" sz="2400" b="1" u="sng" dirty="0" smtClean="0">
                          <a:latin typeface="Simplified Arabic" panose="02020603050405020304" pitchFamily="18" charset="-78"/>
                          <a:cs typeface="Simplified Arabic" panose="02020603050405020304" pitchFamily="18" charset="-78"/>
                        </a:rPr>
                        <a:t>التعريفات والتدابير</a:t>
                      </a:r>
                      <a:r>
                        <a:rPr lang="ar-LB" sz="2400" dirty="0">
                          <a:solidFill>
                            <a:schemeClr val="bg1"/>
                          </a:solidFill>
                          <a:effectLst/>
                        </a:rPr>
                        <a:t>	</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c>
                  <a:txBody>
                    <a:bodyPr/>
                    <a:lstStyle/>
                    <a:p>
                      <a:pPr marL="0" marR="0" algn="r" rtl="1">
                        <a:lnSpc>
                          <a:spcPct val="115000"/>
                        </a:lnSpc>
                        <a:spcBef>
                          <a:spcPts val="0"/>
                        </a:spcBef>
                        <a:spcAft>
                          <a:spcPts val="0"/>
                        </a:spcAft>
                      </a:pPr>
                      <a:r>
                        <a:rPr lang="ar-LB" sz="2400">
                          <a:solidFill>
                            <a:schemeClr val="bg1"/>
                          </a:solidFill>
                          <a:effectLst/>
                        </a:rPr>
                        <a:t>المواد1-6</a:t>
                      </a:r>
                      <a:endParaRPr lang="en-US" sz="24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r>
              <a:tr h="703515">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LB" sz="2400" dirty="0">
                          <a:solidFill>
                            <a:schemeClr val="bg1"/>
                          </a:solidFill>
                          <a:effectLst/>
                        </a:rPr>
                        <a:t>الجزء الثاني: </a:t>
                      </a:r>
                    </a:p>
                    <a:p>
                      <a:pPr marL="0" marR="0" indent="0" algn="r" defTabSz="914400" rtl="1" eaLnBrk="1" fontAlgn="auto" latinLnBrk="0" hangingPunct="1">
                        <a:lnSpc>
                          <a:spcPct val="115000"/>
                        </a:lnSpc>
                        <a:spcBef>
                          <a:spcPts val="0"/>
                        </a:spcBef>
                        <a:spcAft>
                          <a:spcPts val="0"/>
                        </a:spcAft>
                        <a:buClrTx/>
                        <a:buSzTx/>
                        <a:buFontTx/>
                        <a:buNone/>
                        <a:tabLst/>
                        <a:defRPr/>
                      </a:pPr>
                      <a:r>
                        <a:rPr lang="ar-LB" sz="2400" b="1" u="sng" dirty="0" smtClean="0">
                          <a:solidFill>
                            <a:schemeClr val="bg1"/>
                          </a:solidFill>
                          <a:effectLst/>
                          <a:latin typeface="Simplified Arabic" panose="02020603050405020304" pitchFamily="18" charset="-78"/>
                          <a:cs typeface="Simplified Arabic" panose="02020603050405020304" pitchFamily="18" charset="-78"/>
                        </a:rPr>
                        <a:t>ا</a:t>
                      </a:r>
                      <a:r>
                        <a:rPr lang="ar-SA" sz="2400" b="1" u="sng" dirty="0" smtClean="0">
                          <a:latin typeface="Simplified Arabic" panose="02020603050405020304" pitchFamily="18" charset="-78"/>
                          <a:cs typeface="Simplified Arabic" panose="02020603050405020304" pitchFamily="18" charset="-78"/>
                        </a:rPr>
                        <a:t>لحقوق السياسية</a:t>
                      </a:r>
                      <a:endParaRPr lang="en-US" sz="2400" dirty="0" smtClean="0">
                        <a:latin typeface="Simplified Arabic" panose="02020603050405020304" pitchFamily="18" charset="-78"/>
                        <a:cs typeface="Simplified Arabic" panose="02020603050405020304" pitchFamily="18" charset="-78"/>
                      </a:endParaRPr>
                    </a:p>
                  </a:txBody>
                  <a:tcPr marL="68580" marR="68580" marT="0" marB="0">
                    <a:solidFill>
                      <a:schemeClr val="tx1"/>
                    </a:solidFill>
                  </a:tcPr>
                </a:tc>
                <a:tc>
                  <a:txBody>
                    <a:bodyPr/>
                    <a:lstStyle/>
                    <a:p>
                      <a:pPr marL="0" marR="0" algn="r" rtl="1">
                        <a:lnSpc>
                          <a:spcPct val="115000"/>
                        </a:lnSpc>
                        <a:spcBef>
                          <a:spcPts val="0"/>
                        </a:spcBef>
                        <a:spcAft>
                          <a:spcPts val="0"/>
                        </a:spcAft>
                      </a:pPr>
                      <a:r>
                        <a:rPr lang="ar-LB" sz="2400" dirty="0">
                          <a:solidFill>
                            <a:schemeClr val="bg1"/>
                          </a:solidFill>
                          <a:effectLst/>
                        </a:rPr>
                        <a:t> المواد 7-9</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r>
              <a:tr h="703515">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LB" sz="2400" dirty="0">
                          <a:solidFill>
                            <a:schemeClr val="bg1"/>
                          </a:solidFill>
                          <a:effectLst/>
                        </a:rPr>
                        <a:t>الجزء الثالث</a:t>
                      </a:r>
                      <a:r>
                        <a:rPr lang="ar-LB" sz="2400" dirty="0" smtClean="0">
                          <a:solidFill>
                            <a:schemeClr val="bg1"/>
                          </a:solidFill>
                          <a:effectLst/>
                        </a:rPr>
                        <a:t>: </a:t>
                      </a:r>
                    </a:p>
                    <a:p>
                      <a:pPr marL="0" marR="0" indent="0" algn="r" defTabSz="914400" rtl="1" eaLnBrk="1" fontAlgn="auto" latinLnBrk="0" hangingPunct="1">
                        <a:lnSpc>
                          <a:spcPct val="115000"/>
                        </a:lnSpc>
                        <a:spcBef>
                          <a:spcPts val="0"/>
                        </a:spcBef>
                        <a:spcAft>
                          <a:spcPts val="0"/>
                        </a:spcAft>
                        <a:buClrTx/>
                        <a:buSzTx/>
                        <a:buFontTx/>
                        <a:buNone/>
                        <a:tabLst/>
                        <a:defRPr/>
                      </a:pPr>
                      <a:r>
                        <a:rPr lang="ar-SA" sz="2400" b="1" u="sng" dirty="0" smtClean="0">
                          <a:latin typeface="Simplified Arabic" panose="02020603050405020304" pitchFamily="18" charset="-78"/>
                          <a:cs typeface="Simplified Arabic" panose="02020603050405020304" pitchFamily="18" charset="-78"/>
                        </a:rPr>
                        <a:t>حق التعليم والعمل</a:t>
                      </a:r>
                      <a:r>
                        <a:rPr lang="ar-LB" sz="2400" dirty="0">
                          <a:solidFill>
                            <a:schemeClr val="bg1"/>
                          </a:solidFill>
                          <a:effectLst/>
                        </a:rPr>
                        <a:t>	</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c>
                  <a:txBody>
                    <a:bodyPr/>
                    <a:lstStyle/>
                    <a:p>
                      <a:pPr marL="0" marR="0" algn="r" rtl="1">
                        <a:lnSpc>
                          <a:spcPct val="115000"/>
                        </a:lnSpc>
                        <a:spcBef>
                          <a:spcPts val="0"/>
                        </a:spcBef>
                        <a:spcAft>
                          <a:spcPts val="0"/>
                        </a:spcAft>
                      </a:pPr>
                      <a:r>
                        <a:rPr lang="ar-LB" sz="2400" dirty="0">
                          <a:solidFill>
                            <a:schemeClr val="bg1"/>
                          </a:solidFill>
                          <a:effectLst/>
                        </a:rPr>
                        <a:t>المواد10-14</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r>
              <a:tr h="703515">
                <a:tc>
                  <a:txBody>
                    <a:bodyPr/>
                    <a:lstStyle/>
                    <a:p>
                      <a:pPr marL="0" marR="0" algn="r" rtl="1">
                        <a:lnSpc>
                          <a:spcPct val="115000"/>
                        </a:lnSpc>
                        <a:spcBef>
                          <a:spcPts val="0"/>
                        </a:spcBef>
                        <a:spcAft>
                          <a:spcPts val="0"/>
                        </a:spcAft>
                      </a:pPr>
                      <a:r>
                        <a:rPr lang="ar-LB" sz="2400" dirty="0">
                          <a:solidFill>
                            <a:schemeClr val="bg1"/>
                          </a:solidFill>
                          <a:effectLst/>
                        </a:rPr>
                        <a:t>الجزء الرابع</a:t>
                      </a:r>
                      <a:r>
                        <a:rPr lang="ar-LB" sz="2400" dirty="0" smtClean="0">
                          <a:solidFill>
                            <a:schemeClr val="bg1"/>
                          </a:solidFill>
                          <a:effectLst/>
                        </a:rPr>
                        <a:t>: </a:t>
                      </a:r>
                    </a:p>
                    <a:p>
                      <a:pPr marL="0" marR="0" algn="r" rtl="1">
                        <a:lnSpc>
                          <a:spcPct val="115000"/>
                        </a:lnSpc>
                        <a:spcBef>
                          <a:spcPts val="0"/>
                        </a:spcBef>
                        <a:spcAft>
                          <a:spcPts val="0"/>
                        </a:spcAft>
                      </a:pPr>
                      <a:r>
                        <a:rPr lang="ar-SA" sz="2400" b="1" u="sng" dirty="0" smtClean="0">
                          <a:latin typeface="Simplified Arabic" panose="02020603050405020304" pitchFamily="18" charset="-78"/>
                          <a:cs typeface="Simplified Arabic" panose="02020603050405020304" pitchFamily="18" charset="-78"/>
                        </a:rPr>
                        <a:t>حق الأهلية </a:t>
                      </a:r>
                      <a:r>
                        <a:rPr lang="ar-SA" sz="2400" b="1" u="sng" dirty="0" err="1" smtClean="0">
                          <a:latin typeface="Simplified Arabic" panose="02020603050405020304" pitchFamily="18" charset="-78"/>
                          <a:cs typeface="Simplified Arabic" panose="02020603050405020304" pitchFamily="18" charset="-78"/>
                        </a:rPr>
                        <a:t>القانو</a:t>
                      </a:r>
                      <a:r>
                        <a:rPr lang="ar-LB" sz="2400" b="1" u="sng" dirty="0" smtClean="0">
                          <a:latin typeface="Simplified Arabic" panose="02020603050405020304" pitchFamily="18" charset="-78"/>
                          <a:cs typeface="Simplified Arabic" panose="02020603050405020304" pitchFamily="18" charset="-78"/>
                        </a:rPr>
                        <a:t>نية</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c>
                  <a:txBody>
                    <a:bodyPr/>
                    <a:lstStyle/>
                    <a:p>
                      <a:pPr marL="0" marR="0" algn="r" rtl="1">
                        <a:lnSpc>
                          <a:spcPct val="115000"/>
                        </a:lnSpc>
                        <a:spcBef>
                          <a:spcPts val="0"/>
                        </a:spcBef>
                        <a:spcAft>
                          <a:spcPts val="0"/>
                        </a:spcAft>
                      </a:pPr>
                      <a:r>
                        <a:rPr lang="ar-LB" sz="2400">
                          <a:solidFill>
                            <a:schemeClr val="bg1"/>
                          </a:solidFill>
                          <a:effectLst/>
                        </a:rPr>
                        <a:t>المواد 15-16</a:t>
                      </a:r>
                      <a:endParaRPr lang="en-US" sz="24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r>
              <a:tr h="703515">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LB" sz="2400" dirty="0">
                          <a:solidFill>
                            <a:schemeClr val="bg1"/>
                          </a:solidFill>
                          <a:effectLst/>
                        </a:rPr>
                        <a:t>الجزء الخامس:	</a:t>
                      </a:r>
                      <a:endParaRPr lang="ar-LB" sz="2400" dirty="0" smtClean="0">
                        <a:solidFill>
                          <a:schemeClr val="bg1"/>
                        </a:solidFill>
                        <a:effectLst/>
                      </a:endParaRPr>
                    </a:p>
                    <a:p>
                      <a:pPr marL="0" marR="0" indent="0" algn="r" defTabSz="914400" rtl="1" eaLnBrk="1" fontAlgn="auto" latinLnBrk="0" hangingPunct="1">
                        <a:lnSpc>
                          <a:spcPct val="115000"/>
                        </a:lnSpc>
                        <a:spcBef>
                          <a:spcPts val="0"/>
                        </a:spcBef>
                        <a:spcAft>
                          <a:spcPts val="0"/>
                        </a:spcAft>
                        <a:buClrTx/>
                        <a:buSzTx/>
                        <a:buFontTx/>
                        <a:buNone/>
                        <a:tabLst/>
                        <a:defRPr/>
                      </a:pPr>
                      <a:r>
                        <a:rPr lang="ar-LB" sz="2400" dirty="0" smtClean="0">
                          <a:solidFill>
                            <a:schemeClr val="bg1"/>
                          </a:solidFill>
                          <a:effectLst/>
                        </a:rPr>
                        <a:t> </a:t>
                      </a:r>
                      <a:r>
                        <a:rPr lang="ar-SA" sz="2400" b="1" u="sng" dirty="0" smtClean="0">
                          <a:latin typeface="Simplified Arabic" panose="02020603050405020304" pitchFamily="18" charset="-78"/>
                          <a:cs typeface="Simplified Arabic" panose="02020603050405020304" pitchFamily="18" charset="-78"/>
                        </a:rPr>
                        <a:t>الهيكل الإداري </a:t>
                      </a:r>
                      <a:endParaRPr lang="en-US" sz="2400" dirty="0" smtClean="0">
                        <a:latin typeface="Simplified Arabic" panose="02020603050405020304" pitchFamily="18" charset="-78"/>
                        <a:cs typeface="Simplified Arabic" panose="02020603050405020304" pitchFamily="18" charset="-78"/>
                      </a:endParaRPr>
                    </a:p>
                  </a:txBody>
                  <a:tcPr marL="68580" marR="68580" marT="0" marB="0">
                    <a:solidFill>
                      <a:schemeClr val="tx1"/>
                    </a:solidFill>
                  </a:tcPr>
                </a:tc>
                <a:tc>
                  <a:txBody>
                    <a:bodyPr/>
                    <a:lstStyle/>
                    <a:p>
                      <a:pPr marL="0" marR="0" algn="r" rtl="1">
                        <a:lnSpc>
                          <a:spcPct val="115000"/>
                        </a:lnSpc>
                        <a:spcBef>
                          <a:spcPts val="0"/>
                        </a:spcBef>
                        <a:spcAft>
                          <a:spcPts val="0"/>
                        </a:spcAft>
                      </a:pPr>
                      <a:r>
                        <a:rPr lang="ar-LB" sz="2400" dirty="0" smtClean="0">
                          <a:solidFill>
                            <a:schemeClr val="bg1"/>
                          </a:solidFill>
                          <a:effectLst/>
                        </a:rPr>
                        <a:t>المواد </a:t>
                      </a:r>
                      <a:r>
                        <a:rPr lang="ar-LB" sz="2400" dirty="0">
                          <a:solidFill>
                            <a:schemeClr val="bg1"/>
                          </a:solidFill>
                          <a:effectLst/>
                        </a:rPr>
                        <a:t>17-22</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r>
              <a:tr h="703515">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LB" sz="2400" dirty="0">
                          <a:solidFill>
                            <a:schemeClr val="bg1"/>
                          </a:solidFill>
                          <a:effectLst/>
                        </a:rPr>
                        <a:t>الجزء السادس: </a:t>
                      </a:r>
                      <a:endParaRPr lang="ar-LB" sz="2400" dirty="0" smtClean="0">
                        <a:solidFill>
                          <a:schemeClr val="bg1"/>
                        </a:solidFill>
                        <a:effectLst/>
                      </a:endParaRPr>
                    </a:p>
                    <a:p>
                      <a:pPr marL="0" marR="0" indent="0" algn="r" defTabSz="914400" rtl="1" eaLnBrk="1" fontAlgn="auto" latinLnBrk="0" hangingPunct="1">
                        <a:lnSpc>
                          <a:spcPct val="115000"/>
                        </a:lnSpc>
                        <a:spcBef>
                          <a:spcPts val="0"/>
                        </a:spcBef>
                        <a:spcAft>
                          <a:spcPts val="0"/>
                        </a:spcAft>
                        <a:buClrTx/>
                        <a:buSzTx/>
                        <a:buFontTx/>
                        <a:buNone/>
                        <a:tabLst/>
                        <a:defRPr/>
                      </a:pPr>
                      <a:r>
                        <a:rPr lang="ar-SA" sz="2400" b="1" u="sng" dirty="0" smtClean="0">
                          <a:latin typeface="Simplified Arabic" panose="02020603050405020304" pitchFamily="18" charset="-78"/>
                          <a:cs typeface="Simplified Arabic" panose="02020603050405020304" pitchFamily="18" charset="-78"/>
                        </a:rPr>
                        <a:t>النفاذ والتوقيع والتحفظ</a:t>
                      </a:r>
                      <a:endParaRPr lang="en-US" sz="2400" dirty="0" smtClean="0">
                        <a:latin typeface="Simplified Arabic" panose="02020603050405020304" pitchFamily="18" charset="-78"/>
                        <a:cs typeface="Simplified Arabic" panose="02020603050405020304" pitchFamily="18" charset="-78"/>
                      </a:endParaRPr>
                    </a:p>
                  </a:txBody>
                  <a:tcPr marL="68580" marR="68580" marT="0" marB="0">
                    <a:solidFill>
                      <a:schemeClr val="tx1"/>
                    </a:solidFill>
                  </a:tcPr>
                </a:tc>
                <a:tc>
                  <a:txBody>
                    <a:bodyPr/>
                    <a:lstStyle/>
                    <a:p>
                      <a:pPr marL="0" marR="0" algn="r" rtl="1">
                        <a:lnSpc>
                          <a:spcPct val="115000"/>
                        </a:lnSpc>
                        <a:spcBef>
                          <a:spcPts val="0"/>
                        </a:spcBef>
                        <a:spcAft>
                          <a:spcPts val="0"/>
                        </a:spcAft>
                      </a:pPr>
                      <a:r>
                        <a:rPr lang="ar-LB" sz="2400" dirty="0" smtClean="0">
                          <a:solidFill>
                            <a:schemeClr val="bg1"/>
                          </a:solidFill>
                          <a:effectLst/>
                        </a:rPr>
                        <a:t>المواد </a:t>
                      </a:r>
                      <a:r>
                        <a:rPr lang="ar-LB" sz="2400" dirty="0">
                          <a:solidFill>
                            <a:schemeClr val="bg1"/>
                          </a:solidFill>
                          <a:effectLst/>
                        </a:rPr>
                        <a:t>23-30</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r>
            </a:tbl>
          </a:graphicData>
        </a:graphic>
      </p:graphicFrame>
      <p:sp>
        <p:nvSpPr>
          <p:cNvPr id="6" name="Rectangle 5"/>
          <p:cNvSpPr/>
          <p:nvPr/>
        </p:nvSpPr>
        <p:spPr>
          <a:xfrm>
            <a:off x="304800" y="931732"/>
            <a:ext cx="7560840" cy="1069524"/>
          </a:xfrm>
          <a:prstGeom prst="rect">
            <a:avLst/>
          </a:prstGeom>
        </p:spPr>
        <p:txBody>
          <a:bodyPr wrap="square">
            <a:spAutoFit/>
          </a:bodyPr>
          <a:lstStyle/>
          <a:p>
            <a:pPr marL="342900" marR="0" lvl="0" indent="-342900" algn="r" rtl="1">
              <a:lnSpc>
                <a:spcPct val="115000"/>
              </a:lnSpc>
              <a:spcBef>
                <a:spcPts val="0"/>
              </a:spcBef>
              <a:spcAft>
                <a:spcPts val="0"/>
              </a:spcAft>
              <a:buFont typeface="+mj-lt"/>
              <a:buAutoNum type="arabicPeriod"/>
              <a:tabLst>
                <a:tab pos="411480" algn="l"/>
              </a:tabLst>
            </a:pPr>
            <a:r>
              <a:rPr lang="ar-LB" sz="3200" b="1" u="sng" dirty="0">
                <a:latin typeface="Times New Roman" panose="02020603050405020304" pitchFamily="18" charset="0"/>
                <a:ea typeface="Times New Roman" panose="02020603050405020304" pitchFamily="18" charset="0"/>
                <a:cs typeface="Simplified Arabic" panose="02020603050405020304" pitchFamily="18" charset="-78"/>
              </a:rPr>
              <a:t>الاتفاقية من حيث الشكل</a:t>
            </a:r>
            <a:endParaRPr lang="en-US" sz="3200" dirty="0">
              <a:latin typeface="Times New Roman" panose="02020603050405020304" pitchFamily="18" charset="0"/>
              <a:ea typeface="Times New Roman" panose="02020603050405020304" pitchFamily="18" charset="0"/>
            </a:endParaRPr>
          </a:p>
          <a:p>
            <a:pPr marL="0" marR="0" algn="r" rtl="1">
              <a:lnSpc>
                <a:spcPct val="115000"/>
              </a:lnSpc>
              <a:spcBef>
                <a:spcPts val="0"/>
              </a:spcBef>
              <a:spcAft>
                <a:spcPts val="0"/>
              </a:spcAft>
            </a:pPr>
            <a:r>
              <a:rPr lang="ar-LB" sz="2400" dirty="0">
                <a:latin typeface="Times New Roman" panose="02020603050405020304" pitchFamily="18" charset="0"/>
                <a:ea typeface="Times New Roman" panose="02020603050405020304" pitchFamily="18" charset="0"/>
                <a:cs typeface="Simplified Arabic" panose="02020603050405020304" pitchFamily="18" charset="-78"/>
              </a:rPr>
              <a:t>تتضمن الاتفاقية ديباجة، وتتبعها ثلاثون مادة </a:t>
            </a:r>
            <a:r>
              <a:rPr lang="ar-LB" sz="2400" dirty="0" err="1">
                <a:latin typeface="Times New Roman" panose="02020603050405020304" pitchFamily="18" charset="0"/>
                <a:ea typeface="Times New Roman" panose="02020603050405020304" pitchFamily="18" charset="0"/>
                <a:cs typeface="Simplified Arabic" panose="02020603050405020304" pitchFamily="18" charset="-78"/>
              </a:rPr>
              <a:t>تطبيقية،موزعة</a:t>
            </a:r>
            <a:r>
              <a:rPr lang="ar-LB" sz="2400" dirty="0">
                <a:latin typeface="Times New Roman" panose="02020603050405020304" pitchFamily="18" charset="0"/>
                <a:ea typeface="Times New Roman" panose="02020603050405020304" pitchFamily="18" charset="0"/>
                <a:cs typeface="Simplified Arabic" panose="02020603050405020304" pitchFamily="18" charset="-78"/>
              </a:rPr>
              <a:t> في ستة اجزاء:</a:t>
            </a:r>
            <a:endParaRPr lang="en-US" sz="24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13" y="6858000"/>
            <a:ext cx="1343025" cy="968127"/>
          </a:xfrm>
          <a:prstGeom prst="rect">
            <a:avLst/>
          </a:prstGeom>
        </p:spPr>
      </p:pic>
    </p:spTree>
    <p:extLst>
      <p:ext uri="{BB962C8B-B14F-4D97-AF65-F5344CB8AC3E}">
        <p14:creationId xmlns:p14="http://schemas.microsoft.com/office/powerpoint/2010/main" val="3536662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SA" sz="2800" b="1" dirty="0">
                <a:latin typeface="Simplified Arabic" panose="02020603050405020304" pitchFamily="18" charset="-78"/>
                <a:cs typeface="Simplified Arabic" panose="02020603050405020304" pitchFamily="18" charset="-78"/>
              </a:rPr>
              <a:t>بنود </a:t>
            </a:r>
            <a:r>
              <a:rPr lang="ar-SA" sz="2800" b="1" dirty="0" smtClean="0">
                <a:latin typeface="Simplified Arabic" panose="02020603050405020304" pitchFamily="18" charset="-78"/>
                <a:cs typeface="Simplified Arabic" panose="02020603050405020304" pitchFamily="18" charset="-78"/>
              </a:rPr>
              <a:t>الاتفاقية</a:t>
            </a:r>
            <a:endParaRPr lang="en-US" sz="2800" b="1" dirty="0" smtClean="0">
              <a:latin typeface="Simplified Arabic" panose="02020603050405020304" pitchFamily="18" charset="-78"/>
              <a:cs typeface="Simplified Arabic" panose="02020603050405020304" pitchFamily="18" charset="-78"/>
            </a:endParaRPr>
          </a:p>
          <a:p>
            <a:pPr marL="0" indent="0" algn="just" rtl="1">
              <a:buNone/>
            </a:pPr>
            <a:r>
              <a:rPr lang="en-US" sz="2800" dirty="0" smtClean="0">
                <a:latin typeface="Simplified Arabic" panose="02020603050405020304" pitchFamily="18" charset="-78"/>
                <a:cs typeface="Simplified Arabic" panose="02020603050405020304" pitchFamily="18" charset="-78"/>
              </a:rPr>
              <a:t>-1</a:t>
            </a:r>
            <a:r>
              <a:rPr lang="ar-EG" sz="2800" dirty="0" smtClean="0">
                <a:latin typeface="Simplified Arabic" panose="02020603050405020304" pitchFamily="18" charset="-78"/>
                <a:cs typeface="Simplified Arabic" panose="02020603050405020304" pitchFamily="18" charset="-78"/>
              </a:rPr>
              <a:t>تحتوي </a:t>
            </a:r>
            <a:r>
              <a:rPr lang="ar-EG" sz="2800" dirty="0">
                <a:latin typeface="Simplified Arabic" panose="02020603050405020304" pitchFamily="18" charset="-78"/>
                <a:cs typeface="Simplified Arabic" panose="02020603050405020304" pitchFamily="18" charset="-78"/>
              </a:rPr>
              <a:t>الاتفاقية على مواد كثيرة ملزمة للدول التي وقعت عليها .</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EG" sz="2800" dirty="0">
                <a:latin typeface="Simplified Arabic" panose="02020603050405020304" pitchFamily="18" charset="-78"/>
                <a:cs typeface="Simplified Arabic" panose="02020603050405020304" pitchFamily="18" charset="-78"/>
              </a:rPr>
              <a:t>2- أخطر هذه المواد المادة الثانية التي </a:t>
            </a:r>
            <a:r>
              <a:rPr lang="ar-SA" sz="2800" dirty="0">
                <a:latin typeface="Simplified Arabic" panose="02020603050405020304" pitchFamily="18" charset="-78"/>
                <a:cs typeface="Simplified Arabic" panose="02020603050405020304" pitchFamily="18" charset="-78"/>
              </a:rPr>
              <a:t> تنص على </a:t>
            </a:r>
            <a:r>
              <a:rPr lang="ar-LB" sz="2800" dirty="0" smtClean="0">
                <a:latin typeface="Simplified Arabic" panose="02020603050405020304" pitchFamily="18" charset="-78"/>
                <a:cs typeface="Simplified Arabic" panose="02020603050405020304" pitchFamily="18" charset="-78"/>
              </a:rPr>
              <a:t>«</a:t>
            </a:r>
            <a:r>
              <a:rPr lang="ar-SA" sz="2800" dirty="0" smtClean="0">
                <a:latin typeface="Simplified Arabic" panose="02020603050405020304" pitchFamily="18" charset="-78"/>
                <a:cs typeface="Simplified Arabic" panose="02020603050405020304" pitchFamily="18" charset="-78"/>
              </a:rPr>
              <a:t>إبطال </a:t>
            </a:r>
            <a:r>
              <a:rPr lang="ar-SA" sz="2800" dirty="0">
                <a:latin typeface="Simplified Arabic" panose="02020603050405020304" pitchFamily="18" charset="-78"/>
                <a:cs typeface="Simplified Arabic" panose="02020603050405020304" pitchFamily="18" charset="-78"/>
              </a:rPr>
              <a:t>القوانين والأعراف دون استثناء لتلك التى تقوم على أساس دينى، واستبدالها بقوانين </a:t>
            </a:r>
            <a:r>
              <a:rPr lang="ar-SA" sz="2800" dirty="0" smtClean="0">
                <a:latin typeface="Simplified Arabic" panose="02020603050405020304" pitchFamily="18" charset="-78"/>
                <a:cs typeface="Simplified Arabic" panose="02020603050405020304" pitchFamily="18" charset="-78"/>
              </a:rPr>
              <a:t>دولية</a:t>
            </a:r>
            <a:r>
              <a:rPr lang="ar-LB" sz="2800" dirty="0" smtClean="0">
                <a:latin typeface="Simplified Arabic" panose="02020603050405020304" pitchFamily="18" charset="-78"/>
                <a:cs typeface="Simplified Arabic" panose="02020603050405020304" pitchFamily="18" charset="-78"/>
              </a:rPr>
              <a:t>»</a:t>
            </a:r>
            <a:r>
              <a:rPr lang="ar-SA" sz="2800" dirty="0" smtClean="0">
                <a:latin typeface="Simplified Arabic" panose="02020603050405020304" pitchFamily="18" charset="-78"/>
                <a:cs typeface="Simplified Arabic" panose="02020603050405020304" pitchFamily="18" charset="-78"/>
              </a:rPr>
              <a:t> </a:t>
            </a:r>
            <a:r>
              <a:rPr lang="ar-SA" sz="2800" dirty="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smtClean="0">
                <a:latin typeface="Simplified Arabic" panose="02020603050405020304" pitchFamily="18" charset="-78"/>
                <a:cs typeface="Simplified Arabic" panose="02020603050405020304" pitchFamily="18" charset="-78"/>
              </a:rPr>
              <a:t>3- </a:t>
            </a:r>
            <a:r>
              <a:rPr lang="ar-LB" sz="2800" dirty="0" smtClean="0">
                <a:latin typeface="Simplified Arabic" panose="02020603050405020304" pitchFamily="18" charset="-78"/>
                <a:cs typeface="Simplified Arabic" panose="02020603050405020304" pitchFamily="18" charset="-78"/>
              </a:rPr>
              <a:t> وكذلك المادة </a:t>
            </a:r>
            <a:r>
              <a:rPr lang="ar-SA" sz="2800" dirty="0" smtClean="0">
                <a:latin typeface="Simplified Arabic" panose="02020603050405020304" pitchFamily="18" charset="-78"/>
                <a:cs typeface="Simplified Arabic" panose="02020603050405020304" pitchFamily="18" charset="-78"/>
              </a:rPr>
              <a:t>16 </a:t>
            </a:r>
            <a:r>
              <a:rPr lang="ar-LB" sz="2800" dirty="0" smtClean="0">
                <a:latin typeface="Simplified Arabic" panose="02020603050405020304" pitchFamily="18" charset="-78"/>
                <a:cs typeface="Simplified Arabic" panose="02020603050405020304" pitchFamily="18" charset="-78"/>
              </a:rPr>
              <a:t> التي تدعو </a:t>
            </a:r>
            <a:r>
              <a:rPr lang="ar-SA" sz="2800" dirty="0" smtClean="0">
                <a:latin typeface="Simplified Arabic" panose="02020603050405020304" pitchFamily="18" charset="-78"/>
                <a:cs typeface="Simplified Arabic" panose="02020603050405020304" pitchFamily="18" charset="-78"/>
              </a:rPr>
              <a:t> </a:t>
            </a:r>
            <a:r>
              <a:rPr lang="ar-SA" sz="2800" dirty="0">
                <a:latin typeface="Simplified Arabic" panose="02020603050405020304" pitchFamily="18" charset="-78"/>
                <a:cs typeface="Simplified Arabic" panose="02020603050405020304" pitchFamily="18" charset="-78"/>
              </a:rPr>
              <a:t>إلى:</a:t>
            </a:r>
            <a:endParaRPr lang="en-US" sz="2800" dirty="0">
              <a:latin typeface="Simplified Arabic" panose="02020603050405020304" pitchFamily="18" charset="-78"/>
              <a:cs typeface="Simplified Arabic" panose="02020603050405020304" pitchFamily="18" charset="-78"/>
            </a:endParaRPr>
          </a:p>
          <a:p>
            <a:pPr marL="0" lvl="0" indent="0" algn="just" rtl="1">
              <a:buNone/>
            </a:pPr>
            <a:r>
              <a:rPr lang="ar-SA" sz="2800" dirty="0">
                <a:latin typeface="Simplified Arabic" panose="02020603050405020304" pitchFamily="18" charset="-78"/>
                <a:cs typeface="Simplified Arabic" panose="02020603050405020304" pitchFamily="18" charset="-78"/>
              </a:rPr>
              <a:t> تحويل القوانين التي تحتكم إليها المحاكم الشرعية إلى قوانين مدنية.</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a:latin typeface="Simplified Arabic" panose="02020603050405020304" pitchFamily="18" charset="-78"/>
                <a:cs typeface="Simplified Arabic" panose="02020603050405020304" pitchFamily="18" charset="-78"/>
              </a:rPr>
              <a:t> تعمل على تكريس المساواة بين الجنسين في أمور الزواج والطلاق والحضانة والارث</a:t>
            </a:r>
            <a:r>
              <a:rPr lang="ar-SA" sz="2800" dirty="0" smtClean="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اتفاقية سيداو ومطالبها بتحقيق المساواة</a:t>
            </a:r>
            <a:endParaRPr lang="en-US" dirty="0"/>
          </a:p>
        </p:txBody>
      </p:sp>
    </p:spTree>
    <p:extLst>
      <p:ext uri="{BB962C8B-B14F-4D97-AF65-F5344CB8AC3E}">
        <p14:creationId xmlns:p14="http://schemas.microsoft.com/office/powerpoint/2010/main" val="1506148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800" b="1" dirty="0" smtClean="0">
                <a:latin typeface="Simplified Arabic" panose="02020603050405020304" pitchFamily="18" charset="-78"/>
                <a:cs typeface="Simplified Arabic" panose="02020603050405020304" pitchFamily="18" charset="-78"/>
              </a:rPr>
              <a:t>المادة الأولى</a:t>
            </a:r>
          </a:p>
          <a:p>
            <a:pPr marL="0" indent="0" algn="just" rtl="1">
              <a:buNone/>
            </a:pPr>
            <a:r>
              <a:rPr lang="ar-LB" sz="2800" dirty="0">
                <a:latin typeface="Simplified Arabic" panose="02020603050405020304" pitchFamily="18" charset="-78"/>
                <a:cs typeface="Simplified Arabic" panose="02020603050405020304" pitchFamily="18" charset="-78"/>
              </a:rPr>
              <a:t>تعرّف هذه المادة التمييز ضد المرأة بأنه </a:t>
            </a:r>
            <a:r>
              <a:rPr lang="ar-LB" sz="2800" dirty="0" smtClean="0">
                <a:latin typeface="Simplified Arabic" panose="02020603050405020304" pitchFamily="18" charset="-78"/>
                <a:cs typeface="Simplified Arabic" panose="02020603050405020304" pitchFamily="18" charset="-78"/>
              </a:rPr>
              <a:t>«</a:t>
            </a:r>
            <a:r>
              <a:rPr lang="ar-SA" sz="2800" dirty="0" smtClean="0">
                <a:latin typeface="Simplified Arabic" panose="02020603050405020304" pitchFamily="18" charset="-78"/>
                <a:cs typeface="Simplified Arabic" panose="02020603050405020304" pitchFamily="18" charset="-78"/>
              </a:rPr>
              <a:t>أي </a:t>
            </a:r>
            <a:r>
              <a:rPr lang="ar-SA" sz="2800" dirty="0">
                <a:latin typeface="Simplified Arabic" panose="02020603050405020304" pitchFamily="18" charset="-78"/>
                <a:cs typeface="Simplified Arabic" panose="02020603050405020304" pitchFamily="18" charset="-78"/>
              </a:rPr>
              <a:t>تفرقة أو استبعاد أو تقييد يتم على أساس الجنس </a:t>
            </a:r>
            <a:r>
              <a:rPr lang="ar-LB" sz="2800" dirty="0" smtClean="0">
                <a:latin typeface="Simplified Arabic" panose="02020603050405020304" pitchFamily="18" charset="-78"/>
                <a:cs typeface="Simplified Arabic" panose="02020603050405020304" pitchFamily="18" charset="-78"/>
              </a:rPr>
              <a:t>...»</a:t>
            </a:r>
            <a:endParaRPr lang="en-US" sz="2800" b="1" dirty="0" smtClean="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 </a:t>
            </a:r>
            <a:r>
              <a:rPr lang="ar-SA" sz="2800" dirty="0">
                <a:latin typeface="Simplified Arabic" panose="02020603050405020304" pitchFamily="18" charset="-78"/>
                <a:cs typeface="Simplified Arabic" panose="02020603050405020304" pitchFamily="18" charset="-78"/>
              </a:rPr>
              <a:t>ومن التعليقات المفيد ذكرها حول هذه المادة، ما يلي: </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-1- </a:t>
            </a:r>
            <a:r>
              <a:rPr lang="ar-SA" sz="2800" dirty="0" smtClean="0">
                <a:latin typeface="Simplified Arabic" panose="02020603050405020304" pitchFamily="18" charset="-78"/>
                <a:cs typeface="Simplified Arabic" panose="02020603050405020304" pitchFamily="18" charset="-78"/>
              </a:rPr>
              <a:t>الدعوة </a:t>
            </a:r>
            <a:r>
              <a:rPr lang="ar-SA" sz="2800" dirty="0">
                <a:latin typeface="Simplified Arabic" panose="02020603050405020304" pitchFamily="18" charset="-78"/>
                <a:cs typeface="Simplified Arabic" panose="02020603050405020304" pitchFamily="18" charset="-78"/>
              </a:rPr>
              <a:t>إلى التماثل التام بين المرأة والرجل </a:t>
            </a:r>
            <a:r>
              <a:rPr lang="ar-LB" sz="2800" dirty="0" smtClean="0">
                <a:latin typeface="Simplified Arabic" panose="02020603050405020304" pitchFamily="18" charset="-78"/>
                <a:cs typeface="Simplified Arabic" panose="02020603050405020304" pitchFamily="18" charset="-78"/>
              </a:rPr>
              <a:t>.</a:t>
            </a:r>
          </a:p>
          <a:p>
            <a:pPr algn="just" rtl="1">
              <a:buFontTx/>
              <a:buChar char="-"/>
            </a:pPr>
            <a:r>
              <a:rPr lang="ar-SA" sz="2800" dirty="0">
                <a:latin typeface="Simplified Arabic" panose="02020603050405020304" pitchFamily="18" charset="-78"/>
                <a:cs typeface="Simplified Arabic" panose="02020603050405020304" pitchFamily="18" charset="-78"/>
              </a:rPr>
              <a:t>2- الدعوة إلى المساواة </a:t>
            </a:r>
            <a:r>
              <a:rPr lang="ar-SA" sz="2800" dirty="0" smtClean="0">
                <a:latin typeface="Simplified Arabic" panose="02020603050405020304" pitchFamily="18" charset="-78"/>
                <a:cs typeface="Simplified Arabic" panose="02020603050405020304" pitchFamily="18" charset="-78"/>
              </a:rPr>
              <a:t>المطلقة</a:t>
            </a:r>
            <a:r>
              <a:rPr lang="ar-LB" sz="2800" dirty="0">
                <a:latin typeface="Simplified Arabic" panose="02020603050405020304" pitchFamily="18" charset="-78"/>
                <a:cs typeface="Simplified Arabic" panose="02020603050405020304" pitchFamily="18" charset="-78"/>
              </a:rPr>
              <a:t> </a:t>
            </a:r>
            <a:r>
              <a:rPr lang="ar-LB" sz="2800" dirty="0" smtClean="0">
                <a:latin typeface="Simplified Arabic" panose="02020603050405020304" pitchFamily="18" charset="-78"/>
                <a:cs typeface="Simplified Arabic" panose="02020603050405020304" pitchFamily="18" charset="-78"/>
              </a:rPr>
              <a:t>.</a:t>
            </a:r>
          </a:p>
          <a:p>
            <a:pPr algn="just" rtl="1">
              <a:buFontTx/>
              <a:buChar char="-"/>
            </a:pPr>
            <a:r>
              <a:rPr lang="ar-SA" sz="2800" dirty="0">
                <a:latin typeface="Simplified Arabic" panose="02020603050405020304" pitchFamily="18" charset="-78"/>
                <a:cs typeface="Simplified Arabic" panose="02020603050405020304" pitchFamily="18" charset="-78"/>
              </a:rPr>
              <a:t>3- الدعوة إلى </a:t>
            </a:r>
            <a:r>
              <a:rPr lang="ar-LB" sz="2800" dirty="0">
                <a:latin typeface="Simplified Arabic" panose="02020603050405020304" pitchFamily="18" charset="-78"/>
                <a:cs typeface="Simplified Arabic" panose="02020603050405020304" pitchFamily="18" charset="-78"/>
              </a:rPr>
              <a:t>إ</a:t>
            </a:r>
            <a:r>
              <a:rPr lang="ar-SA" sz="2800" dirty="0">
                <a:latin typeface="Simplified Arabic" panose="02020603050405020304" pitchFamily="18" charset="-78"/>
                <a:cs typeface="Simplified Arabic" panose="02020603050405020304" pitchFamily="18" charset="-78"/>
              </a:rPr>
              <a:t>نكار دور المرأة في الأسرة </a:t>
            </a: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3120880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b="1" dirty="0" smtClean="0">
                <a:latin typeface="Simplified Arabic" panose="02020603050405020304" pitchFamily="18" charset="-78"/>
                <a:cs typeface="Simplified Arabic" panose="02020603050405020304" pitchFamily="18" charset="-78"/>
              </a:rPr>
              <a:t>المادة الثانية </a:t>
            </a:r>
          </a:p>
          <a:p>
            <a:pPr marL="0" indent="0" algn="just" rtl="1">
              <a:buNone/>
            </a:pPr>
            <a:r>
              <a:rPr lang="ar-LB" dirty="0" smtClean="0">
                <a:latin typeface="Simplified Arabic" panose="02020603050405020304" pitchFamily="18" charset="-78"/>
                <a:cs typeface="Simplified Arabic" panose="02020603050405020304" pitchFamily="18" charset="-78"/>
              </a:rPr>
              <a:t>«</a:t>
            </a:r>
            <a:r>
              <a:rPr lang="ar-SA" dirty="0" smtClean="0">
                <a:latin typeface="Simplified Arabic" panose="02020603050405020304" pitchFamily="18" charset="-78"/>
                <a:cs typeface="Simplified Arabic" panose="02020603050405020304" pitchFamily="18" charset="-78"/>
              </a:rPr>
              <a:t>تقوم </a:t>
            </a:r>
            <a:r>
              <a:rPr lang="ar-SA" dirty="0">
                <a:latin typeface="Simplified Arabic" panose="02020603050405020304" pitchFamily="18" charset="-78"/>
                <a:cs typeface="Simplified Arabic" panose="02020603050405020304" pitchFamily="18" charset="-78"/>
              </a:rPr>
              <a:t>البنود السبعة المكونة للمادة الثانية من الاتفاقية على الطلب من الدول الأعضاء </a:t>
            </a:r>
            <a:r>
              <a:rPr lang="ar-LB" dirty="0">
                <a:latin typeface="Simplified Arabic" panose="02020603050405020304" pitchFamily="18" charset="-78"/>
                <a:cs typeface="Simplified Arabic" panose="02020603050405020304" pitchFamily="18" charset="-78"/>
              </a:rPr>
              <a:t>إ</a:t>
            </a:r>
            <a:r>
              <a:rPr lang="ar-SA" dirty="0">
                <a:latin typeface="Simplified Arabic" panose="02020603050405020304" pitchFamily="18" charset="-78"/>
                <a:cs typeface="Simplified Arabic" panose="02020603050405020304" pitchFamily="18" charset="-78"/>
              </a:rPr>
              <a:t>يجاد القوانين التي تعمل على إزالة التمييز ضد المرأة في كافة الأحكام </a:t>
            </a:r>
            <a:r>
              <a:rPr lang="ar-SA" dirty="0" smtClean="0">
                <a:latin typeface="Simplified Arabic" panose="02020603050405020304" pitchFamily="18" charset="-78"/>
                <a:cs typeface="Simplified Arabic" panose="02020603050405020304" pitchFamily="18" charset="-78"/>
              </a:rPr>
              <a:t>واللوائح</a:t>
            </a:r>
            <a:r>
              <a:rPr lang="ar-LB" dirty="0" smtClean="0">
                <a:latin typeface="Simplified Arabic" panose="02020603050405020304" pitchFamily="18" charset="-78"/>
                <a:cs typeface="Simplified Arabic" panose="02020603050405020304" pitchFamily="18" charset="-78"/>
              </a:rPr>
              <a:t> </a:t>
            </a:r>
            <a:r>
              <a:rPr lang="ar-LB" dirty="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a:p>
            <a:pPr marL="0" indent="0" algn="just" rtl="1">
              <a:buNone/>
            </a:pPr>
            <a:endParaRPr lang="ar-LB"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r>
              <a:rPr lang="ar-SA" dirty="0" smtClean="0">
                <a:latin typeface="Simplified Arabic" panose="02020603050405020304" pitchFamily="18" charset="-78"/>
                <a:cs typeface="Simplified Arabic" panose="02020603050405020304" pitchFamily="18" charset="-78"/>
              </a:rPr>
              <a:t>تبدو </a:t>
            </a:r>
            <a:r>
              <a:rPr lang="ar-SA" dirty="0">
                <a:latin typeface="Simplified Arabic" panose="02020603050405020304" pitchFamily="18" charset="-78"/>
                <a:cs typeface="Simplified Arabic" panose="02020603050405020304" pitchFamily="18" charset="-78"/>
              </a:rPr>
              <a:t>خطورة هذه المادة </a:t>
            </a:r>
            <a:r>
              <a:rPr lang="ar-LB" dirty="0" smtClean="0">
                <a:latin typeface="Simplified Arabic" panose="02020603050405020304" pitchFamily="18" charset="-78"/>
                <a:cs typeface="Simplified Arabic" panose="02020603050405020304" pitchFamily="18" charset="-78"/>
              </a:rPr>
              <a:t>في كونها</a:t>
            </a:r>
            <a:r>
              <a:rPr lang="ar-SA" dirty="0" smtClean="0">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تعمل على إلغاء سيادة الدول على  كل تشريعاتها الوطنية</a:t>
            </a:r>
            <a:r>
              <a:rPr lang="ar-LB" dirty="0">
                <a:latin typeface="Simplified Arabic" panose="02020603050405020304" pitchFamily="18" charset="-78"/>
                <a:cs typeface="Simplified Arabic" panose="02020603050405020304" pitchFamily="18" charset="-78"/>
              </a:rPr>
              <a:t>،</a:t>
            </a:r>
            <a:r>
              <a:rPr lang="ar-SA" dirty="0">
                <a:latin typeface="Simplified Arabic" panose="02020603050405020304" pitchFamily="18" charset="-78"/>
                <a:cs typeface="Simplified Arabic" panose="02020603050405020304" pitchFamily="18" charset="-78"/>
              </a:rPr>
              <a:t> بما فيها التشريعات الأسرية، دون أية مراعاة لاختلاف الثقافات والأديان فى </a:t>
            </a:r>
            <a:r>
              <a:rPr lang="ar-SA" dirty="0" smtClean="0">
                <a:latin typeface="Simplified Arabic" panose="02020603050405020304" pitchFamily="18" charset="-78"/>
                <a:cs typeface="Simplified Arabic" panose="02020603050405020304" pitchFamily="18" charset="-78"/>
              </a:rPr>
              <a:t>العالم</a:t>
            </a:r>
            <a:r>
              <a:rPr lang="ar-LB" dirty="0" smtClean="0">
                <a:latin typeface="Simplified Arabic" panose="02020603050405020304" pitchFamily="18" charset="-78"/>
                <a:cs typeface="Simplified Arabic" panose="02020603050405020304" pitchFamily="18" charset="-78"/>
              </a:rPr>
              <a:t>.</a:t>
            </a:r>
          </a:p>
          <a:p>
            <a:pPr algn="just" rtl="1">
              <a:buFont typeface="Arial" panose="020B0604020202020204" pitchFamily="34" charset="0"/>
              <a:buChar char="•"/>
            </a:pPr>
            <a:endParaRPr lang="en-US" sz="24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1951017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800" b="1" dirty="0" smtClean="0">
                <a:latin typeface="Simplified Arabic" panose="02020603050405020304" pitchFamily="18" charset="-78"/>
                <a:cs typeface="Simplified Arabic" panose="02020603050405020304" pitchFamily="18" charset="-78"/>
              </a:rPr>
              <a:t>المادة الثالثة:</a:t>
            </a:r>
          </a:p>
          <a:p>
            <a:pPr marL="0" indent="0" algn="just" rtl="1">
              <a:buNone/>
            </a:pPr>
            <a:r>
              <a:rPr lang="ar-LB" sz="2800" dirty="0" smtClean="0">
                <a:latin typeface="Simplified Arabic" panose="02020603050405020304" pitchFamily="18" charset="-78"/>
                <a:cs typeface="Simplified Arabic" panose="02020603050405020304" pitchFamily="18" charset="-78"/>
              </a:rPr>
              <a:t>* تدعو إلى ضمان </a:t>
            </a:r>
            <a:r>
              <a:rPr lang="ar-LB" sz="2800" dirty="0">
                <a:latin typeface="Simplified Arabic" panose="02020603050405020304" pitchFamily="18" charset="-78"/>
                <a:cs typeface="Simplified Arabic" panose="02020603050405020304" pitchFamily="18" charset="-78"/>
              </a:rPr>
              <a:t>حقوق المرأة السياسية والاجتماعية والاقتصادية والثقافية </a:t>
            </a:r>
            <a:r>
              <a:rPr lang="ar-LB" sz="2800" dirty="0" smtClean="0">
                <a:latin typeface="Simplified Arabic" panose="02020603050405020304" pitchFamily="18" charset="-78"/>
                <a:cs typeface="Simplified Arabic" panose="02020603050405020304" pitchFamily="18" charset="-78"/>
              </a:rPr>
              <a:t>وضمان </a:t>
            </a:r>
            <a:r>
              <a:rPr lang="ar-LB" sz="2800" dirty="0">
                <a:latin typeface="Simplified Arabic" panose="02020603050405020304" pitchFamily="18" charset="-78"/>
                <a:cs typeface="Simplified Arabic" panose="02020603050405020304" pitchFamily="18" charset="-78"/>
              </a:rPr>
              <a:t>التمتع بها على أساس المساواة مع الرجل.</a:t>
            </a:r>
            <a:endParaRPr lang="en-US" sz="2800" dirty="0">
              <a:latin typeface="Simplified Arabic" panose="02020603050405020304" pitchFamily="18" charset="-78"/>
              <a:cs typeface="Simplified Arabic" panose="02020603050405020304" pitchFamily="18" charset="-78"/>
            </a:endParaRPr>
          </a:p>
          <a:p>
            <a:pPr marL="0" indent="0" algn="r" rtl="1">
              <a:buNone/>
            </a:pPr>
            <a:r>
              <a:rPr lang="ar-LB" sz="2800" dirty="0" smtClean="0">
                <a:latin typeface="Simplified Arabic" panose="02020603050405020304" pitchFamily="18" charset="-78"/>
                <a:cs typeface="Simplified Arabic" panose="02020603050405020304" pitchFamily="18" charset="-78"/>
              </a:rPr>
              <a:t> </a:t>
            </a:r>
          </a:p>
          <a:p>
            <a:pPr marL="0" indent="0" algn="r" rtl="1">
              <a:buNone/>
            </a:pPr>
            <a:r>
              <a:rPr lang="ar-LB" sz="2800" dirty="0" smtClean="0">
                <a:latin typeface="Simplified Arabic" panose="02020603050405020304" pitchFamily="18" charset="-78"/>
                <a:cs typeface="Simplified Arabic" panose="02020603050405020304" pitchFamily="18" charset="-78"/>
              </a:rPr>
              <a:t>* هذه المادة لا تحدد ماهية هذه الحرية وحدودها خاصة إذا تعارضت مع حرية وحقوق الآخرين</a:t>
            </a:r>
            <a:r>
              <a:rPr lang="ar-LB" sz="2800" dirty="0"/>
              <a:t>، وخاصة حقوق الأسرة التي تقع مسؤولية المحافظة عليها على المرأة بالدرجة الأولى .</a:t>
            </a:r>
            <a:r>
              <a:rPr lang="ar-LB" sz="2800" dirty="0" smtClean="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34795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800" b="1" dirty="0" smtClean="0">
                <a:latin typeface="Simplified Arabic" panose="02020603050405020304" pitchFamily="18" charset="-78"/>
                <a:cs typeface="Simplified Arabic" panose="02020603050405020304" pitchFamily="18" charset="-78"/>
              </a:rPr>
              <a:t>المادة الرابعة:</a:t>
            </a:r>
          </a:p>
          <a:p>
            <a:pPr marL="0" indent="0" algn="just" rtl="1">
              <a:buNone/>
            </a:pPr>
            <a:r>
              <a:rPr lang="ar-LB" sz="2800" b="1" dirty="0" smtClean="0">
                <a:latin typeface="Simplified Arabic" panose="02020603050405020304" pitchFamily="18" charset="-78"/>
                <a:cs typeface="Simplified Arabic" panose="02020603050405020304" pitchFamily="18" charset="-78"/>
              </a:rPr>
              <a:t>* </a:t>
            </a:r>
            <a:r>
              <a:rPr lang="ar-LB" sz="2800" dirty="0" smtClean="0"/>
              <a:t>تتعلق </a:t>
            </a:r>
            <a:r>
              <a:rPr lang="ar-LB" sz="2800" dirty="0"/>
              <a:t>هذه المادة بالتدابير الخاصة المؤقتة  لمكافحة التمييز، والتي تصطلح الاتفاقية على تسميتها بالاجراءات الايجابية.  </a:t>
            </a:r>
          </a:p>
          <a:p>
            <a:pPr algn="just" rtl="1">
              <a:buFont typeface="Arial" panose="020B0604020202020204" pitchFamily="34" charset="0"/>
              <a:buChar char="•"/>
            </a:pPr>
            <a:r>
              <a:rPr lang="ar-LB" sz="2800" dirty="0" smtClean="0"/>
              <a:t>ويقصد </a:t>
            </a:r>
            <a:r>
              <a:rPr lang="ar-LB" sz="2800" dirty="0"/>
              <a:t>بالإجراء الإيجابي اتخاذ الحكومة بعض التدابير الخاصة التي تعجل في تحقيق المساواة بين الرجل </a:t>
            </a:r>
            <a:r>
              <a:rPr lang="ar-LB" sz="2800" dirty="0" smtClean="0"/>
              <a:t>والمرأة .</a:t>
            </a:r>
          </a:p>
          <a:p>
            <a:pPr algn="just" rtl="1">
              <a:buFont typeface="Arial" panose="020B0604020202020204" pitchFamily="34" charset="0"/>
              <a:buChar char="•"/>
            </a:pPr>
            <a:r>
              <a:rPr lang="ar-LB" sz="2800" dirty="0" smtClean="0"/>
              <a:t> ومثل </a:t>
            </a:r>
            <a:r>
              <a:rPr lang="ar-LB" sz="2800" dirty="0"/>
              <a:t>هذه الاجراءات قد تتضمن أفضلية للمرأة في المشاركة في الأحزاب السياسية والالتحاق بالمدارس والجامعات والحصول على مراكز قيادية في البلد</a:t>
            </a:r>
            <a:r>
              <a:rPr lang="ar-LB" sz="2800" dirty="0" smtClean="0">
                <a:latin typeface="Simplified Arabic" panose="02020603050405020304" pitchFamily="18" charset="-78"/>
                <a:cs typeface="Simplified Arabic" panose="02020603050405020304" pitchFamily="18" charset="-78"/>
              </a:rPr>
              <a:t>. </a:t>
            </a:r>
          </a:p>
          <a:p>
            <a:pPr algn="just" rtl="1">
              <a:buFont typeface="Arial" panose="020B0604020202020204" pitchFamily="34" charset="0"/>
              <a:buChar char="•"/>
            </a:pPr>
            <a:r>
              <a:rPr lang="ar-LB" sz="2800" dirty="0"/>
              <a:t>إن اقرار مثل هذه الاجراءات </a:t>
            </a:r>
            <a:r>
              <a:rPr lang="ar-LB" sz="2800" dirty="0" smtClean="0"/>
              <a:t>التمييزية يفتح </a:t>
            </a:r>
            <a:r>
              <a:rPr lang="ar-LB" sz="2800" dirty="0"/>
              <a:t>الباب على مصراعيه أمام اتخاذ بعض الإجراءات التي تميز المرأة على الرجل، مما قد يؤدي إلى توسيع الهوة بين حقوق المرأة وحقوق الرجل.</a:t>
            </a:r>
            <a:endParaRPr lang="en-US" sz="2800" dirty="0"/>
          </a:p>
          <a:p>
            <a:pPr algn="just" rtl="1">
              <a:buFont typeface="Arial" panose="020B0604020202020204" pitchFamily="34" charset="0"/>
              <a:buChar char="•"/>
            </a:pPr>
            <a:endParaRPr lang="ar-LB" sz="2800" dirty="0" smtClean="0">
              <a:latin typeface="Simplified Arabic" panose="02020603050405020304" pitchFamily="18" charset="-78"/>
              <a:cs typeface="Simplified Arabic" panose="02020603050405020304" pitchFamily="18" charset="-78"/>
            </a:endParaRPr>
          </a:p>
          <a:p>
            <a:pPr marL="0" indent="0" algn="just" rtl="1">
              <a:buNone/>
            </a:pPr>
            <a:endParaRPr lang="ar-LB" sz="2800" dirty="0" smtClean="0">
              <a:latin typeface="Simplified Arabic" panose="02020603050405020304" pitchFamily="18" charset="-78"/>
              <a:cs typeface="Simplified Arabic" panose="02020603050405020304" pitchFamily="18" charset="-78"/>
            </a:endParaRPr>
          </a:p>
          <a:p>
            <a:pPr marL="0" indent="0" algn="just" rtl="1">
              <a:buNone/>
            </a:pP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33448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5"/>
            <a:ext cx="8229600" cy="5705475"/>
          </a:xfrm>
        </p:spPr>
        <p:txBody>
          <a:bodyPr/>
          <a:lstStyle/>
          <a:p>
            <a:pPr marL="0" indent="0" algn="just" rtl="1">
              <a:buNone/>
            </a:pPr>
            <a:r>
              <a:rPr lang="ar-LB" sz="2400" b="1" dirty="0" smtClean="0">
                <a:latin typeface="Simplified Arabic" panose="02020603050405020304" pitchFamily="18" charset="-78"/>
                <a:cs typeface="Simplified Arabic" panose="02020603050405020304" pitchFamily="18" charset="-78"/>
              </a:rPr>
              <a:t>المادة الخامسة :</a:t>
            </a:r>
          </a:p>
          <a:p>
            <a:pPr marL="0" indent="0" algn="just" rtl="1">
              <a:buNone/>
            </a:pPr>
            <a:r>
              <a:rPr lang="ar-LB" sz="2400" dirty="0">
                <a:latin typeface="Simplified Arabic" panose="02020603050405020304" pitchFamily="18" charset="-78"/>
                <a:cs typeface="Simplified Arabic" panose="02020603050405020304" pitchFamily="18" charset="-78"/>
              </a:rPr>
              <a:t>*</a:t>
            </a:r>
            <a:r>
              <a:rPr lang="en-US"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نصّت المادة الخامسة على وجوب أن تتخذ الدول الأطراف جميع التدابير المناسبة </a:t>
            </a:r>
            <a:r>
              <a:rPr lang="ar-LB" sz="2400" dirty="0" smtClean="0">
                <a:latin typeface="Simplified Arabic" panose="02020603050405020304" pitchFamily="18" charset="-78"/>
                <a:cs typeface="Simplified Arabic" panose="02020603050405020304" pitchFamily="18" charset="-78"/>
              </a:rPr>
              <a:t>ل</a:t>
            </a:r>
            <a:r>
              <a:rPr lang="ar-SA" sz="2400" dirty="0" smtClean="0">
                <a:latin typeface="Simplified Arabic" panose="02020603050405020304" pitchFamily="18" charset="-78"/>
                <a:cs typeface="Simplified Arabic" panose="02020603050405020304" pitchFamily="18" charset="-78"/>
              </a:rPr>
              <a:t>تعديل </a:t>
            </a:r>
            <a:r>
              <a:rPr lang="ar-SA" sz="2400" dirty="0">
                <a:latin typeface="Simplified Arabic" panose="02020603050405020304" pitchFamily="18" charset="-78"/>
                <a:cs typeface="Simplified Arabic" panose="02020603050405020304" pitchFamily="18" charset="-78"/>
              </a:rPr>
              <a:t>الأنماط الاجتماعية والثقافية لسلوك الرجل </a:t>
            </a:r>
            <a:r>
              <a:rPr lang="ar-SA" sz="2400" dirty="0" smtClean="0">
                <a:latin typeface="Simplified Arabic" panose="02020603050405020304" pitchFamily="18" charset="-78"/>
                <a:cs typeface="Simplified Arabic" panose="02020603050405020304" pitchFamily="18" charset="-78"/>
              </a:rPr>
              <a:t>والمرأة</a:t>
            </a:r>
            <a:r>
              <a:rPr lang="ar-LB" sz="2400" dirty="0" smtClean="0">
                <a:latin typeface="Simplified Arabic" panose="02020603050405020304" pitchFamily="18" charset="-78"/>
                <a:cs typeface="Simplified Arabic" panose="02020603050405020304" pitchFamily="18" charset="-78"/>
              </a:rPr>
              <a:t>  من اجل القضاء </a:t>
            </a:r>
            <a:r>
              <a:rPr lang="ar-SA" sz="2400" dirty="0" smtClean="0">
                <a:latin typeface="Simplified Arabic" panose="02020603050405020304" pitchFamily="18" charset="-78"/>
                <a:cs typeface="Simplified Arabic" panose="02020603050405020304" pitchFamily="18" charset="-78"/>
              </a:rPr>
              <a:t>على </a:t>
            </a:r>
            <a:r>
              <a:rPr lang="ar-LB" sz="2400" dirty="0" smtClean="0">
                <a:latin typeface="Simplified Arabic" panose="02020603050405020304" pitchFamily="18" charset="-78"/>
                <a:cs typeface="Simplified Arabic" panose="02020603050405020304" pitchFamily="18" charset="-78"/>
              </a:rPr>
              <a:t>أ</a:t>
            </a:r>
            <a:r>
              <a:rPr lang="ar-SA" sz="2400" dirty="0" smtClean="0">
                <a:latin typeface="Simplified Arabic" panose="02020603050405020304" pitchFamily="18" charset="-78"/>
                <a:cs typeface="Simplified Arabic" panose="02020603050405020304" pitchFamily="18" charset="-78"/>
              </a:rPr>
              <a:t>دوار </a:t>
            </a:r>
            <a:r>
              <a:rPr lang="ar-SA" sz="2400" dirty="0">
                <a:latin typeface="Simplified Arabic" panose="02020603050405020304" pitchFamily="18" charset="-78"/>
                <a:cs typeface="Simplified Arabic" panose="02020603050405020304" pitchFamily="18" charset="-78"/>
              </a:rPr>
              <a:t>نمطية للرجل </a:t>
            </a:r>
            <a:r>
              <a:rPr lang="ar-SA" sz="2400" dirty="0" smtClean="0">
                <a:latin typeface="Simplified Arabic" panose="02020603050405020304" pitchFamily="18" charset="-78"/>
                <a:cs typeface="Simplified Arabic" panose="02020603050405020304" pitchFamily="18" charset="-78"/>
              </a:rPr>
              <a:t>والمرأة</a:t>
            </a:r>
            <a:r>
              <a:rPr lang="ar-LB" sz="2400" dirty="0" smtClean="0">
                <a:latin typeface="Simplified Arabic" panose="02020603050405020304" pitchFamily="18" charset="-78"/>
                <a:cs typeface="Simplified Arabic" panose="02020603050405020304" pitchFamily="18" charset="-78"/>
              </a:rPr>
              <a:t>  .</a:t>
            </a:r>
          </a:p>
          <a:p>
            <a:pPr algn="just" rtl="1">
              <a:buFont typeface="Arial" panose="020B0604020202020204" pitchFamily="34" charset="0"/>
              <a:buChar char="•"/>
            </a:pPr>
            <a:r>
              <a:rPr lang="ar-LB" sz="2400" dirty="0" smtClean="0">
                <a:latin typeface="Simplified Arabic" panose="02020603050405020304" pitchFamily="18" charset="-78"/>
                <a:cs typeface="Simplified Arabic" panose="02020603050405020304" pitchFamily="18" charset="-78"/>
              </a:rPr>
              <a:t>إ</a:t>
            </a:r>
            <a:r>
              <a:rPr lang="ar-SA" sz="2400" dirty="0" smtClean="0">
                <a:latin typeface="Simplified Arabic" panose="02020603050405020304" pitchFamily="18" charset="-78"/>
                <a:cs typeface="Simplified Arabic" panose="02020603050405020304" pitchFamily="18" charset="-78"/>
              </a:rPr>
              <a:t>ن </a:t>
            </a:r>
            <a:r>
              <a:rPr lang="ar-SA" sz="2400" dirty="0">
                <a:latin typeface="Simplified Arabic" panose="02020603050405020304" pitchFamily="18" charset="-78"/>
                <a:cs typeface="Simplified Arabic" panose="02020603050405020304" pitchFamily="18" charset="-78"/>
              </a:rPr>
              <a:t>الدور المقصود هنا هو دور الأم المتفرغة لرعاية أطفالها </a:t>
            </a:r>
            <a:r>
              <a:rPr lang="ar-LB" sz="2400" dirty="0" smtClean="0">
                <a:latin typeface="Simplified Arabic" panose="02020603050405020304" pitchFamily="18" charset="-78"/>
                <a:cs typeface="Simplified Arabic" panose="02020603050405020304" pitchFamily="18" charset="-78"/>
              </a:rPr>
              <a:t>.</a:t>
            </a:r>
          </a:p>
          <a:p>
            <a:pPr algn="just" rtl="1">
              <a:buFont typeface="Arial" panose="020B0604020202020204" pitchFamily="34" charset="0"/>
              <a:buChar char="•"/>
            </a:pPr>
            <a:r>
              <a:rPr lang="ar-LB" sz="2400" dirty="0" smtClean="0">
                <a:latin typeface="Simplified Arabic" panose="02020603050405020304" pitchFamily="18" charset="-78"/>
                <a:cs typeface="Simplified Arabic" panose="02020603050405020304" pitchFamily="18" charset="-78"/>
              </a:rPr>
              <a:t>إ</a:t>
            </a:r>
            <a:r>
              <a:rPr lang="ar-SA" sz="2400" dirty="0" smtClean="0">
                <a:latin typeface="Simplified Arabic" panose="02020603050405020304" pitchFamily="18" charset="-78"/>
                <a:cs typeface="Simplified Arabic" panose="02020603050405020304" pitchFamily="18" charset="-78"/>
              </a:rPr>
              <a:t>ن </a:t>
            </a:r>
            <a:r>
              <a:rPr lang="ar-SA" sz="2400" dirty="0">
                <a:latin typeface="Simplified Arabic" panose="02020603050405020304" pitchFamily="18" charset="-78"/>
                <a:cs typeface="Simplified Arabic" panose="02020603050405020304" pitchFamily="18" charset="-78"/>
              </a:rPr>
              <a:t>استخدام هذه العبارة هو أمر وثيق الصلة "</a:t>
            </a:r>
            <a:r>
              <a:rPr lang="ar-LB" sz="2400" dirty="0">
                <a:latin typeface="Simplified Arabic" panose="02020603050405020304" pitchFamily="18" charset="-78"/>
                <a:cs typeface="Simplified Arabic" panose="02020603050405020304" pitchFamily="18" charset="-78"/>
              </a:rPr>
              <a:t>بمفهوم النوع الاجتماعي</a:t>
            </a:r>
            <a:r>
              <a:rPr lang="en-US" sz="2400" dirty="0">
                <a:latin typeface="Simplified Arabic" panose="02020603050405020304" pitchFamily="18" charset="-78"/>
                <a:cs typeface="Simplified Arabic" panose="02020603050405020304" pitchFamily="18" charset="-78"/>
              </a:rPr>
              <a:t> Social Gender</a:t>
            </a:r>
            <a:r>
              <a:rPr lang="ar-LB" sz="2400" dirty="0">
                <a:latin typeface="Simplified Arabic" panose="02020603050405020304" pitchFamily="18" charset="-78"/>
                <a:cs typeface="Simplified Arabic" panose="02020603050405020304" pitchFamily="18" charset="-78"/>
              </a:rPr>
              <a:t>، أي أن الرجل ليس رجلاً لأنه كذلك، وأن المرأة ليست امرأة لأنها كذلك، بل لأن التنشئة الاجتماعية هي التي تجعل ذلك رجلاً وتلك امرأة </a:t>
            </a:r>
            <a:r>
              <a:rPr lang="ar-LB" sz="2400" dirty="0" smtClean="0">
                <a:latin typeface="Simplified Arabic" panose="02020603050405020304" pitchFamily="18" charset="-78"/>
                <a:cs typeface="Simplified Arabic" panose="02020603050405020304" pitchFamily="18" charset="-78"/>
              </a:rPr>
              <a:t> .</a:t>
            </a:r>
          </a:p>
          <a:p>
            <a:pPr algn="just" rtl="1">
              <a:buFont typeface="Arial" panose="020B0604020202020204" pitchFamily="34" charset="0"/>
              <a:buChar char="•"/>
            </a:pPr>
            <a:r>
              <a:rPr lang="ar-LB" sz="2400" dirty="0" smtClean="0">
                <a:latin typeface="Simplified Arabic" panose="02020603050405020304" pitchFamily="18" charset="-78"/>
                <a:cs typeface="Simplified Arabic" panose="02020603050405020304" pitchFamily="18" charset="-78"/>
              </a:rPr>
              <a:t>التركيز </a:t>
            </a:r>
            <a:r>
              <a:rPr lang="ar-LB" sz="2400" dirty="0">
                <a:latin typeface="Simplified Arabic" panose="02020603050405020304" pitchFamily="18" charset="-78"/>
                <a:cs typeface="Simplified Arabic" panose="02020603050405020304" pitchFamily="18" charset="-78"/>
              </a:rPr>
              <a:t>على أهمية التربية الأسرية والتركيز على كونها مسؤولية مشتركة بين الرجال </a:t>
            </a:r>
            <a:r>
              <a:rPr lang="ar-LB" sz="2400" dirty="0" smtClean="0">
                <a:latin typeface="Simplified Arabic" panose="02020603050405020304" pitchFamily="18" charset="-78"/>
                <a:cs typeface="Simplified Arabic" panose="02020603050405020304" pitchFamily="18" charset="-78"/>
              </a:rPr>
              <a:t>والنساء . </a:t>
            </a:r>
          </a:p>
          <a:p>
            <a:pPr algn="just" rtl="1">
              <a:buFont typeface="Arial" panose="020B0604020202020204" pitchFamily="34" charset="0"/>
              <a:buChar char="•"/>
            </a:pPr>
            <a:r>
              <a:rPr lang="ar-LB" sz="2400" dirty="0" smtClean="0">
                <a:latin typeface="Simplified Arabic" panose="02020603050405020304" pitchFamily="18" charset="-78"/>
                <a:cs typeface="Simplified Arabic" panose="02020603050405020304" pitchFamily="18" charset="-78"/>
              </a:rPr>
              <a:t>إن </a:t>
            </a:r>
            <a:r>
              <a:rPr lang="ar-LB" sz="2400" dirty="0">
                <a:latin typeface="Simplified Arabic" panose="02020603050405020304" pitchFamily="18" charset="-78"/>
                <a:cs typeface="Simplified Arabic" panose="02020603050405020304" pitchFamily="18" charset="-78"/>
              </a:rPr>
              <a:t>المادة 5 هي المادة الوحيدة في جميع </a:t>
            </a:r>
            <a:r>
              <a:rPr lang="ar-LB" sz="2400" dirty="0" smtClean="0">
                <a:latin typeface="Simplified Arabic" panose="02020603050405020304" pitchFamily="18" charset="-78"/>
                <a:cs typeface="Simplified Arabic" panose="02020603050405020304" pitchFamily="18" charset="-78"/>
              </a:rPr>
              <a:t>اتفاقيات </a:t>
            </a:r>
            <a:r>
              <a:rPr lang="ar-LB" sz="2400" dirty="0">
                <a:latin typeface="Simplified Arabic" panose="02020603050405020304" pitchFamily="18" charset="-78"/>
                <a:cs typeface="Simplified Arabic" panose="02020603050405020304" pitchFamily="18" charset="-78"/>
              </a:rPr>
              <a:t>حقوق الإنسان التي تشير مباشرة إلى تعديل الأنماط الثقافية.</a:t>
            </a:r>
            <a:endParaRPr lang="en-US" sz="2400" dirty="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endParaRPr lang="ar-LB" sz="2400" dirty="0" smtClean="0">
              <a:latin typeface="Simplified Arabic" panose="02020603050405020304" pitchFamily="18" charset="-78"/>
              <a:cs typeface="Simplified Arabic" panose="02020603050405020304" pitchFamily="18" charset="-78"/>
            </a:endParaRPr>
          </a:p>
          <a:p>
            <a:pPr algn="just" rtl="1"/>
            <a:endParaRPr lang="en-US" sz="24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39803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800" b="1" dirty="0" smtClean="0">
                <a:latin typeface="Simplified Arabic" panose="02020603050405020304" pitchFamily="18" charset="-78"/>
                <a:cs typeface="Simplified Arabic" panose="02020603050405020304" pitchFamily="18" charset="-78"/>
              </a:rPr>
              <a:t>المادة السادسة :</a:t>
            </a:r>
          </a:p>
          <a:p>
            <a:pPr algn="just" rtl="1">
              <a:buFont typeface="Arial" panose="020B0604020202020204" pitchFamily="34" charset="0"/>
              <a:buChar char="•"/>
            </a:pPr>
            <a:r>
              <a:rPr lang="ar-LB" sz="2800" dirty="0" smtClean="0">
                <a:latin typeface="Simplified Arabic" panose="02020603050405020304" pitchFamily="18" charset="-78"/>
                <a:cs typeface="Simplified Arabic" panose="02020603050405020304" pitchFamily="18" charset="-78"/>
              </a:rPr>
              <a:t>نصّت </a:t>
            </a:r>
            <a:r>
              <a:rPr lang="ar-LB" sz="2800" dirty="0">
                <a:latin typeface="Simplified Arabic" panose="02020603050405020304" pitchFamily="18" charset="-78"/>
                <a:cs typeface="Simplified Arabic" panose="02020603050405020304" pitchFamily="18" charset="-78"/>
              </a:rPr>
              <a:t>المادة السادسة على وجوب أن "</a:t>
            </a:r>
            <a:r>
              <a:rPr lang="ar-SA" sz="2800" dirty="0">
                <a:latin typeface="Simplified Arabic" panose="02020603050405020304" pitchFamily="18" charset="-78"/>
                <a:cs typeface="Simplified Arabic" panose="02020603050405020304" pitchFamily="18" charset="-78"/>
              </a:rPr>
              <a:t>تتخذ الدول الأطراف جميع التدابير المناسبة، بما في ذل</a:t>
            </a:r>
            <a:r>
              <a:rPr lang="ar-JO" sz="2800" dirty="0">
                <a:latin typeface="Simplified Arabic" panose="02020603050405020304" pitchFamily="18" charset="-78"/>
                <a:cs typeface="Simplified Arabic" panose="02020603050405020304" pitchFamily="18" charset="-78"/>
              </a:rPr>
              <a:t>ك</a:t>
            </a:r>
            <a:r>
              <a:rPr lang="ar-SA" sz="2800" dirty="0">
                <a:latin typeface="Simplified Arabic" panose="02020603050405020304" pitchFamily="18" charset="-78"/>
                <a:cs typeface="Simplified Arabic" panose="02020603050405020304" pitchFamily="18" charset="-78"/>
              </a:rPr>
              <a:t> التشريع لمكافحة جميع أشكال الاتجار بالمرأة واستغلال دعارة المر</a:t>
            </a:r>
            <a:r>
              <a:rPr lang="ar-JO" sz="2800" dirty="0">
                <a:latin typeface="Simplified Arabic" panose="02020603050405020304" pitchFamily="18" charset="-78"/>
                <a:cs typeface="Simplified Arabic" panose="02020603050405020304" pitchFamily="18" charset="-78"/>
              </a:rPr>
              <a:t>أ</a:t>
            </a:r>
            <a:r>
              <a:rPr lang="ar-SA" sz="2800" dirty="0" smtClean="0">
                <a:latin typeface="Simplified Arabic" panose="02020603050405020304" pitchFamily="18" charset="-78"/>
                <a:cs typeface="Simplified Arabic" panose="02020603050405020304" pitchFamily="18" charset="-78"/>
              </a:rPr>
              <a:t>ة</a:t>
            </a:r>
            <a:r>
              <a:rPr lang="ar-LB" sz="2800" dirty="0" smtClean="0">
                <a:latin typeface="Simplified Arabic" panose="02020603050405020304" pitchFamily="18" charset="-78"/>
                <a:cs typeface="Simplified Arabic" panose="02020603050405020304" pitchFamily="18" charset="-78"/>
              </a:rPr>
              <a:t>»</a:t>
            </a:r>
            <a:r>
              <a:rPr lang="ar-SA" sz="2800" dirty="0" smtClean="0">
                <a:latin typeface="Simplified Arabic" panose="02020603050405020304" pitchFamily="18" charset="-78"/>
                <a:cs typeface="Simplified Arabic" panose="02020603050405020304" pitchFamily="18" charset="-78"/>
              </a:rPr>
              <a:t> </a:t>
            </a:r>
            <a:r>
              <a:rPr lang="ar-LB" sz="2800" dirty="0" smtClean="0">
                <a:latin typeface="Simplified Arabic" panose="02020603050405020304" pitchFamily="18" charset="-78"/>
                <a:cs typeface="Simplified Arabic" panose="02020603050405020304" pitchFamily="18" charset="-78"/>
              </a:rPr>
              <a:t>.</a:t>
            </a:r>
          </a:p>
          <a:p>
            <a:pPr algn="just" rtl="1">
              <a:buFont typeface="Arial" panose="020B0604020202020204" pitchFamily="34" charset="0"/>
              <a:buChar char="•"/>
            </a:pPr>
            <a:r>
              <a:rPr lang="ar-SA" sz="2800" dirty="0" smtClean="0">
                <a:latin typeface="Simplified Arabic" panose="02020603050405020304" pitchFamily="18" charset="-78"/>
                <a:cs typeface="Simplified Arabic" panose="02020603050405020304" pitchFamily="18" charset="-78"/>
              </a:rPr>
              <a:t>و</a:t>
            </a:r>
            <a:r>
              <a:rPr lang="ar-LB" sz="2800" dirty="0">
                <a:latin typeface="Simplified Arabic" panose="02020603050405020304" pitchFamily="18" charset="-78"/>
                <a:cs typeface="Simplified Arabic" panose="02020603050405020304" pitchFamily="18" charset="-78"/>
              </a:rPr>
              <a:t>تعتبر هذه المادة مهمة من حيث الحرص على منع استغلال </a:t>
            </a:r>
            <a:r>
              <a:rPr lang="ar-LB" sz="2800" dirty="0" smtClean="0">
                <a:latin typeface="Simplified Arabic" panose="02020603050405020304" pitchFamily="18" charset="-78"/>
                <a:cs typeface="Simplified Arabic" panose="02020603050405020304" pitchFamily="18" charset="-78"/>
              </a:rPr>
              <a:t>المرأة .</a:t>
            </a:r>
          </a:p>
          <a:p>
            <a:pPr marL="0" indent="0" algn="just" rtl="1">
              <a:buNone/>
            </a:pPr>
            <a:r>
              <a:rPr lang="ar-LB" sz="2800" dirty="0" smtClean="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لا </a:t>
            </a:r>
            <a:r>
              <a:rPr lang="ar-SA" sz="2800" dirty="0">
                <a:latin typeface="Simplified Arabic" panose="02020603050405020304" pitchFamily="18" charset="-78"/>
                <a:cs typeface="Simplified Arabic" panose="02020603050405020304" pitchFamily="18" charset="-78"/>
              </a:rPr>
              <a:t>تعتبر الزن</a:t>
            </a:r>
            <a:r>
              <a:rPr lang="ar-LB" sz="2800" dirty="0">
                <a:latin typeface="Simplified Arabic" panose="02020603050405020304" pitchFamily="18" charset="-78"/>
                <a:cs typeface="Simplified Arabic" panose="02020603050405020304" pitchFamily="18" charset="-78"/>
              </a:rPr>
              <a:t>ا</a:t>
            </a:r>
            <a:r>
              <a:rPr lang="ar-SA" sz="2800" dirty="0">
                <a:latin typeface="Simplified Arabic" panose="02020603050405020304" pitchFamily="18" charset="-78"/>
                <a:cs typeface="Simplified Arabic" panose="02020603050405020304" pitchFamily="18" charset="-78"/>
              </a:rPr>
              <a:t> أمراً مشيناً على المرأة إلا في حالة  حصل الأمر بالإكراه، أما إذا حصل الأمر برضى الطرفين، فهو حق مشروع ومطالب به لتعلقه بالحرية الشخصية </a:t>
            </a:r>
            <a:r>
              <a:rPr lang="ar-SA" sz="2800" dirty="0" smtClean="0">
                <a:latin typeface="Simplified Arabic" panose="02020603050405020304" pitchFamily="18" charset="-78"/>
                <a:cs typeface="Simplified Arabic" panose="02020603050405020304" pitchFamily="18" charset="-78"/>
              </a:rPr>
              <a:t>للأفراد</a:t>
            </a:r>
            <a:r>
              <a:rPr lang="ar-LB" sz="2800" dirty="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والتي </a:t>
            </a:r>
            <a:r>
              <a:rPr lang="ar-SA" sz="2800" dirty="0">
                <a:latin typeface="Simplified Arabic" panose="02020603050405020304" pitchFamily="18" charset="-78"/>
                <a:cs typeface="Simplified Arabic" panose="02020603050405020304" pitchFamily="18" charset="-78"/>
              </a:rPr>
              <a:t>تحرص مثل هذه الاتفاقيات على حمايتها من جهة، ولكونه يساعد على منع الزواج المبكر الذي تدعو الاتفاقية إلى تجنبه</a:t>
            </a:r>
            <a:r>
              <a:rPr lang="ar-LB" sz="2800" dirty="0">
                <a:latin typeface="Simplified Arabic" panose="02020603050405020304" pitchFamily="18" charset="-78"/>
                <a:cs typeface="Simplified Arabic" panose="02020603050405020304" pitchFamily="18" charset="-78"/>
              </a:rPr>
              <a:t> من جهة أخرى</a:t>
            </a:r>
            <a:r>
              <a:rPr lang="ar-SA" sz="2800" dirty="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a:p>
            <a:pPr algn="just" rtl="1"/>
            <a:endParaRPr lang="ar-LB" sz="2800" dirty="0" smtClean="0">
              <a:latin typeface="Simplified Arabic" panose="02020603050405020304" pitchFamily="18" charset="-78"/>
              <a:cs typeface="Simplified Arabic" panose="02020603050405020304" pitchFamily="18" charset="-78"/>
            </a:endParaRPr>
          </a:p>
          <a:p>
            <a:pPr algn="just" rtl="1"/>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197444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800" b="1" dirty="0" smtClean="0">
                <a:latin typeface="Simplified Arabic" panose="02020603050405020304" pitchFamily="18" charset="-78"/>
                <a:cs typeface="Simplified Arabic" panose="02020603050405020304" pitchFamily="18" charset="-78"/>
              </a:rPr>
              <a:t>المادة السابعة </a:t>
            </a:r>
          </a:p>
          <a:p>
            <a:pPr marL="0" indent="0" algn="just" rtl="1">
              <a:buNone/>
            </a:pPr>
            <a:r>
              <a:rPr lang="ar-LB" sz="2800" dirty="0" smtClean="0">
                <a:latin typeface="Simplified Arabic" panose="02020603050405020304" pitchFamily="18" charset="-78"/>
                <a:cs typeface="Simplified Arabic" panose="02020603050405020304" pitchFamily="18" charset="-78"/>
              </a:rPr>
              <a:t>*</a:t>
            </a:r>
            <a:r>
              <a:rPr lang="en-US" sz="2800" dirty="0">
                <a:latin typeface="Simplified Arabic" panose="02020603050405020304" pitchFamily="18" charset="-78"/>
                <a:cs typeface="Simplified Arabic" panose="02020603050405020304" pitchFamily="18" charset="-78"/>
              </a:rPr>
              <a:t> </a:t>
            </a:r>
            <a:r>
              <a:rPr lang="ar-SA" sz="2800" dirty="0">
                <a:latin typeface="Simplified Arabic" panose="02020603050405020304" pitchFamily="18" charset="-78"/>
                <a:cs typeface="Simplified Arabic" panose="02020603050405020304" pitchFamily="18" charset="-78"/>
              </a:rPr>
              <a:t>تدعو هذه المادة الدول الأطراف إلى اتخاذ جميع التدابير المناسبة للقضاء على التمييز ضد المرأة في الحياة السياسية وال</a:t>
            </a:r>
            <a:r>
              <a:rPr lang="ar-JO" sz="2800" dirty="0">
                <a:latin typeface="Simplified Arabic" panose="02020603050405020304" pitchFamily="18" charset="-78"/>
                <a:cs typeface="Simplified Arabic" panose="02020603050405020304" pitchFamily="18" charset="-78"/>
              </a:rPr>
              <a:t>ع</a:t>
            </a:r>
            <a:r>
              <a:rPr lang="ar-SA" sz="2800" dirty="0">
                <a:latin typeface="Simplified Arabic" panose="02020603050405020304" pitchFamily="18" charset="-78"/>
                <a:cs typeface="Simplified Arabic" panose="02020603050405020304" pitchFamily="18" charset="-78"/>
              </a:rPr>
              <a:t>ام</a:t>
            </a:r>
            <a:r>
              <a:rPr lang="ar-JO" sz="2800" dirty="0">
                <a:latin typeface="Simplified Arabic" panose="02020603050405020304" pitchFamily="18" charset="-78"/>
                <a:cs typeface="Simplified Arabic" panose="02020603050405020304" pitchFamily="18" charset="-78"/>
              </a:rPr>
              <a:t>ة</a:t>
            </a:r>
            <a:r>
              <a:rPr lang="ar-SA" sz="2800" dirty="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للبلد</a:t>
            </a:r>
            <a:r>
              <a:rPr lang="ar-LB" sz="2800" dirty="0" smtClean="0">
                <a:latin typeface="Simplified Arabic" panose="02020603050405020304" pitchFamily="18" charset="-78"/>
                <a:cs typeface="Simplified Arabic" panose="02020603050405020304" pitchFamily="18" charset="-78"/>
              </a:rPr>
              <a:t> .</a:t>
            </a:r>
          </a:p>
          <a:p>
            <a:pPr marL="0" indent="0" algn="just" rtl="1">
              <a:buNone/>
            </a:pPr>
            <a:r>
              <a:rPr lang="ar-LB" sz="2800" dirty="0">
                <a:latin typeface="Simplified Arabic" panose="02020603050405020304" pitchFamily="18" charset="-78"/>
                <a:cs typeface="Simplified Arabic" panose="02020603050405020304" pitchFamily="18" charset="-78"/>
              </a:rPr>
              <a:t>*</a:t>
            </a:r>
            <a:r>
              <a:rPr lang="ar-SA" sz="2800" dirty="0" smtClean="0">
                <a:latin typeface="Simplified Arabic" panose="02020603050405020304" pitchFamily="18" charset="-78"/>
                <a:cs typeface="Simplified Arabic" panose="02020603050405020304" pitchFamily="18" charset="-78"/>
              </a:rPr>
              <a:t>لقد </a:t>
            </a:r>
            <a:r>
              <a:rPr lang="ar-SA" sz="2800" dirty="0">
                <a:latin typeface="Simplified Arabic" panose="02020603050405020304" pitchFamily="18" charset="-78"/>
                <a:cs typeface="Simplified Arabic" panose="02020603050405020304" pitchFamily="18" charset="-78"/>
              </a:rPr>
              <a:t>أدت الدعوة إلى مشاركة المرأة السياسية في كثير من البلدان، إلى أن حصلت المرأة على حق الانتخاب، وحق الترشيح، وشاركت في العديد من المجالس النيابية في </a:t>
            </a:r>
            <a:r>
              <a:rPr lang="ar-SA" sz="2800" dirty="0" smtClean="0">
                <a:latin typeface="Simplified Arabic" panose="02020603050405020304" pitchFamily="18" charset="-78"/>
                <a:cs typeface="Simplified Arabic" panose="02020603050405020304" pitchFamily="18" charset="-78"/>
              </a:rPr>
              <a:t>العالم</a:t>
            </a:r>
            <a:r>
              <a:rPr lang="ar-LB" sz="2800" dirty="0" smtClean="0">
                <a:latin typeface="Simplified Arabic" panose="02020603050405020304" pitchFamily="18" charset="-78"/>
                <a:cs typeface="Simplified Arabic" panose="02020603050405020304" pitchFamily="18" charset="-78"/>
              </a:rPr>
              <a:t>.</a:t>
            </a:r>
          </a:p>
          <a:p>
            <a:pPr marL="0" indent="0" algn="just" rtl="1">
              <a:buNone/>
            </a:pPr>
            <a:r>
              <a:rPr lang="ar-LB" sz="2800" dirty="0" smtClean="0">
                <a:latin typeface="Simplified Arabic" panose="02020603050405020304" pitchFamily="18" charset="-78"/>
                <a:cs typeface="Simplified Arabic" panose="02020603050405020304" pitchFamily="18" charset="-78"/>
              </a:rPr>
              <a:t>* الملفت </a:t>
            </a:r>
            <a:r>
              <a:rPr lang="ar-LB" sz="2800" dirty="0">
                <a:latin typeface="Simplified Arabic" panose="02020603050405020304" pitchFamily="18" charset="-78"/>
                <a:cs typeface="Simplified Arabic" panose="02020603050405020304" pitchFamily="18" charset="-78"/>
              </a:rPr>
              <a:t>للنظر في هذه الدعوة إلى المساواة السياسية الصادرة عن الدول الغربية، أنها لا تطبق داخل هذه الدول نفسها، فالإحصاءات العالمية الحديثة تشير بوضوح </a:t>
            </a:r>
            <a:r>
              <a:rPr lang="ar-LB" sz="2800" dirty="0" smtClean="0">
                <a:latin typeface="Simplified Arabic" panose="02020603050405020304" pitchFamily="18" charset="-78"/>
                <a:cs typeface="Simplified Arabic" panose="02020603050405020304" pitchFamily="18" charset="-78"/>
              </a:rPr>
              <a:t>إلى </a:t>
            </a:r>
            <a:r>
              <a:rPr lang="ar-LB" sz="2800" dirty="0">
                <a:latin typeface="Simplified Arabic" panose="02020603050405020304" pitchFamily="18" charset="-78"/>
                <a:cs typeface="Simplified Arabic" panose="02020603050405020304" pitchFamily="18" charset="-78"/>
              </a:rPr>
              <a:t>تخلّف حضور النساء السياسي على جميع المستويات، وفي جميع الدول قاطبة بما فيها الدول الصناعية  </a:t>
            </a:r>
            <a:r>
              <a:rPr lang="ar-LB" sz="2800" dirty="0" smtClean="0">
                <a:latin typeface="Simplified Arabic" panose="02020603050405020304" pitchFamily="18" charset="-78"/>
                <a:cs typeface="Simplified Arabic" panose="02020603050405020304" pitchFamily="18" charset="-78"/>
              </a:rPr>
              <a:t>المتقدمة .</a:t>
            </a:r>
          </a:p>
          <a:p>
            <a:pPr algn="just" rtl="1"/>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252436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1659939"/>
              </p:ext>
            </p:extLst>
          </p:nvPr>
        </p:nvGraphicFramePr>
        <p:xfrm>
          <a:off x="827584" y="1628800"/>
          <a:ext cx="770485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403648" y="116632"/>
            <a:ext cx="6768752" cy="523220"/>
          </a:xfrm>
          <a:prstGeom prst="rect">
            <a:avLst/>
          </a:prstGeom>
        </p:spPr>
        <p:txBody>
          <a:bodyPr wrap="square">
            <a:spAutoFit/>
          </a:bodyPr>
          <a:lstStyle/>
          <a:p>
            <a:pPr algn="ctr" rtl="1"/>
            <a:r>
              <a:rPr lang="ar-LB" sz="2800" b="1" dirty="0" smtClean="0">
                <a:solidFill>
                  <a:schemeClr val="bg1"/>
                </a:solidFill>
              </a:rPr>
              <a:t>ميثاق المنظمة يسمح لها بالقيام بالمهام التالية:</a:t>
            </a:r>
            <a:endParaRPr lang="en-US" sz="2800" b="1" dirty="0">
              <a:solidFill>
                <a:schemeClr val="bg1"/>
              </a:solidFill>
            </a:endParaRPr>
          </a:p>
        </p:txBody>
      </p:sp>
      <p:graphicFrame>
        <p:nvGraphicFramePr>
          <p:cNvPr id="5" name="Object 4"/>
          <p:cNvGraphicFramePr>
            <a:graphicFrameLocks noChangeAspect="1"/>
          </p:cNvGraphicFramePr>
          <p:nvPr>
            <p:extLst/>
          </p:nvPr>
        </p:nvGraphicFramePr>
        <p:xfrm>
          <a:off x="92075" y="92075"/>
          <a:ext cx="652463" cy="490538"/>
        </p:xfrm>
        <a:graphic>
          <a:graphicData uri="http://schemas.openxmlformats.org/presentationml/2006/ole">
            <mc:AlternateContent xmlns:mc="http://schemas.openxmlformats.org/markup-compatibility/2006">
              <mc:Choice xmlns:v="urn:schemas-microsoft-com:vml" Requires="v">
                <p:oleObj spid="_x0000_s1118" name="Packager Shell Object" showAsIcon="1" r:id="rId9" imgW="652680" imgH="491040" progId="Package">
                  <p:embed/>
                </p:oleObj>
              </mc:Choice>
              <mc:Fallback>
                <p:oleObj name="Packager Shell Object" showAsIcon="1" r:id="rId9" imgW="652680" imgH="491040" progId="Package">
                  <p:embed/>
                  <p:pic>
                    <p:nvPicPr>
                      <p:cNvPr id="0" name=""/>
                      <p:cNvPicPr/>
                      <p:nvPr/>
                    </p:nvPicPr>
                    <p:blipFill>
                      <a:blip r:embed="rId10"/>
                      <a:stretch>
                        <a:fillRect/>
                      </a:stretch>
                    </p:blipFill>
                    <p:spPr>
                      <a:xfrm>
                        <a:off x="92075" y="92075"/>
                        <a:ext cx="652463" cy="490538"/>
                      </a:xfrm>
                      <a:prstGeom prst="rect">
                        <a:avLst/>
                      </a:prstGeom>
                    </p:spPr>
                  </p:pic>
                </p:oleObj>
              </mc:Fallback>
            </mc:AlternateContent>
          </a:graphicData>
        </a:graphic>
      </p:graphicFrame>
      <p:pic>
        <p:nvPicPr>
          <p:cNvPr id="6" name="Picture 2"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5877272"/>
            <a:ext cx="899592"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7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b="1" dirty="0" smtClean="0">
                <a:latin typeface="Simplified Arabic" panose="02020603050405020304" pitchFamily="18" charset="-78"/>
                <a:cs typeface="Simplified Arabic" panose="02020603050405020304" pitchFamily="18" charset="-78"/>
              </a:rPr>
              <a:t>المادة الثامنة:</a:t>
            </a:r>
          </a:p>
          <a:p>
            <a:pPr marL="0" indent="0" algn="just" rtl="1">
              <a:buNone/>
            </a:pPr>
            <a:endParaRPr lang="ar-LB" sz="2400" dirty="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a:t>
            </a:r>
            <a:r>
              <a:rPr lang="ar-SA" sz="2800" dirty="0" smtClean="0">
                <a:latin typeface="Simplified Arabic" panose="02020603050405020304" pitchFamily="18" charset="-78"/>
                <a:cs typeface="Simplified Arabic" panose="02020603050405020304" pitchFamily="18" charset="-78"/>
              </a:rPr>
              <a:t>نصّت </a:t>
            </a:r>
            <a:r>
              <a:rPr lang="ar-SA" sz="2800" dirty="0">
                <a:latin typeface="Simplified Arabic" panose="02020603050405020304" pitchFamily="18" charset="-78"/>
                <a:cs typeface="Simplified Arabic" panose="02020603050405020304" pitchFamily="18" charset="-78"/>
              </a:rPr>
              <a:t>المادة الثامنة من </a:t>
            </a:r>
            <a:r>
              <a:rPr lang="ar-SA" sz="2800" dirty="0" smtClean="0">
                <a:latin typeface="Simplified Arabic" panose="02020603050405020304" pitchFamily="18" charset="-78"/>
                <a:cs typeface="Simplified Arabic" panose="02020603050405020304" pitchFamily="18" charset="-78"/>
              </a:rPr>
              <a:t>الاتفاقية</a:t>
            </a:r>
            <a:r>
              <a:rPr lang="ar-LB" sz="2800" dirty="0" smtClean="0">
                <a:latin typeface="Simplified Arabic" panose="02020603050405020304" pitchFamily="18" charset="-78"/>
                <a:cs typeface="Simplified Arabic" panose="02020603050405020304" pitchFamily="18" charset="-78"/>
              </a:rPr>
              <a:t> على</a:t>
            </a:r>
            <a:r>
              <a:rPr lang="ar-SA" sz="2800" dirty="0" smtClean="0">
                <a:latin typeface="Simplified Arabic" panose="02020603050405020304" pitchFamily="18" charset="-78"/>
                <a:cs typeface="Simplified Arabic" panose="02020603050405020304" pitchFamily="18" charset="-78"/>
              </a:rPr>
              <a:t> </a:t>
            </a:r>
            <a:r>
              <a:rPr lang="ar-LB" sz="2800" dirty="0">
                <a:latin typeface="Simplified Arabic" panose="02020603050405020304" pitchFamily="18" charset="-78"/>
                <a:cs typeface="Simplified Arabic" panose="02020603050405020304" pitchFamily="18" charset="-78"/>
              </a:rPr>
              <a:t>ضمان فرصة تمثيل المرأة لحكومتها على المستوى الدولي </a:t>
            </a:r>
            <a:r>
              <a:rPr lang="ar-LB" sz="2800" dirty="0" smtClean="0">
                <a:latin typeface="Simplified Arabic" panose="02020603050405020304" pitchFamily="18" charset="-78"/>
                <a:cs typeface="Simplified Arabic" panose="02020603050405020304" pitchFamily="18" charset="-78"/>
              </a:rPr>
              <a:t>والمنظمات الدولية.</a:t>
            </a:r>
          </a:p>
          <a:p>
            <a:pPr marL="0" indent="0" algn="just" rtl="1">
              <a:buNone/>
            </a:pPr>
            <a:r>
              <a:rPr lang="ar-LB" sz="2800" dirty="0">
                <a:latin typeface="Simplified Arabic" panose="02020603050405020304" pitchFamily="18" charset="-78"/>
                <a:cs typeface="Simplified Arabic" panose="02020603050405020304" pitchFamily="18" charset="-78"/>
              </a:rPr>
              <a:t>*</a:t>
            </a:r>
            <a:r>
              <a:rPr lang="ar-LB" sz="2800" dirty="0" smtClean="0"/>
              <a:t>هذه </a:t>
            </a:r>
            <a:r>
              <a:rPr lang="ar-LB" sz="2800" dirty="0"/>
              <a:t>المادة وثيقة الصلة بالمادة السابقة، لهذا نجد اهتماماً دولياً من قبل الأمم  المتحدة من أجل إشراك المرأة العربية في المنظمات الدولية حيث ولّت بعضاً منهن مراكز قيادية في منظمة الأمم المتحدة. </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تشكل </a:t>
            </a:r>
            <a:r>
              <a:rPr lang="ar-SA" sz="2800" dirty="0">
                <a:latin typeface="Simplified Arabic" panose="02020603050405020304" pitchFamily="18" charset="-78"/>
                <a:cs typeface="Simplified Arabic" panose="02020603050405020304" pitchFamily="18" charset="-78"/>
              </a:rPr>
              <a:t>نسبة النساء الحالية من موظفي الأمم المتحدة 38.9</a:t>
            </a:r>
            <a:r>
              <a:rPr lang="ar-SA" sz="2800" dirty="0" smtClean="0">
                <a:latin typeface="Simplified Arabic" panose="02020603050405020304" pitchFamily="18" charset="-78"/>
                <a:cs typeface="Simplified Arabic" panose="02020603050405020304" pitchFamily="18" charset="-78"/>
              </a:rPr>
              <a:t>%</a:t>
            </a:r>
            <a:r>
              <a:rPr lang="ar-LB" sz="2800" dirty="0" smtClean="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1758276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800" b="1" dirty="0" smtClean="0">
                <a:latin typeface="Simplified Arabic" panose="02020603050405020304" pitchFamily="18" charset="-78"/>
                <a:cs typeface="Simplified Arabic" panose="02020603050405020304" pitchFamily="18" charset="-78"/>
              </a:rPr>
              <a:t>المادة التاسعة:</a:t>
            </a:r>
          </a:p>
          <a:p>
            <a:pPr marL="0" indent="0" algn="just" rtl="1">
              <a:buNone/>
            </a:pPr>
            <a:r>
              <a:rPr lang="ar-LB" sz="2800" dirty="0">
                <a:latin typeface="Simplified Arabic" panose="02020603050405020304" pitchFamily="18" charset="-78"/>
                <a:cs typeface="Simplified Arabic" panose="02020603050405020304" pitchFamily="18" charset="-78"/>
              </a:rPr>
              <a:t>تتعلق بحق النساء وأطفالهن في التمتع </a:t>
            </a:r>
            <a:r>
              <a:rPr lang="ar-LB" sz="2800" dirty="0" smtClean="0">
                <a:latin typeface="Simplified Arabic" panose="02020603050405020304" pitchFamily="18" charset="-78"/>
                <a:cs typeface="Simplified Arabic" panose="02020603050405020304" pitchFamily="18" charset="-78"/>
              </a:rPr>
              <a:t>بالجنسية .</a:t>
            </a:r>
            <a:endParaRPr lang="en-US" sz="2800" dirty="0">
              <a:latin typeface="Simplified Arabic" panose="02020603050405020304" pitchFamily="18" charset="-78"/>
              <a:cs typeface="Simplified Arabic" panose="02020603050405020304" pitchFamily="18" charset="-78"/>
            </a:endParaRPr>
          </a:p>
          <a:p>
            <a:pPr lvl="0" algn="just" rtl="1"/>
            <a:r>
              <a:rPr lang="ar-LB" sz="2800" dirty="0">
                <a:latin typeface="Simplified Arabic" panose="02020603050405020304" pitchFamily="18" charset="-78"/>
                <a:cs typeface="Simplified Arabic" panose="02020603050405020304" pitchFamily="18" charset="-78"/>
              </a:rPr>
              <a:t>منح المرأة الحق في اكتساب الجنسية أو تغييرها أو الاحتفاظ </a:t>
            </a:r>
            <a:r>
              <a:rPr lang="ar-LB" sz="2800" dirty="0" smtClean="0">
                <a:latin typeface="Simplified Arabic" panose="02020603050405020304" pitchFamily="18" charset="-78"/>
                <a:cs typeface="Simplified Arabic" panose="02020603050405020304" pitchFamily="18" charset="-78"/>
              </a:rPr>
              <a:t>بها .</a:t>
            </a:r>
            <a:endParaRPr lang="en-US" sz="2800" dirty="0">
              <a:latin typeface="Simplified Arabic" panose="02020603050405020304" pitchFamily="18" charset="-78"/>
              <a:cs typeface="Simplified Arabic" panose="02020603050405020304" pitchFamily="18" charset="-78"/>
            </a:endParaRPr>
          </a:p>
          <a:p>
            <a:pPr lvl="0" algn="just" rtl="1"/>
            <a:r>
              <a:rPr lang="ar-LB" sz="2800" dirty="0">
                <a:latin typeface="Simplified Arabic" panose="02020603050405020304" pitchFamily="18" charset="-78"/>
                <a:cs typeface="Simplified Arabic" panose="02020603050405020304" pitchFamily="18" charset="-78"/>
              </a:rPr>
              <a:t>ضمان ألا تتغير جنسية المرأة تلقائيا، أو </a:t>
            </a:r>
            <a:r>
              <a:rPr lang="ar-LB" sz="2800" dirty="0" smtClean="0">
                <a:latin typeface="Simplified Arabic" panose="02020603050405020304" pitchFamily="18" charset="-78"/>
                <a:cs typeface="Simplified Arabic" panose="02020603050405020304" pitchFamily="18" charset="-78"/>
              </a:rPr>
              <a:t>أن </a:t>
            </a:r>
            <a:r>
              <a:rPr lang="ar-LB" sz="2800" dirty="0">
                <a:latin typeface="Simplified Arabic" panose="02020603050405020304" pitchFamily="18" charset="-78"/>
                <a:cs typeface="Simplified Arabic" panose="02020603050405020304" pitchFamily="18" charset="-78"/>
              </a:rPr>
              <a:t>تصبح بلا جنسية إذا تزوجت من أجنبي، أو إذا غير زوجها جنسيته.</a:t>
            </a:r>
            <a:endParaRPr lang="en-US" sz="2800" dirty="0">
              <a:latin typeface="Simplified Arabic" panose="02020603050405020304" pitchFamily="18" charset="-78"/>
              <a:cs typeface="Simplified Arabic" panose="02020603050405020304" pitchFamily="18" charset="-78"/>
            </a:endParaRPr>
          </a:p>
          <a:p>
            <a:pPr lvl="0" algn="just" rtl="1"/>
            <a:r>
              <a:rPr lang="ar-LB" sz="2800" dirty="0">
                <a:latin typeface="Simplified Arabic" panose="02020603050405020304" pitchFamily="18" charset="-78"/>
                <a:cs typeface="Simplified Arabic" panose="02020603050405020304" pitchFamily="18" charset="-78"/>
              </a:rPr>
              <a:t>أن تمنح المرأة حقاً </a:t>
            </a:r>
            <a:r>
              <a:rPr lang="ar-LB" sz="2800" dirty="0" smtClean="0">
                <a:latin typeface="Simplified Arabic" panose="02020603050405020304" pitchFamily="18" charset="-78"/>
                <a:cs typeface="Simplified Arabic" panose="02020603050405020304" pitchFamily="18" charset="-78"/>
              </a:rPr>
              <a:t>مساوياً </a:t>
            </a:r>
            <a:r>
              <a:rPr lang="ar-LB" sz="2800" dirty="0">
                <a:latin typeface="Simplified Arabic" panose="02020603050405020304" pitchFamily="18" charset="-78"/>
                <a:cs typeface="Simplified Arabic" panose="02020603050405020304" pitchFamily="18" charset="-78"/>
              </a:rPr>
              <a:t>لحق الرجل فيما يتعلق بجنسية أطفالها.</a:t>
            </a:r>
            <a:endParaRPr lang="en-US" sz="2800" dirty="0">
              <a:latin typeface="Simplified Arabic" panose="02020603050405020304" pitchFamily="18" charset="-78"/>
              <a:cs typeface="Simplified Arabic" panose="02020603050405020304" pitchFamily="18" charset="-78"/>
            </a:endParaRPr>
          </a:p>
          <a:p>
            <a:pPr marL="0" indent="0" algn="just" rtl="1">
              <a:buNone/>
            </a:pP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smtClean="0">
                <a:solidFill>
                  <a:srgbClr val="FF0000"/>
                </a:solidFill>
                <a:latin typeface="Simplified Arabic" panose="02020603050405020304" pitchFamily="18" charset="-78"/>
                <a:cs typeface="Simplified Arabic" panose="02020603050405020304" pitchFamily="18" charset="-78"/>
              </a:rPr>
              <a:t>*</a:t>
            </a:r>
            <a:r>
              <a:rPr lang="ar-SA" sz="2800" dirty="0" smtClean="0">
                <a:solidFill>
                  <a:srgbClr val="FF0000"/>
                </a:solidFill>
                <a:latin typeface="Simplified Arabic" panose="02020603050405020304" pitchFamily="18" charset="-78"/>
                <a:cs typeface="Simplified Arabic" panose="02020603050405020304" pitchFamily="18" charset="-78"/>
              </a:rPr>
              <a:t>يتماشى </a:t>
            </a:r>
            <a:r>
              <a:rPr lang="ar-SA" sz="2800" dirty="0">
                <a:solidFill>
                  <a:srgbClr val="FF0000"/>
                </a:solidFill>
                <a:latin typeface="Simplified Arabic" panose="02020603050405020304" pitchFamily="18" charset="-78"/>
                <a:cs typeface="Simplified Arabic" panose="02020603050405020304" pitchFamily="18" charset="-78"/>
              </a:rPr>
              <a:t>هذا ا</a:t>
            </a:r>
            <a:r>
              <a:rPr lang="ar-LB" sz="2800" dirty="0">
                <a:solidFill>
                  <a:srgbClr val="FF0000"/>
                </a:solidFill>
                <a:latin typeface="Simplified Arabic" panose="02020603050405020304" pitchFamily="18" charset="-78"/>
                <a:cs typeface="Simplified Arabic" panose="02020603050405020304" pitchFamily="18" charset="-78"/>
              </a:rPr>
              <a:t>لمطلب مع  الشريعة الإسلامية التي تعتبر أن المرأة والرجل سواء في قضايا الجنسية، ذلك لأن الشريعة الإسلامية قد وجدت قبل ميلاد الدولة القطرية </a:t>
            </a:r>
            <a:r>
              <a:rPr lang="en-US" sz="2800" dirty="0">
                <a:solidFill>
                  <a:srgbClr val="FF0000"/>
                </a:solidFill>
                <a:latin typeface="Simplified Arabic" panose="02020603050405020304" pitchFamily="18" charset="-78"/>
                <a:cs typeface="Simplified Arabic" panose="02020603050405020304" pitchFamily="18" charset="-78"/>
              </a:rPr>
              <a:t>Nation State</a:t>
            </a:r>
            <a:r>
              <a:rPr lang="ar-LB" sz="2800" dirty="0">
                <a:solidFill>
                  <a:srgbClr val="FF0000"/>
                </a:solidFill>
                <a:latin typeface="Simplified Arabic" panose="02020603050405020304" pitchFamily="18" charset="-78"/>
                <a:cs typeface="Simplified Arabic" panose="02020603050405020304" pitchFamily="18" charset="-78"/>
              </a:rPr>
              <a:t> التي قامت على معيار </a:t>
            </a:r>
            <a:r>
              <a:rPr lang="ar-LB" sz="2800" dirty="0" smtClean="0">
                <a:solidFill>
                  <a:srgbClr val="FF0000"/>
                </a:solidFill>
                <a:latin typeface="Simplified Arabic" panose="02020603050405020304" pitchFamily="18" charset="-78"/>
                <a:cs typeface="Simplified Arabic" panose="02020603050405020304" pitchFamily="18" charset="-78"/>
              </a:rPr>
              <a:t>الجنسية</a:t>
            </a:r>
          </a:p>
          <a:p>
            <a:pPr algn="just" rtl="1"/>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31824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800" b="1" dirty="0" smtClean="0">
                <a:latin typeface="Simplified Arabic" panose="02020603050405020304" pitchFamily="18" charset="-78"/>
                <a:cs typeface="Simplified Arabic" panose="02020603050405020304" pitchFamily="18" charset="-78"/>
              </a:rPr>
              <a:t>المادة العاشرة :</a:t>
            </a:r>
          </a:p>
          <a:p>
            <a:pPr algn="just" rtl="1"/>
            <a:r>
              <a:rPr lang="ar-LB" sz="2800" dirty="0" smtClean="0">
                <a:latin typeface="Simplified Arabic" panose="02020603050405020304" pitchFamily="18" charset="-78"/>
                <a:cs typeface="Simplified Arabic" panose="02020603050405020304" pitchFamily="18" charset="-78"/>
              </a:rPr>
              <a:t> تنقسم الالتزامات فيما يتعلق بالتعليم إلى أربعة أنواع: </a:t>
            </a:r>
          </a:p>
          <a:p>
            <a:pPr algn="just" rtl="1"/>
            <a:r>
              <a:rPr lang="ar-LB" sz="2800" dirty="0" smtClean="0">
                <a:latin typeface="Simplified Arabic" panose="02020603050405020304" pitchFamily="18" charset="-78"/>
                <a:cs typeface="Simplified Arabic" panose="02020603050405020304" pitchFamily="18" charset="-78"/>
              </a:rPr>
              <a:t>أولاً: </a:t>
            </a:r>
            <a:r>
              <a:rPr lang="ar-LB" sz="2800" dirty="0">
                <a:latin typeface="Simplified Arabic" panose="02020603050405020304" pitchFamily="18" charset="-78"/>
                <a:cs typeface="Simplified Arabic" panose="02020603050405020304" pitchFamily="18" charset="-78"/>
              </a:rPr>
              <a:t>الالتزام بـ "بتوفير المنهج التعليمي ذاته وفرص المنح الدراسة ذاتها على قدم المساواة مع </a:t>
            </a:r>
            <a:r>
              <a:rPr lang="ar-LB" sz="2800" dirty="0" smtClean="0">
                <a:latin typeface="Simplified Arabic" panose="02020603050405020304" pitchFamily="18" charset="-78"/>
                <a:cs typeface="Simplified Arabic" panose="02020603050405020304" pitchFamily="18" charset="-78"/>
              </a:rPr>
              <a:t>الرجل" .</a:t>
            </a:r>
          </a:p>
          <a:p>
            <a:pPr algn="just" rtl="1"/>
            <a:r>
              <a:rPr lang="ar-LB" sz="2800" dirty="0" smtClean="0">
                <a:latin typeface="Simplified Arabic" panose="02020603050405020304" pitchFamily="18" charset="-78"/>
                <a:cs typeface="Simplified Arabic" panose="02020603050405020304" pitchFamily="18" charset="-78"/>
              </a:rPr>
              <a:t>وثانياً: </a:t>
            </a:r>
            <a:r>
              <a:rPr lang="ar-LB" sz="2800" dirty="0">
                <a:latin typeface="Simplified Arabic" panose="02020603050405020304" pitchFamily="18" charset="-78"/>
                <a:cs typeface="Simplified Arabic" panose="02020603050405020304" pitchFamily="18" charset="-78"/>
              </a:rPr>
              <a:t>الطلب إلى الدول الأطراف "تنقيح </a:t>
            </a:r>
            <a:r>
              <a:rPr lang="ar-LB" sz="2800" dirty="0" smtClean="0">
                <a:latin typeface="Simplified Arabic" panose="02020603050405020304" pitchFamily="18" charset="-78"/>
                <a:cs typeface="Simplified Arabic" panose="02020603050405020304" pitchFamily="18" charset="-78"/>
              </a:rPr>
              <a:t>ومراجعة </a:t>
            </a:r>
            <a:r>
              <a:rPr lang="ar-LB" sz="2800" dirty="0">
                <a:latin typeface="Simplified Arabic" panose="02020603050405020304" pitchFamily="18" charset="-78"/>
                <a:cs typeface="Simplified Arabic" panose="02020603050405020304" pitchFamily="18" charset="-78"/>
              </a:rPr>
              <a:t>الكتب المدرسية وإزالة الصور النمطية لأدوار الرجل والمرأة" </a:t>
            </a:r>
            <a:r>
              <a:rPr lang="ar-LB" sz="2800" dirty="0" smtClean="0">
                <a:latin typeface="Simplified Arabic" panose="02020603050405020304" pitchFamily="18" charset="-78"/>
                <a:cs typeface="Simplified Arabic" panose="02020603050405020304" pitchFamily="18" charset="-78"/>
              </a:rPr>
              <a:t>. </a:t>
            </a:r>
          </a:p>
          <a:p>
            <a:pPr algn="just" rtl="1"/>
            <a:r>
              <a:rPr lang="ar-LB" sz="2800" dirty="0" smtClean="0">
                <a:latin typeface="Simplified Arabic" panose="02020603050405020304" pitchFamily="18" charset="-78"/>
                <a:cs typeface="Simplified Arabic" panose="02020603050405020304" pitchFamily="18" charset="-78"/>
              </a:rPr>
              <a:t>وثالثاً: </a:t>
            </a:r>
            <a:r>
              <a:rPr lang="ar-LB" sz="2800" dirty="0">
                <a:latin typeface="Simplified Arabic" panose="02020603050405020304" pitchFamily="18" charset="-78"/>
                <a:cs typeface="Simplified Arabic" panose="02020603050405020304" pitchFamily="18" charset="-78"/>
              </a:rPr>
              <a:t>يتعين على الدول أن تلتزم "بردم الفجوة بين الجنسين في مجال </a:t>
            </a:r>
            <a:r>
              <a:rPr lang="ar-LB" sz="2800" dirty="0" smtClean="0">
                <a:latin typeface="Simplified Arabic" panose="02020603050405020304" pitchFamily="18" charset="-78"/>
                <a:cs typeface="Simplified Arabic" panose="02020603050405020304" pitchFamily="18" charset="-78"/>
              </a:rPr>
              <a:t>التعليم» .</a:t>
            </a:r>
          </a:p>
          <a:p>
            <a:pPr algn="just" rtl="1"/>
            <a:r>
              <a:rPr lang="ar-LB" sz="2800" dirty="0" smtClean="0">
                <a:latin typeface="Simplified Arabic" panose="02020603050405020304" pitchFamily="18" charset="-78"/>
                <a:cs typeface="Simplified Arabic" panose="02020603050405020304" pitchFamily="18" charset="-78"/>
              </a:rPr>
              <a:t>رابعاً : وضع </a:t>
            </a:r>
            <a:r>
              <a:rPr lang="ar-LB" sz="2800" dirty="0">
                <a:latin typeface="Simplified Arabic" panose="02020603050405020304" pitchFamily="18" charset="-78"/>
                <a:cs typeface="Simplified Arabic" panose="02020603050405020304" pitchFamily="18" charset="-78"/>
              </a:rPr>
              <a:t>تشريعات واتخاذ خطوات ملائمة لتخفيض نسبة التسرب من المدرسة.</a:t>
            </a:r>
            <a:endParaRPr lang="en-US" sz="2800" dirty="0">
              <a:latin typeface="Simplified Arabic" panose="02020603050405020304" pitchFamily="18" charset="-78"/>
              <a:cs typeface="Simplified Arabic" panose="02020603050405020304" pitchFamily="18" charset="-78"/>
            </a:endParaRPr>
          </a:p>
          <a:p>
            <a:pPr marL="0" indent="0" algn="just" rtl="1">
              <a:buNone/>
            </a:pP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9349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800" b="1" dirty="0">
                <a:latin typeface="Simplified Arabic" panose="02020603050405020304" pitchFamily="18" charset="-78"/>
                <a:cs typeface="Simplified Arabic" panose="02020603050405020304" pitchFamily="18" charset="-78"/>
              </a:rPr>
              <a:t>المادة الحادية عشر</a:t>
            </a:r>
            <a:endParaRPr lang="en-US" sz="2800" dirty="0">
              <a:latin typeface="Simplified Arabic" panose="02020603050405020304" pitchFamily="18" charset="-78"/>
              <a:cs typeface="Simplified Arabic" panose="02020603050405020304" pitchFamily="18" charset="-78"/>
            </a:endParaRPr>
          </a:p>
          <a:p>
            <a:pPr algn="just" rtl="1"/>
            <a:r>
              <a:rPr lang="ar-LB" sz="2800" dirty="0">
                <a:latin typeface="Simplified Arabic" panose="02020603050405020304" pitchFamily="18" charset="-78"/>
                <a:cs typeface="Simplified Arabic" panose="02020603050405020304" pitchFamily="18" charset="-78"/>
              </a:rPr>
              <a:t>تدعو المادة الحادية عشر</a:t>
            </a:r>
            <a:r>
              <a:rPr lang="ar-SA" sz="2800" dirty="0">
                <a:latin typeface="Simplified Arabic" panose="02020603050405020304" pitchFamily="18" charset="-78"/>
                <a:cs typeface="Simplified Arabic" panose="02020603050405020304" pitchFamily="18" charset="-78"/>
              </a:rPr>
              <a:t> الدول الأطراف </a:t>
            </a:r>
            <a:r>
              <a:rPr lang="ar-LB" sz="2800" dirty="0">
                <a:latin typeface="Simplified Arabic" panose="02020603050405020304" pitchFamily="18" charset="-78"/>
                <a:cs typeface="Simplified Arabic" panose="02020603050405020304" pitchFamily="18" charset="-78"/>
              </a:rPr>
              <a:t>إلى اتخاذ</a:t>
            </a:r>
            <a:r>
              <a:rPr lang="ar-SA" sz="2800" dirty="0">
                <a:latin typeface="Simplified Arabic" panose="02020603050405020304" pitchFamily="18" charset="-78"/>
                <a:cs typeface="Simplified Arabic" panose="02020603050405020304" pitchFamily="18" charset="-78"/>
              </a:rPr>
              <a:t> جميع ما يقتضي الحال اتخاذه من تدابير للقضاء على التمييز ضد المرأة في ميدان العمل </a:t>
            </a:r>
            <a:r>
              <a:rPr lang="ar-SA" sz="2800" dirty="0" smtClean="0">
                <a:latin typeface="Simplified Arabic" panose="02020603050405020304" pitchFamily="18" charset="-78"/>
                <a:cs typeface="Simplified Arabic" panose="02020603050405020304" pitchFamily="18" charset="-78"/>
              </a:rPr>
              <a:t>.</a:t>
            </a:r>
            <a:endParaRPr lang="ar-LB" sz="2800" dirty="0" smtClean="0">
              <a:latin typeface="Simplified Arabic" panose="02020603050405020304" pitchFamily="18" charset="-78"/>
              <a:cs typeface="Simplified Arabic" panose="02020603050405020304" pitchFamily="18" charset="-78"/>
            </a:endParaRPr>
          </a:p>
          <a:p>
            <a:pPr algn="just" rtl="1"/>
            <a:r>
              <a:rPr lang="ar-SA" sz="2800" dirty="0">
                <a:solidFill>
                  <a:srgbClr val="FF0000"/>
                </a:solidFill>
                <a:latin typeface="Simplified Arabic" panose="02020603050405020304" pitchFamily="18" charset="-78"/>
                <a:cs typeface="Simplified Arabic" panose="02020603050405020304" pitchFamily="18" charset="-78"/>
              </a:rPr>
              <a:t>وهذا البند ت</a:t>
            </a:r>
            <a:r>
              <a:rPr lang="ar-LB" sz="2800" dirty="0">
                <a:solidFill>
                  <a:srgbClr val="FF0000"/>
                </a:solidFill>
                <a:latin typeface="Simplified Arabic" panose="02020603050405020304" pitchFamily="18" charset="-78"/>
                <a:cs typeface="Simplified Arabic" panose="02020603050405020304" pitchFamily="18" charset="-78"/>
              </a:rPr>
              <a:t>وافق</a:t>
            </a:r>
            <a:r>
              <a:rPr lang="ar-SA" sz="2800" dirty="0">
                <a:solidFill>
                  <a:srgbClr val="FF0000"/>
                </a:solidFill>
                <a:latin typeface="Simplified Arabic" panose="02020603050405020304" pitchFamily="18" charset="-78"/>
                <a:cs typeface="Simplified Arabic" panose="02020603050405020304" pitchFamily="18" charset="-78"/>
              </a:rPr>
              <a:t> عليه الشريعة الإسلامية التي جعل</a:t>
            </a:r>
            <a:r>
              <a:rPr lang="ar-LB" sz="2800" dirty="0">
                <a:solidFill>
                  <a:srgbClr val="FF0000"/>
                </a:solidFill>
                <a:latin typeface="Simplified Arabic" panose="02020603050405020304" pitchFamily="18" charset="-78"/>
                <a:cs typeface="Simplified Arabic" panose="02020603050405020304" pitchFamily="18" charset="-78"/>
              </a:rPr>
              <a:t>ت ا</a:t>
            </a:r>
            <a:r>
              <a:rPr lang="ar-SA" sz="2800" dirty="0">
                <a:solidFill>
                  <a:srgbClr val="FF0000"/>
                </a:solidFill>
                <a:latin typeface="Simplified Arabic" panose="02020603050405020304" pitchFamily="18" charset="-78"/>
                <a:cs typeface="Simplified Arabic" panose="02020603050405020304" pitchFamily="18" charset="-78"/>
              </a:rPr>
              <a:t>ل</a:t>
            </a:r>
            <a:r>
              <a:rPr lang="ar-LB" sz="2800" dirty="0">
                <a:solidFill>
                  <a:srgbClr val="FF0000"/>
                </a:solidFill>
                <a:latin typeface="Simplified Arabic" panose="02020603050405020304" pitchFamily="18" charset="-78"/>
                <a:cs typeface="Simplified Arabic" panose="02020603050405020304" pitchFamily="18" charset="-78"/>
              </a:rPr>
              <a:t>عمل مباحاً للمرأة كما هو مباح </a:t>
            </a:r>
            <a:r>
              <a:rPr lang="ar-LB" sz="2800" dirty="0" smtClean="0">
                <a:solidFill>
                  <a:srgbClr val="FF0000"/>
                </a:solidFill>
                <a:latin typeface="Simplified Arabic" panose="02020603050405020304" pitchFamily="18" charset="-78"/>
                <a:cs typeface="Simplified Arabic" panose="02020603050405020304" pitchFamily="18" charset="-78"/>
              </a:rPr>
              <a:t>للرجل .</a:t>
            </a:r>
          </a:p>
          <a:p>
            <a:pPr algn="just" rtl="1"/>
            <a:r>
              <a:rPr lang="ar-LB" sz="2800" dirty="0">
                <a:solidFill>
                  <a:srgbClr val="FF0000"/>
                </a:solidFill>
                <a:latin typeface="Simplified Arabic" panose="02020603050405020304" pitchFamily="18" charset="-78"/>
                <a:cs typeface="Simplified Arabic" panose="02020603050405020304" pitchFamily="18" charset="-78"/>
              </a:rPr>
              <a:t>ولكن العمل بالنسبة للمرأة ليس </a:t>
            </a:r>
            <a:r>
              <a:rPr lang="ar-SA" sz="2800" dirty="0">
                <a:solidFill>
                  <a:srgbClr val="FF0000"/>
                </a:solidFill>
                <a:latin typeface="Simplified Arabic" panose="02020603050405020304" pitchFamily="18" charset="-78"/>
                <a:cs typeface="Simplified Arabic" panose="02020603050405020304" pitchFamily="18" charset="-78"/>
              </a:rPr>
              <a:t>أمراً م</a:t>
            </a:r>
            <a:r>
              <a:rPr lang="ar-LB" sz="2800" dirty="0">
                <a:solidFill>
                  <a:srgbClr val="FF0000"/>
                </a:solidFill>
                <a:latin typeface="Simplified Arabic" panose="02020603050405020304" pitchFamily="18" charset="-78"/>
                <a:cs typeface="Simplified Arabic" panose="02020603050405020304" pitchFamily="18" charset="-78"/>
              </a:rPr>
              <a:t>فر</a:t>
            </a:r>
            <a:r>
              <a:rPr lang="ar-SA" sz="2800" dirty="0">
                <a:solidFill>
                  <a:srgbClr val="FF0000"/>
                </a:solidFill>
                <a:latin typeface="Simplified Arabic" panose="02020603050405020304" pitchFamily="18" charset="-78"/>
                <a:cs typeface="Simplified Arabic" panose="02020603050405020304" pitchFamily="18" charset="-78"/>
              </a:rPr>
              <a:t>و</a:t>
            </a:r>
            <a:r>
              <a:rPr lang="ar-LB" sz="2800" dirty="0" err="1">
                <a:solidFill>
                  <a:srgbClr val="FF0000"/>
                </a:solidFill>
                <a:latin typeface="Simplified Arabic" panose="02020603050405020304" pitchFamily="18" charset="-78"/>
                <a:cs typeface="Simplified Arabic" panose="02020603050405020304" pitchFamily="18" charset="-78"/>
              </a:rPr>
              <a:t>ضاً</a:t>
            </a:r>
            <a:r>
              <a:rPr lang="ar-SA" sz="2800" dirty="0">
                <a:solidFill>
                  <a:srgbClr val="FF0000"/>
                </a:solidFill>
                <a:latin typeface="Simplified Arabic" panose="02020603050405020304" pitchFamily="18" charset="-78"/>
                <a:cs typeface="Simplified Arabic" panose="02020603050405020304" pitchFamily="18" charset="-78"/>
              </a:rPr>
              <a:t> عليها، بل هو </a:t>
            </a:r>
            <a:r>
              <a:rPr lang="ar-LB" sz="2800" dirty="0">
                <a:solidFill>
                  <a:srgbClr val="FF0000"/>
                </a:solidFill>
                <a:latin typeface="Simplified Arabic" panose="02020603050405020304" pitchFamily="18" charset="-78"/>
                <a:cs typeface="Simplified Arabic" panose="02020603050405020304" pitchFamily="18" charset="-78"/>
              </a:rPr>
              <a:t>يختلف من امرأة إلى أخرى حسب ظروفها الشخصية واحتياجاتها، ومدى تعارض عملها مع مصلحة </a:t>
            </a:r>
            <a:r>
              <a:rPr lang="ar-LB" sz="2800" dirty="0" smtClean="0">
                <a:solidFill>
                  <a:srgbClr val="FF0000"/>
                </a:solidFill>
                <a:latin typeface="Simplified Arabic" panose="02020603050405020304" pitchFamily="18" charset="-78"/>
                <a:cs typeface="Simplified Arabic" panose="02020603050405020304" pitchFamily="18" charset="-78"/>
              </a:rPr>
              <a:t>أسرتها </a:t>
            </a:r>
            <a:r>
              <a:rPr lang="ar-LB" sz="2800" dirty="0" smtClean="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2142493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p:txBody>
          <a:bodyPr/>
          <a:lstStyle/>
          <a:p>
            <a:pPr marL="0" indent="0" algn="just" rtl="1">
              <a:buNone/>
            </a:pPr>
            <a:r>
              <a:rPr lang="ar-LB" sz="2400" b="1" dirty="0">
                <a:latin typeface="Simplified Arabic" panose="02020603050405020304" pitchFamily="18" charset="-78"/>
                <a:cs typeface="Simplified Arabic" panose="02020603050405020304" pitchFamily="18" charset="-78"/>
              </a:rPr>
              <a:t>المادة الثانية </a:t>
            </a:r>
            <a:r>
              <a:rPr lang="ar-LB" sz="2400" b="1" dirty="0" smtClean="0">
                <a:latin typeface="Simplified Arabic" panose="02020603050405020304" pitchFamily="18" charset="-78"/>
                <a:cs typeface="Simplified Arabic" panose="02020603050405020304" pitchFamily="18" charset="-78"/>
              </a:rPr>
              <a:t>عشر</a:t>
            </a:r>
            <a:endParaRPr lang="ar-LB" sz="2400" dirty="0">
              <a:latin typeface="Simplified Arabic" panose="02020603050405020304" pitchFamily="18" charset="-78"/>
              <a:cs typeface="Simplified Arabic" panose="02020603050405020304" pitchFamily="18" charset="-78"/>
            </a:endParaRPr>
          </a:p>
          <a:p>
            <a:pPr marL="0" indent="0" algn="just" rtl="1">
              <a:buNone/>
            </a:pPr>
            <a:r>
              <a:rPr lang="ar-LB" sz="2400" dirty="0" smtClean="0">
                <a:latin typeface="Simplified Arabic" panose="02020603050405020304" pitchFamily="18" charset="-78"/>
                <a:cs typeface="Simplified Arabic" panose="02020603050405020304" pitchFamily="18" charset="-78"/>
              </a:rPr>
              <a:t>تطلب هذه المادة </a:t>
            </a:r>
            <a:r>
              <a:rPr lang="ar-LB" sz="2400" dirty="0">
                <a:latin typeface="Simplified Arabic" panose="02020603050405020304" pitchFamily="18" charset="-78"/>
                <a:cs typeface="Simplified Arabic" panose="02020603050405020304" pitchFamily="18" charset="-78"/>
              </a:rPr>
              <a:t>من الدول أن توفر للمرأة حقاً مساوياً في الحصول على الخدمات الصحية التي تشمل تخطيط الأسرة، وخدمات الصحة الإنجابية.</a:t>
            </a:r>
            <a:endParaRPr lang="en-US" sz="2400" dirty="0">
              <a:latin typeface="Simplified Arabic" panose="02020603050405020304" pitchFamily="18" charset="-78"/>
              <a:cs typeface="Simplified Arabic" panose="02020603050405020304" pitchFamily="18" charset="-78"/>
            </a:endParaRPr>
          </a:p>
          <a:p>
            <a:pPr algn="just" rtl="1"/>
            <a:r>
              <a:rPr lang="ar-LB" sz="2400" dirty="0" smtClean="0">
                <a:latin typeface="Simplified Arabic" panose="02020603050405020304" pitchFamily="18" charset="-78"/>
                <a:cs typeface="Simplified Arabic" panose="02020603050405020304" pitchFamily="18" charset="-78"/>
              </a:rPr>
              <a:t>وقد </a:t>
            </a:r>
            <a:r>
              <a:rPr lang="ar-LB" sz="2400" dirty="0">
                <a:latin typeface="Simplified Arabic" panose="02020603050405020304" pitchFamily="18" charset="-78"/>
                <a:cs typeface="Simplified Arabic" panose="02020603050405020304" pitchFamily="18" charset="-78"/>
              </a:rPr>
              <a:t>حددت "نفيس صادق"، المديرة التنفيذية لصندوق الأمم المتحدة للسكان، ثلاث أولويات بهذا الصدد </a:t>
            </a:r>
            <a:r>
              <a:rPr lang="ar-LB" sz="2400" dirty="0" smtClean="0">
                <a:latin typeface="Simplified Arabic" panose="02020603050405020304" pitchFamily="18" charset="-78"/>
                <a:cs typeface="Simplified Arabic" panose="02020603050405020304" pitchFamily="18" charset="-78"/>
              </a:rPr>
              <a:t>:</a:t>
            </a:r>
            <a:endParaRPr lang="ar-LB" sz="2400" dirty="0">
              <a:latin typeface="Simplified Arabic" panose="02020603050405020304" pitchFamily="18" charset="-78"/>
              <a:cs typeface="Simplified Arabic" panose="02020603050405020304" pitchFamily="18" charset="-78"/>
            </a:endParaRPr>
          </a:p>
          <a:p>
            <a:pPr algn="just" rtl="1">
              <a:buFontTx/>
              <a:buChar char="-"/>
            </a:pPr>
            <a:r>
              <a:rPr lang="ar-LB" sz="2400" dirty="0" smtClean="0">
                <a:latin typeface="Simplified Arabic" panose="02020603050405020304" pitchFamily="18" charset="-78"/>
                <a:cs typeface="Simplified Arabic" panose="02020603050405020304" pitchFamily="18" charset="-78"/>
              </a:rPr>
              <a:t>أن </a:t>
            </a:r>
            <a:r>
              <a:rPr lang="ar-LB" sz="2400" dirty="0">
                <a:latin typeface="Simplified Arabic" panose="02020603050405020304" pitchFamily="18" charset="-78"/>
                <a:cs typeface="Simplified Arabic" panose="02020603050405020304" pitchFamily="18" charset="-78"/>
              </a:rPr>
              <a:t>توضع في متناول النساء المعلومات والخدمات التي يحتجن إليها لإنجاب أطفالهن وتربيتهم بصحة جيدة وأمن كامل </a:t>
            </a:r>
            <a:r>
              <a:rPr lang="ar-LB" sz="2400" dirty="0" smtClean="0">
                <a:latin typeface="Simplified Arabic" panose="02020603050405020304" pitchFamily="18" charset="-78"/>
                <a:cs typeface="Simplified Arabic" panose="02020603050405020304" pitchFamily="18" charset="-78"/>
              </a:rPr>
              <a:t>.</a:t>
            </a:r>
          </a:p>
          <a:p>
            <a:pPr algn="just" rtl="1">
              <a:buFontTx/>
              <a:buChar char="-"/>
            </a:pPr>
            <a:r>
              <a:rPr lang="ar-LB" sz="2400" dirty="0" smtClean="0">
                <a:latin typeface="Simplified Arabic" panose="02020603050405020304" pitchFamily="18" charset="-78"/>
                <a:cs typeface="Simplified Arabic" panose="02020603050405020304" pitchFamily="18" charset="-78"/>
              </a:rPr>
              <a:t>- </a:t>
            </a:r>
            <a:r>
              <a:rPr lang="ar-LB" sz="2400" dirty="0">
                <a:latin typeface="Simplified Arabic" panose="02020603050405020304" pitchFamily="18" charset="-78"/>
                <a:cs typeface="Simplified Arabic" panose="02020603050405020304" pitchFamily="18" charset="-78"/>
              </a:rPr>
              <a:t>دعمهن في اختياراتهن في مجالات أخرى غير الإنجاب مما يتعلق مثلاً بصحتهن، وتعليمهن، وبصحة أطفالهن وتعليمهم </a:t>
            </a:r>
            <a:r>
              <a:rPr lang="ar-LB" sz="2400" dirty="0" smtClean="0">
                <a:latin typeface="Simplified Arabic" panose="02020603050405020304" pitchFamily="18" charset="-78"/>
                <a:cs typeface="Simplified Arabic" panose="02020603050405020304" pitchFamily="18" charset="-78"/>
              </a:rPr>
              <a:t>. </a:t>
            </a:r>
          </a:p>
          <a:p>
            <a:pPr algn="just" rtl="1">
              <a:buFontTx/>
              <a:buChar char="-"/>
            </a:pPr>
            <a:r>
              <a:rPr lang="ar-LB" sz="2400" dirty="0" smtClean="0">
                <a:latin typeface="Simplified Arabic" panose="02020603050405020304" pitchFamily="18" charset="-78"/>
                <a:cs typeface="Simplified Arabic" panose="02020603050405020304" pitchFamily="18" charset="-78"/>
              </a:rPr>
              <a:t>مهما تكن </a:t>
            </a:r>
            <a:r>
              <a:rPr lang="ar-LB" sz="2400" dirty="0">
                <a:latin typeface="Simplified Arabic" panose="02020603050405020304" pitchFamily="18" charset="-78"/>
                <a:cs typeface="Simplified Arabic" panose="02020603050405020304" pitchFamily="18" charset="-78"/>
              </a:rPr>
              <a:t>اختياراتهن، إيلاء الأولوية لمصالحهن، ليس بوصفهن وحدات إنتاج أو إنجاب، بل بوصفهن </a:t>
            </a:r>
            <a:r>
              <a:rPr lang="ar-LB" sz="2400" dirty="0" smtClean="0">
                <a:latin typeface="Simplified Arabic" panose="02020603050405020304" pitchFamily="18" charset="-78"/>
                <a:cs typeface="Simplified Arabic" panose="02020603050405020304" pitchFamily="18" charset="-78"/>
              </a:rPr>
              <a:t>نساء .</a:t>
            </a:r>
            <a:endParaRPr lang="en-US" sz="24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2642010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5"/>
            <a:ext cx="8229600" cy="5948883"/>
          </a:xfrm>
        </p:spPr>
        <p:txBody>
          <a:bodyPr/>
          <a:lstStyle/>
          <a:p>
            <a:pPr algn="just" rtl="1"/>
            <a:endParaRPr lang="ar-LB" sz="2400" b="1" u="sng" dirty="0" smtClean="0">
              <a:latin typeface="Simplified Arabic" panose="02020603050405020304" pitchFamily="18" charset="-78"/>
              <a:cs typeface="Simplified Arabic" panose="02020603050405020304" pitchFamily="18" charset="-78"/>
            </a:endParaRPr>
          </a:p>
          <a:p>
            <a:pPr algn="just" rtl="1"/>
            <a:endParaRPr lang="ar-LB" sz="2400" b="1" u="sng" dirty="0">
              <a:latin typeface="Simplified Arabic" panose="02020603050405020304" pitchFamily="18" charset="-78"/>
              <a:cs typeface="Simplified Arabic" panose="02020603050405020304" pitchFamily="18" charset="-78"/>
            </a:endParaRPr>
          </a:p>
          <a:p>
            <a:pPr marL="0" indent="0" algn="just" rtl="1">
              <a:buNone/>
            </a:pPr>
            <a:r>
              <a:rPr lang="ar-LB" sz="2400" b="1" u="sng" dirty="0" smtClean="0">
                <a:latin typeface="Simplified Arabic" panose="02020603050405020304" pitchFamily="18" charset="-78"/>
                <a:cs typeface="Simplified Arabic" panose="02020603050405020304" pitchFamily="18" charset="-78"/>
              </a:rPr>
              <a:t>المادة </a:t>
            </a:r>
            <a:r>
              <a:rPr lang="ar-LB" sz="2400" b="1" u="sng" dirty="0">
                <a:latin typeface="Simplified Arabic" panose="02020603050405020304" pitchFamily="18" charset="-78"/>
                <a:cs typeface="Simplified Arabic" panose="02020603050405020304" pitchFamily="18" charset="-78"/>
              </a:rPr>
              <a:t>الثالثة عشر</a:t>
            </a:r>
            <a:endParaRPr lang="en-US" sz="2400" dirty="0">
              <a:latin typeface="Simplified Arabic" panose="02020603050405020304" pitchFamily="18" charset="-78"/>
              <a:cs typeface="Simplified Arabic" panose="02020603050405020304" pitchFamily="18" charset="-78"/>
            </a:endParaRPr>
          </a:p>
          <a:p>
            <a:pPr algn="just" rtl="1"/>
            <a:r>
              <a:rPr lang="ar-LB" sz="2400" dirty="0">
                <a:latin typeface="Simplified Arabic" panose="02020603050405020304" pitchFamily="18" charset="-78"/>
                <a:cs typeface="Simplified Arabic" panose="02020603050405020304" pitchFamily="18" charset="-78"/>
              </a:rPr>
              <a:t>نصّت هذه المادة على </a:t>
            </a:r>
            <a:r>
              <a:rPr lang="ar-LB" sz="2400" dirty="0" smtClean="0">
                <a:latin typeface="Simplified Arabic" panose="02020603050405020304" pitchFamily="18" charset="-78"/>
                <a:cs typeface="Simplified Arabic" panose="02020603050405020304" pitchFamily="18" charset="-78"/>
              </a:rPr>
              <a:t>مطالبة </a:t>
            </a:r>
            <a:r>
              <a:rPr lang="ar-SA" sz="2400" dirty="0" smtClean="0">
                <a:latin typeface="Simplified Arabic" panose="02020603050405020304" pitchFamily="18" charset="-78"/>
                <a:cs typeface="Simplified Arabic" panose="02020603050405020304" pitchFamily="18" charset="-78"/>
              </a:rPr>
              <a:t>الدول الأطراف</a:t>
            </a:r>
            <a:r>
              <a:rPr lang="ar-LB" sz="2400" dirty="0" smtClean="0">
                <a:latin typeface="Simplified Arabic" panose="02020603050405020304" pitchFamily="18" charset="-78"/>
                <a:cs typeface="Simplified Arabic" panose="02020603050405020304" pitchFamily="18" charset="-78"/>
              </a:rPr>
              <a:t> باتخاذ </a:t>
            </a:r>
            <a:r>
              <a:rPr lang="ar-SA" sz="2400" dirty="0" smtClean="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جميع التدابير المناسبة </a:t>
            </a:r>
            <a:r>
              <a:rPr lang="ar-LB" sz="2400" dirty="0" smtClean="0">
                <a:latin typeface="Simplified Arabic" panose="02020603050405020304" pitchFamily="18" charset="-78"/>
                <a:cs typeface="Simplified Arabic" panose="02020603050405020304" pitchFamily="18" charset="-78"/>
              </a:rPr>
              <a:t>من اجل العمل على </a:t>
            </a:r>
            <a:r>
              <a:rPr lang="ar-SA" sz="2400" dirty="0" smtClean="0">
                <a:latin typeface="Simplified Arabic" panose="02020603050405020304" pitchFamily="18" charset="-78"/>
                <a:cs typeface="Simplified Arabic" panose="02020603050405020304" pitchFamily="18" charset="-78"/>
              </a:rPr>
              <a:t>تساوي </a:t>
            </a:r>
            <a:r>
              <a:rPr lang="ar-SA" sz="2400" dirty="0">
                <a:latin typeface="Simplified Arabic" panose="02020603050405020304" pitchFamily="18" charset="-78"/>
                <a:cs typeface="Simplified Arabic" panose="02020603050405020304" pitchFamily="18" charset="-78"/>
              </a:rPr>
              <a:t>الرجل والمرأة، نفس الحقوق ولا سيما:</a:t>
            </a:r>
            <a:endParaRPr lang="en-US" sz="2400" dirty="0">
              <a:latin typeface="Simplified Arabic" panose="02020603050405020304" pitchFamily="18" charset="-78"/>
              <a:cs typeface="Simplified Arabic" panose="02020603050405020304" pitchFamily="18" charset="-78"/>
            </a:endParaRPr>
          </a:p>
          <a:p>
            <a:pPr algn="just" rtl="1"/>
            <a:r>
              <a:rPr lang="ar-LB"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الحق في الاستحقاقات الأسرية</a:t>
            </a:r>
            <a:r>
              <a:rPr lang="ar-SA" sz="2400" dirty="0" smtClean="0">
                <a:latin typeface="Simplified Arabic" panose="02020603050405020304" pitchFamily="18" charset="-78"/>
                <a:cs typeface="Simplified Arabic" panose="02020603050405020304" pitchFamily="18" charset="-78"/>
              </a:rPr>
              <a:t>.</a:t>
            </a:r>
            <a:r>
              <a:rPr lang="ar-LB" sz="2400" dirty="0" smtClean="0">
                <a:latin typeface="Simplified Arabic" panose="02020603050405020304" pitchFamily="18" charset="-78"/>
                <a:cs typeface="Simplified Arabic" panose="02020603050405020304" pitchFamily="18" charset="-78"/>
              </a:rPr>
              <a:t> </a:t>
            </a:r>
            <a:r>
              <a:rPr lang="ar-SA" sz="2400" dirty="0"/>
              <a:t>و</a:t>
            </a:r>
            <a:r>
              <a:rPr lang="ar-LB" sz="2400" dirty="0"/>
              <a:t>يق</a:t>
            </a:r>
            <a:r>
              <a:rPr lang="ar-SA" sz="2400" dirty="0"/>
              <a:t>صد بهذا المفهوم : المساواة الكاملة بين الذكر والأنثى في </a:t>
            </a:r>
            <a:r>
              <a:rPr lang="ar-SA" sz="2400" dirty="0" smtClean="0"/>
              <a:t>الميراث</a:t>
            </a:r>
            <a:r>
              <a:rPr lang="ar-LB" sz="2400" dirty="0" smtClean="0"/>
              <a:t> .</a:t>
            </a:r>
            <a:endParaRPr lang="en-US" sz="2400" dirty="0">
              <a:latin typeface="Simplified Arabic" panose="02020603050405020304" pitchFamily="18" charset="-78"/>
              <a:cs typeface="Simplified Arabic" panose="02020603050405020304" pitchFamily="18" charset="-78"/>
            </a:endParaRPr>
          </a:p>
          <a:p>
            <a:pPr algn="just" rtl="1"/>
            <a:r>
              <a:rPr lang="ar-LB"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الحق في الحصول على القروض المصرفية، والرهون العقارية وغير ذلك من أشكال ا</a:t>
            </a:r>
            <a:r>
              <a:rPr lang="ar-LB" sz="2400" dirty="0">
                <a:latin typeface="Simplified Arabic" panose="02020603050405020304" pitchFamily="18" charset="-78"/>
                <a:cs typeface="Simplified Arabic" panose="02020603050405020304" pitchFamily="18" charset="-78"/>
              </a:rPr>
              <a:t>لا</a:t>
            </a:r>
            <a:r>
              <a:rPr lang="ar-JO" sz="2400" dirty="0">
                <a:latin typeface="Simplified Arabic" panose="02020603050405020304" pitchFamily="18" charset="-78"/>
                <a:cs typeface="Simplified Arabic" panose="02020603050405020304" pitchFamily="18" charset="-78"/>
              </a:rPr>
              <a:t>ئ</a:t>
            </a:r>
            <a:r>
              <a:rPr lang="ar-SA" sz="2400" dirty="0">
                <a:latin typeface="Simplified Arabic" panose="02020603050405020304" pitchFamily="18" charset="-78"/>
                <a:cs typeface="Simplified Arabic" panose="02020603050405020304" pitchFamily="18" charset="-78"/>
              </a:rPr>
              <a:t>تمان المالي.</a:t>
            </a:r>
            <a:endParaRPr lang="en-US" sz="2400" dirty="0">
              <a:latin typeface="Simplified Arabic" panose="02020603050405020304" pitchFamily="18" charset="-78"/>
              <a:cs typeface="Simplified Arabic" panose="02020603050405020304" pitchFamily="18" charset="-78"/>
            </a:endParaRPr>
          </a:p>
          <a:p>
            <a:pPr algn="just" rtl="1"/>
            <a:r>
              <a:rPr lang="ar-LB"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الحق في الاشتراك في الأنشطة الترويحية والألعاب الرياضية وفي جميع جوانب الحياة </a:t>
            </a:r>
            <a:r>
              <a:rPr lang="ar-SA" sz="2400" dirty="0" smtClean="0">
                <a:latin typeface="Simplified Arabic" panose="02020603050405020304" pitchFamily="18" charset="-78"/>
                <a:cs typeface="Simplified Arabic" panose="02020603050405020304" pitchFamily="18" charset="-78"/>
              </a:rPr>
              <a:t>الثقافية.</a:t>
            </a:r>
            <a:endParaRPr lang="en-US" sz="2400" dirty="0">
              <a:latin typeface="Simplified Arabic" panose="02020603050405020304" pitchFamily="18" charset="-78"/>
              <a:cs typeface="Simplified Arabic" panose="02020603050405020304" pitchFamily="18" charset="-78"/>
            </a:endParaRPr>
          </a:p>
          <a:p>
            <a:pPr algn="just" rtl="1"/>
            <a:endParaRPr lang="en-US" sz="24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2036876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6"/>
            <a:ext cx="8229600" cy="5548858"/>
          </a:xfrm>
        </p:spPr>
        <p:txBody>
          <a:bodyPr/>
          <a:lstStyle/>
          <a:p>
            <a:pPr algn="just" rtl="1"/>
            <a:endParaRPr lang="ar-LB" sz="2800" dirty="0" smtClean="0">
              <a:latin typeface="Simplified Arabic" panose="02020603050405020304" pitchFamily="18" charset="-78"/>
              <a:cs typeface="Simplified Arabic" panose="02020603050405020304" pitchFamily="18" charset="-78"/>
            </a:endParaRPr>
          </a:p>
          <a:p>
            <a:pPr algn="just" rtl="1"/>
            <a:r>
              <a:rPr lang="ar-SA" sz="2800" b="1" u="sng" dirty="0">
                <a:latin typeface="Simplified Arabic" panose="02020603050405020304" pitchFamily="18" charset="-78"/>
                <a:cs typeface="Simplified Arabic" panose="02020603050405020304" pitchFamily="18" charset="-78"/>
              </a:rPr>
              <a:t>المادة الرابعة </a:t>
            </a:r>
            <a:r>
              <a:rPr lang="ar-SA" sz="2800" b="1" u="sng" dirty="0" smtClean="0">
                <a:latin typeface="Simplified Arabic" panose="02020603050405020304" pitchFamily="18" charset="-78"/>
                <a:cs typeface="Simplified Arabic" panose="02020603050405020304" pitchFamily="18" charset="-78"/>
              </a:rPr>
              <a:t>عشر</a:t>
            </a:r>
            <a:endParaRPr lang="ar-LB" sz="2800" dirty="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أكدت هذه المادة على حق المرأة الريفية في الحصول </a:t>
            </a:r>
            <a:r>
              <a:rPr lang="ar-LB" sz="2800" dirty="0">
                <a:latin typeface="Simplified Arabic" panose="02020603050405020304" pitchFamily="18" charset="-78"/>
                <a:cs typeface="Simplified Arabic" panose="02020603050405020304" pitchFamily="18" charset="-78"/>
              </a:rPr>
              <a:t>على الحقوق التالية: </a:t>
            </a:r>
            <a:endParaRPr lang="en-US" sz="2800" dirty="0">
              <a:latin typeface="Simplified Arabic" panose="02020603050405020304" pitchFamily="18" charset="-78"/>
              <a:cs typeface="Simplified Arabic" panose="02020603050405020304" pitchFamily="18" charset="-78"/>
            </a:endParaRPr>
          </a:p>
          <a:p>
            <a:pPr marL="0" lvl="0" indent="0" algn="just" rtl="1">
              <a:buNone/>
            </a:pPr>
            <a:r>
              <a:rPr lang="ar-LB" sz="2800" dirty="0" smtClean="0">
                <a:latin typeface="Simplified Arabic" panose="02020603050405020304" pitchFamily="18" charset="-78"/>
                <a:cs typeface="Simplified Arabic" panose="02020603050405020304" pitchFamily="18" charset="-78"/>
              </a:rPr>
              <a:t>*حق </a:t>
            </a:r>
            <a:r>
              <a:rPr lang="ar-LB" sz="2800" dirty="0">
                <a:latin typeface="Simplified Arabic" panose="02020603050405020304" pitchFamily="18" charset="-78"/>
                <a:cs typeface="Simplified Arabic" panose="02020603050405020304" pitchFamily="18" charset="-78"/>
              </a:rPr>
              <a:t>الاستفادة من التنمية الريفية؛</a:t>
            </a:r>
            <a:endParaRPr lang="en-US" sz="2800" dirty="0">
              <a:latin typeface="Simplified Arabic" panose="02020603050405020304" pitchFamily="18" charset="-78"/>
              <a:cs typeface="Simplified Arabic" panose="02020603050405020304" pitchFamily="18" charset="-78"/>
            </a:endParaRPr>
          </a:p>
          <a:p>
            <a:pPr marL="0" lvl="0" indent="0" algn="just" rtl="1">
              <a:buNone/>
            </a:pPr>
            <a:r>
              <a:rPr lang="ar-LB" sz="2800" dirty="0" smtClean="0">
                <a:latin typeface="Simplified Arabic" panose="02020603050405020304" pitchFamily="18" charset="-78"/>
                <a:cs typeface="Simplified Arabic" panose="02020603050405020304" pitchFamily="18" charset="-78"/>
              </a:rPr>
              <a:t>*وحق </a:t>
            </a:r>
            <a:r>
              <a:rPr lang="ar-LB" sz="2800" dirty="0">
                <a:latin typeface="Simplified Arabic" panose="02020603050405020304" pitchFamily="18" charset="-78"/>
                <a:cs typeface="Simplified Arabic" panose="02020603050405020304" pitchFamily="18" charset="-78"/>
              </a:rPr>
              <a:t>المشاركة في المراحل الأولى من التخطيط التنموي؛</a:t>
            </a:r>
            <a:endParaRPr lang="en-US" sz="2800" dirty="0">
              <a:latin typeface="Simplified Arabic" panose="02020603050405020304" pitchFamily="18" charset="-78"/>
              <a:cs typeface="Simplified Arabic" panose="02020603050405020304" pitchFamily="18" charset="-78"/>
            </a:endParaRPr>
          </a:p>
          <a:p>
            <a:pPr marL="0" lvl="0" indent="0" algn="just" rtl="1">
              <a:buNone/>
            </a:pPr>
            <a:r>
              <a:rPr lang="ar-LB" sz="2800" dirty="0">
                <a:latin typeface="Simplified Arabic" panose="02020603050405020304" pitchFamily="18" charset="-78"/>
                <a:cs typeface="Simplified Arabic" panose="02020603050405020304" pitchFamily="18" charset="-78"/>
              </a:rPr>
              <a:t>*</a:t>
            </a:r>
            <a:r>
              <a:rPr lang="ar-LB" sz="2800" dirty="0" smtClean="0">
                <a:latin typeface="Simplified Arabic" panose="02020603050405020304" pitchFamily="18" charset="-78"/>
                <a:cs typeface="Simplified Arabic" panose="02020603050405020304" pitchFamily="18" charset="-78"/>
              </a:rPr>
              <a:t>وحق </a:t>
            </a:r>
            <a:r>
              <a:rPr lang="ar-LB" sz="2800" dirty="0">
                <a:latin typeface="Simplified Arabic" panose="02020603050405020304" pitchFamily="18" charset="-78"/>
                <a:cs typeface="Simplified Arabic" panose="02020603050405020304" pitchFamily="18" charset="-78"/>
              </a:rPr>
              <a:t>العناية الصحية؛</a:t>
            </a:r>
            <a:endParaRPr lang="en-US" sz="2800" dirty="0">
              <a:latin typeface="Simplified Arabic" panose="02020603050405020304" pitchFamily="18" charset="-78"/>
              <a:cs typeface="Simplified Arabic" panose="02020603050405020304" pitchFamily="18" charset="-78"/>
            </a:endParaRPr>
          </a:p>
          <a:p>
            <a:pPr marL="0" lvl="0" indent="0" algn="just" rtl="1">
              <a:buNone/>
            </a:pPr>
            <a:r>
              <a:rPr lang="ar-LB" sz="2800" dirty="0" smtClean="0">
                <a:latin typeface="Simplified Arabic" panose="02020603050405020304" pitchFamily="18" charset="-78"/>
                <a:cs typeface="Simplified Arabic" panose="02020603050405020304" pitchFamily="18" charset="-78"/>
              </a:rPr>
              <a:t>*وحق </a:t>
            </a:r>
            <a:r>
              <a:rPr lang="ar-LB" sz="2800" dirty="0">
                <a:latin typeface="Simplified Arabic" panose="02020603050405020304" pitchFamily="18" charset="-78"/>
                <a:cs typeface="Simplified Arabic" panose="02020603050405020304" pitchFamily="18" charset="-78"/>
              </a:rPr>
              <a:t>الحصول على التدريب الصحيح والتعليم؛</a:t>
            </a:r>
            <a:endParaRPr lang="en-US" sz="2800" dirty="0">
              <a:latin typeface="Simplified Arabic" panose="02020603050405020304" pitchFamily="18" charset="-78"/>
              <a:cs typeface="Simplified Arabic" panose="02020603050405020304" pitchFamily="18" charset="-78"/>
            </a:endParaRPr>
          </a:p>
          <a:p>
            <a:pPr marL="0" lvl="0" indent="0" algn="just" rtl="1">
              <a:buNone/>
            </a:pPr>
            <a:r>
              <a:rPr lang="ar-LB" sz="2800" dirty="0" smtClean="0">
                <a:latin typeface="Simplified Arabic" panose="02020603050405020304" pitchFamily="18" charset="-78"/>
                <a:cs typeface="Simplified Arabic" panose="02020603050405020304" pitchFamily="18" charset="-78"/>
              </a:rPr>
              <a:t>*وحق </a:t>
            </a:r>
            <a:r>
              <a:rPr lang="ar-LB" sz="2800" dirty="0">
                <a:latin typeface="Simplified Arabic" panose="02020603050405020304" pitchFamily="18" charset="-78"/>
                <a:cs typeface="Simplified Arabic" panose="02020603050405020304" pitchFamily="18" charset="-78"/>
              </a:rPr>
              <a:t>تنظيم مجموعات المساعدة الذاتية أو التعاونيات من اجل الحصول على فرص عمل؛</a:t>
            </a:r>
            <a:endParaRPr lang="en-US" sz="2800" dirty="0">
              <a:latin typeface="Simplified Arabic" panose="02020603050405020304" pitchFamily="18" charset="-78"/>
              <a:cs typeface="Simplified Arabic" panose="02020603050405020304" pitchFamily="18" charset="-78"/>
            </a:endParaRPr>
          </a:p>
          <a:p>
            <a:pPr marL="0" lvl="0" indent="0" algn="just" rtl="1">
              <a:buNone/>
            </a:pPr>
            <a:r>
              <a:rPr lang="ar-LB" sz="2800" dirty="0" smtClean="0">
                <a:latin typeface="Simplified Arabic" panose="02020603050405020304" pitchFamily="18" charset="-78"/>
                <a:cs typeface="Simplified Arabic" panose="02020603050405020304" pitchFamily="18" charset="-78"/>
              </a:rPr>
              <a:t>*وحق </a:t>
            </a:r>
            <a:r>
              <a:rPr lang="ar-LB" sz="2800" dirty="0">
                <a:latin typeface="Simplified Arabic" panose="02020603050405020304" pitchFamily="18" charset="-78"/>
                <a:cs typeface="Simplified Arabic" panose="02020603050405020304" pitchFamily="18" charset="-78"/>
              </a:rPr>
              <a:t>المشاركة في جميع الأنشطة المجتمعية.</a:t>
            </a:r>
            <a:endParaRPr lang="en-US" sz="2800" dirty="0">
              <a:latin typeface="Simplified Arabic" panose="02020603050405020304" pitchFamily="18" charset="-78"/>
              <a:cs typeface="Simplified Arabic" panose="02020603050405020304" pitchFamily="18" charset="-78"/>
            </a:endParaRPr>
          </a:p>
          <a:p>
            <a:pPr algn="just" rtl="1"/>
            <a:endParaRPr lang="ar-LB" sz="2800" dirty="0" smtClean="0">
              <a:latin typeface="Simplified Arabic" panose="02020603050405020304" pitchFamily="18" charset="-78"/>
              <a:cs typeface="Simplified Arabic" panose="02020603050405020304" pitchFamily="18" charset="-78"/>
            </a:endParaRPr>
          </a:p>
          <a:p>
            <a:pPr algn="just" rtl="1"/>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357246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6"/>
            <a:ext cx="8229600" cy="5548858"/>
          </a:xfrm>
        </p:spPr>
        <p:txBody>
          <a:bodyPr/>
          <a:lstStyle/>
          <a:p>
            <a:pPr algn="just" rtl="1"/>
            <a:endParaRPr lang="ar-LB" sz="2800" dirty="0" smtClean="0">
              <a:latin typeface="Simplified Arabic" panose="02020603050405020304" pitchFamily="18" charset="-78"/>
              <a:cs typeface="Simplified Arabic" panose="02020603050405020304" pitchFamily="18" charset="-78"/>
            </a:endParaRPr>
          </a:p>
          <a:p>
            <a:pPr algn="just" rtl="1"/>
            <a:r>
              <a:rPr lang="ar-SA" sz="2800" b="1" u="sng" dirty="0">
                <a:latin typeface="Simplified Arabic" panose="02020603050405020304" pitchFamily="18" charset="-78"/>
                <a:cs typeface="Simplified Arabic" panose="02020603050405020304" pitchFamily="18" charset="-78"/>
              </a:rPr>
              <a:t>المادة الرابعة </a:t>
            </a:r>
            <a:r>
              <a:rPr lang="ar-SA" sz="2800" b="1" u="sng" dirty="0" smtClean="0">
                <a:latin typeface="Simplified Arabic" panose="02020603050405020304" pitchFamily="18" charset="-78"/>
                <a:cs typeface="Simplified Arabic" panose="02020603050405020304" pitchFamily="18" charset="-78"/>
              </a:rPr>
              <a:t>عشر</a:t>
            </a:r>
            <a:r>
              <a:rPr lang="ar-LB" sz="2800" b="1" u="sng" dirty="0" smtClean="0">
                <a:latin typeface="Simplified Arabic" panose="02020603050405020304" pitchFamily="18" charset="-78"/>
                <a:cs typeface="Simplified Arabic" panose="02020603050405020304" pitchFamily="18" charset="-78"/>
              </a:rPr>
              <a:t>( تابع)</a:t>
            </a:r>
            <a:endParaRPr lang="ar-LB" sz="2800" dirty="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ويمكن </a:t>
            </a:r>
            <a:r>
              <a:rPr lang="ar-LB" sz="2800" dirty="0">
                <a:latin typeface="Simplified Arabic" panose="02020603050405020304" pitchFamily="18" charset="-78"/>
                <a:cs typeface="Simplified Arabic" panose="02020603050405020304" pitchFamily="18" charset="-78"/>
              </a:rPr>
              <a:t>التحفظ على هذه المادة في أمور عدة، منها</a:t>
            </a:r>
            <a:r>
              <a:rPr lang="ar-SA" sz="2800" dirty="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a:latin typeface="Simplified Arabic" panose="02020603050405020304" pitchFamily="18" charset="-78"/>
                <a:cs typeface="Simplified Arabic" panose="02020603050405020304" pitchFamily="18" charset="-78"/>
              </a:rPr>
              <a:t>1</a:t>
            </a:r>
            <a:r>
              <a:rPr lang="ar-LB" sz="2800" dirty="0" smtClean="0">
                <a:latin typeface="Simplified Arabic" panose="02020603050405020304" pitchFamily="18" charset="-78"/>
                <a:cs typeface="Simplified Arabic" panose="02020603050405020304" pitchFamily="18" charset="-78"/>
              </a:rPr>
              <a:t>- </a:t>
            </a:r>
            <a:r>
              <a:rPr lang="ar-LB" sz="2800" dirty="0">
                <a:latin typeface="Simplified Arabic" panose="02020603050405020304" pitchFamily="18" charset="-78"/>
                <a:cs typeface="Simplified Arabic" panose="02020603050405020304" pitchFamily="18" charset="-78"/>
              </a:rPr>
              <a:t>تعريف مفهوم العمل، ففي حين تعمل المرأة الريفية أغلب ساعات النهار منذ طلوع الشمس وردحاً من ساعات الليل مع </a:t>
            </a:r>
            <a:r>
              <a:rPr lang="ar-LB" sz="2800" dirty="0" err="1">
                <a:latin typeface="Simplified Arabic" panose="02020603050405020304" pitchFamily="18" charset="-78"/>
                <a:cs typeface="Simplified Arabic" panose="02020603050405020304" pitchFamily="18" charset="-78"/>
              </a:rPr>
              <a:t>زوجها،لا</a:t>
            </a:r>
            <a:r>
              <a:rPr lang="ar-LB" sz="2800" dirty="0">
                <a:latin typeface="Simplified Arabic" panose="02020603050405020304" pitchFamily="18" charset="-78"/>
                <a:cs typeface="Simplified Arabic" panose="02020603050405020304" pitchFamily="18" charset="-78"/>
              </a:rPr>
              <a:t> يعدّ كل هذا العناء والمجهود الشاق عملاً في نظر الاتفاقية، لانحصار مفهوم العمل في نظرها بالعمل في رقعة الحياة العامة مقابل أجر </a:t>
            </a:r>
            <a:r>
              <a:rPr lang="ar-LB" sz="2800" dirty="0" smtClean="0">
                <a:latin typeface="Simplified Arabic" panose="02020603050405020304" pitchFamily="18" charset="-78"/>
                <a:cs typeface="Simplified Arabic" panose="02020603050405020304" pitchFamily="18" charset="-78"/>
              </a:rPr>
              <a:t>.</a:t>
            </a:r>
          </a:p>
          <a:p>
            <a:pPr marL="0" indent="0" algn="just" rtl="1">
              <a:buNone/>
            </a:pPr>
            <a:r>
              <a:rPr lang="ar-LB" sz="2800" dirty="0">
                <a:latin typeface="Simplified Arabic" panose="02020603050405020304" pitchFamily="18" charset="-78"/>
                <a:cs typeface="Simplified Arabic" panose="02020603050405020304" pitchFamily="18" charset="-78"/>
              </a:rPr>
              <a:t>2- مخاطر موانع الحمل في الريف أكبر منها في الحضر، حيث لا يتوفر الأطباء لإجراء الكشف الذي يسبق الاستخدام، ومتابعة حالة المرأة الصحية بعده، مما أطلق يد المنظمات الأجنبية للعمل في الريف من أجل تحقيق أهداف سكانية عالمية </a:t>
            </a:r>
            <a:r>
              <a:rPr lang="ar-LB" sz="2800" dirty="0" smtClean="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a:p>
            <a:pPr algn="just" rtl="1"/>
            <a:endParaRPr lang="ar-LB" sz="2800" dirty="0" smtClean="0">
              <a:latin typeface="Simplified Arabic" panose="02020603050405020304" pitchFamily="18" charset="-78"/>
              <a:cs typeface="Simplified Arabic" panose="02020603050405020304" pitchFamily="18" charset="-78"/>
            </a:endParaRPr>
          </a:p>
          <a:p>
            <a:pPr algn="just" rtl="1"/>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30754612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5"/>
            <a:ext cx="8229600" cy="5948883"/>
          </a:xfrm>
        </p:spPr>
        <p:txBody>
          <a:bodyPr/>
          <a:lstStyle/>
          <a:p>
            <a:pPr algn="just" rtl="1"/>
            <a:r>
              <a:rPr lang="ar-LB" sz="2800" b="1" u="sng" dirty="0">
                <a:latin typeface="Simplified Arabic" panose="02020603050405020304" pitchFamily="18" charset="-78"/>
                <a:cs typeface="Simplified Arabic" panose="02020603050405020304" pitchFamily="18" charset="-78"/>
              </a:rPr>
              <a:t>المادة الخامسة عشر	</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a:latin typeface="Simplified Arabic" panose="02020603050405020304" pitchFamily="18" charset="-78"/>
                <a:cs typeface="Simplified Arabic" panose="02020603050405020304" pitchFamily="18" charset="-78"/>
              </a:rPr>
              <a:t>	تم</a:t>
            </a:r>
            <a:r>
              <a:rPr lang="en-US" sz="2800" dirty="0" err="1">
                <a:latin typeface="Simplified Arabic" panose="02020603050405020304" pitchFamily="18" charset="-78"/>
                <a:cs typeface="Simplified Arabic" panose="02020603050405020304" pitchFamily="18" charset="-78"/>
              </a:rPr>
              <a:t>نح</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هذه</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المادة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المرأة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أهلية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قانونية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مماثلة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لأهلية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الرجل</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في</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جميع</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مراحل</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الإجراءات</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القضائية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وتنادي</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بإبطال</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كافة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الصكوك</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التي</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تحد</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من</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أهلية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المرأة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القانونية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كما</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تنادي</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بالمساواة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في</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قوانين</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السفر</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واختيار</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محل</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السكن</a:t>
            </a:r>
            <a:r>
              <a:rPr lang="en-US" sz="2800" dirty="0">
                <a:latin typeface="Simplified Arabic" panose="02020603050405020304" pitchFamily="18" charset="-78"/>
                <a:cs typeface="Simplified Arabic" panose="02020603050405020304" pitchFamily="18" charset="-78"/>
              </a:rPr>
              <a:t> . </a:t>
            </a:r>
            <a:endParaRPr lang="ar-LB" sz="2800" dirty="0" smtClean="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*و</a:t>
            </a:r>
            <a:r>
              <a:rPr lang="ar-SA" sz="2800" dirty="0">
                <a:solidFill>
                  <a:srgbClr val="FF0000"/>
                </a:solidFill>
                <a:latin typeface="Simplified Arabic" panose="02020603050405020304" pitchFamily="18" charset="-78"/>
                <a:cs typeface="Simplified Arabic" panose="02020603050405020304" pitchFamily="18" charset="-78"/>
              </a:rPr>
              <a:t>لا </a:t>
            </a:r>
            <a:r>
              <a:rPr lang="ar-SA" sz="2800" dirty="0" smtClean="0">
                <a:solidFill>
                  <a:srgbClr val="FF0000"/>
                </a:solidFill>
                <a:latin typeface="Simplified Arabic" panose="02020603050405020304" pitchFamily="18" charset="-78"/>
                <a:cs typeface="Simplified Arabic" panose="02020603050405020304" pitchFamily="18" charset="-78"/>
              </a:rPr>
              <a:t>تتعارض</a:t>
            </a:r>
            <a:r>
              <a:rPr lang="en-US" sz="2800" dirty="0" smtClean="0">
                <a:solidFill>
                  <a:srgbClr val="FF0000"/>
                </a:solidFill>
                <a:latin typeface="Simplified Arabic" panose="02020603050405020304" pitchFamily="18" charset="-78"/>
                <a:cs typeface="Simplified Arabic" panose="02020603050405020304" pitchFamily="18" charset="-78"/>
              </a:rPr>
              <a:t>  </a:t>
            </a:r>
            <a:r>
              <a:rPr lang="ar-LB" sz="2800" dirty="0" smtClean="0">
                <a:solidFill>
                  <a:srgbClr val="FF0000"/>
                </a:solidFill>
                <a:latin typeface="Simplified Arabic" panose="02020603050405020304" pitchFamily="18" charset="-78"/>
                <a:cs typeface="Simplified Arabic" panose="02020603050405020304" pitchFamily="18" charset="-78"/>
              </a:rPr>
              <a:t>معظم </a:t>
            </a:r>
            <a:r>
              <a:rPr lang="ar-LB" sz="2800" dirty="0">
                <a:solidFill>
                  <a:srgbClr val="FF0000"/>
                </a:solidFill>
                <a:latin typeface="Simplified Arabic" panose="02020603050405020304" pitchFamily="18" charset="-78"/>
                <a:cs typeface="Simplified Arabic" panose="02020603050405020304" pitchFamily="18" charset="-78"/>
              </a:rPr>
              <a:t>مضامين</a:t>
            </a:r>
            <a:r>
              <a:rPr lang="ar-SA" sz="2800" dirty="0">
                <a:solidFill>
                  <a:srgbClr val="FF0000"/>
                </a:solidFill>
                <a:latin typeface="Simplified Arabic" panose="02020603050405020304" pitchFamily="18" charset="-78"/>
                <a:cs typeface="Simplified Arabic" panose="02020603050405020304" pitchFamily="18" charset="-78"/>
              </a:rPr>
              <a:t> هذه المادة مع أحكام الشريعة الإسلامية التي سبقتها إليها منذ</a:t>
            </a:r>
            <a:r>
              <a:rPr lang="ar-LB" sz="2800" dirty="0">
                <a:solidFill>
                  <a:srgbClr val="FF0000"/>
                </a:solidFill>
                <a:latin typeface="Simplified Arabic" panose="02020603050405020304" pitchFamily="18" charset="-78"/>
                <a:cs typeface="Simplified Arabic" panose="02020603050405020304" pitchFamily="18" charset="-78"/>
              </a:rPr>
              <a:t> أربعة عشر قرناً، فأعطت للمرأة ذمة مالية مستقلةً عن ذمة الرجل، وأعطتها أهلية </a:t>
            </a:r>
            <a:r>
              <a:rPr lang="ar-LB" sz="2800" dirty="0" smtClean="0">
                <a:solidFill>
                  <a:srgbClr val="FF0000"/>
                </a:solidFill>
                <a:latin typeface="Simplified Arabic" panose="02020603050405020304" pitchFamily="18" charset="-78"/>
                <a:cs typeface="Simplified Arabic" panose="02020603050405020304" pitchFamily="18" charset="-78"/>
              </a:rPr>
              <a:t>كاملة.</a:t>
            </a:r>
            <a:endParaRPr lang="ar-LB" sz="2800" dirty="0">
              <a:solidFill>
                <a:srgbClr val="FF0000"/>
              </a:solidFill>
              <a:latin typeface="Simplified Arabic" panose="02020603050405020304" pitchFamily="18" charset="-78"/>
              <a:cs typeface="Simplified Arabic" panose="02020603050405020304" pitchFamily="18" charset="-78"/>
            </a:endParaRPr>
          </a:p>
          <a:p>
            <a:pPr marL="0" indent="0" algn="just" rtl="1">
              <a:buNone/>
            </a:pPr>
            <a:r>
              <a:rPr lang="ar-LB" sz="2800" dirty="0" smtClean="0">
                <a:solidFill>
                  <a:srgbClr val="FF0000"/>
                </a:solidFill>
                <a:latin typeface="Simplified Arabic" panose="02020603050405020304" pitchFamily="18" charset="-78"/>
                <a:cs typeface="Simplified Arabic" panose="02020603050405020304" pitchFamily="18" charset="-78"/>
              </a:rPr>
              <a:t>* أما </a:t>
            </a:r>
            <a:r>
              <a:rPr lang="ar-LB" sz="2800" dirty="0">
                <a:solidFill>
                  <a:srgbClr val="FF0000"/>
                </a:solidFill>
                <a:latin typeface="Simplified Arabic" panose="02020603050405020304" pitchFamily="18" charset="-78"/>
                <a:cs typeface="Simplified Arabic" panose="02020603050405020304" pitchFamily="18" charset="-78"/>
              </a:rPr>
              <a:t>فيما ي</a:t>
            </a:r>
            <a:r>
              <a:rPr lang="ar-SA" sz="2800" dirty="0">
                <a:solidFill>
                  <a:srgbClr val="FF0000"/>
                </a:solidFill>
                <a:latin typeface="Simplified Arabic" panose="02020603050405020304" pitchFamily="18" charset="-78"/>
                <a:cs typeface="Simplified Arabic" panose="02020603050405020304" pitchFamily="18" charset="-78"/>
              </a:rPr>
              <a:t>ت</a:t>
            </a:r>
            <a:r>
              <a:rPr lang="ar-LB" sz="2800" dirty="0">
                <a:solidFill>
                  <a:srgbClr val="FF0000"/>
                </a:solidFill>
                <a:latin typeface="Simplified Arabic" panose="02020603050405020304" pitchFamily="18" charset="-78"/>
                <a:cs typeface="Simplified Arabic" panose="02020603050405020304" pitchFamily="18" charset="-78"/>
              </a:rPr>
              <a:t>علق بسفر المرأة، فقد جاء الإسلام لينظّم هذا السفر ووضع له  ضوابط، منها سفر المرأة مع محرم بهدف توفير الحماية والأمن للمرأة على نفسها.</a:t>
            </a:r>
            <a:endParaRPr lang="en-US" sz="2800" dirty="0">
              <a:solidFill>
                <a:srgbClr val="FF0000"/>
              </a:solidFill>
              <a:latin typeface="Simplified Arabic" panose="02020603050405020304" pitchFamily="18" charset="-78"/>
              <a:cs typeface="Simplified Arabic" panose="02020603050405020304" pitchFamily="18" charset="-78"/>
            </a:endParaRPr>
          </a:p>
          <a:p>
            <a:pPr marL="0" indent="0" algn="just" rtl="1">
              <a:buNone/>
            </a:pP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26772315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5"/>
            <a:ext cx="8229600" cy="5948883"/>
          </a:xfrm>
        </p:spPr>
        <p:txBody>
          <a:bodyPr/>
          <a:lstStyle/>
          <a:p>
            <a:pPr marL="0" indent="0" algn="just" rtl="1">
              <a:buNone/>
            </a:pPr>
            <a:r>
              <a:rPr lang="ar-LB" sz="2800" b="1" u="sng" dirty="0">
                <a:latin typeface="Simplified Arabic" panose="02020603050405020304" pitchFamily="18" charset="-78"/>
                <a:cs typeface="Simplified Arabic" panose="02020603050405020304" pitchFamily="18" charset="-78"/>
              </a:rPr>
              <a:t>المادة السادسة </a:t>
            </a:r>
            <a:r>
              <a:rPr lang="ar-LB" sz="2800" b="1" u="sng" dirty="0" smtClean="0">
                <a:latin typeface="Simplified Arabic" panose="02020603050405020304" pitchFamily="18" charset="-78"/>
                <a:cs typeface="Simplified Arabic" panose="02020603050405020304" pitchFamily="18" charset="-78"/>
              </a:rPr>
              <a:t>عشر</a:t>
            </a:r>
            <a:endParaRPr lang="ar-LB" sz="2800" dirty="0" smtClean="0">
              <a:latin typeface="Simplified Arabic" panose="02020603050405020304" pitchFamily="18" charset="-78"/>
              <a:cs typeface="Simplified Arabic" panose="02020603050405020304" pitchFamily="18" charset="-78"/>
            </a:endParaRPr>
          </a:p>
          <a:p>
            <a:pPr marL="0" indent="0" algn="just" rtl="1">
              <a:buNone/>
            </a:pPr>
            <a:r>
              <a:rPr lang="en-US" sz="2800" dirty="0" err="1" smtClean="0">
                <a:latin typeface="Simplified Arabic" panose="02020603050405020304" pitchFamily="18" charset="-78"/>
                <a:cs typeface="Simplified Arabic" panose="02020603050405020304" pitchFamily="18" charset="-78"/>
              </a:rPr>
              <a:t>تدعو</a:t>
            </a:r>
            <a:r>
              <a:rPr lang="en-US" sz="2800" dirty="0" smtClean="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المادة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السادسة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عشر</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إلى</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المساواة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بين</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الذكر</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والأنثى</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في</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الزواج</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عند</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العقد</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وأثناء</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الزواج</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وعند</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فسخه</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وحق</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اختيار</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الزوج</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وحقوق</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الولاية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والقوامة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والوصايا</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على</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الأولاد</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وحق</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اختيار</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اسم</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الأسرة</a:t>
            </a:r>
            <a:r>
              <a:rPr lang="en-US" sz="2800" dirty="0">
                <a:latin typeface="Simplified Arabic" panose="02020603050405020304" pitchFamily="18" charset="-78"/>
                <a:cs typeface="Simplified Arabic" panose="02020603050405020304" pitchFamily="18" charset="-78"/>
              </a:rPr>
              <a:t> </a:t>
            </a:r>
            <a:r>
              <a:rPr lang="ar-LB" sz="2800" dirty="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a:p>
            <a:pPr marL="0" indent="0" algn="just" rtl="1">
              <a:buNone/>
            </a:pPr>
            <a:endParaRPr lang="ar-LB" sz="2800" dirty="0" smtClean="0">
              <a:latin typeface="Simplified Arabic" panose="02020603050405020304" pitchFamily="18" charset="-78"/>
              <a:cs typeface="Simplified Arabic" panose="02020603050405020304" pitchFamily="18" charset="-78"/>
            </a:endParaRPr>
          </a:p>
          <a:p>
            <a:pPr algn="just" rtl="1"/>
            <a:r>
              <a:rPr lang="ar-SA" sz="2800" dirty="0">
                <a:solidFill>
                  <a:srgbClr val="FF0000"/>
                </a:solidFill>
                <a:latin typeface="Simplified Arabic" panose="02020603050405020304" pitchFamily="18" charset="-78"/>
                <a:cs typeface="Simplified Arabic" panose="02020603050405020304" pitchFamily="18" charset="-78"/>
              </a:rPr>
              <a:t>وهذه المادة تخالف الشريعة الإسلامية في البنود التالية:</a:t>
            </a:r>
            <a:endParaRPr lang="en-US" sz="2800" dirty="0">
              <a:solidFill>
                <a:srgbClr val="FF0000"/>
              </a:solidFill>
              <a:latin typeface="Simplified Arabic" panose="02020603050405020304" pitchFamily="18" charset="-78"/>
              <a:cs typeface="Simplified Arabic" panose="02020603050405020304" pitchFamily="18" charset="-78"/>
            </a:endParaRPr>
          </a:p>
          <a:p>
            <a:pPr algn="just" rtl="1"/>
            <a:r>
              <a:rPr lang="ar-SA" sz="2800" dirty="0">
                <a:solidFill>
                  <a:srgbClr val="FF0000"/>
                </a:solidFill>
                <a:latin typeface="Simplified Arabic" panose="02020603050405020304" pitchFamily="18" charset="-78"/>
                <a:cs typeface="Simplified Arabic" panose="02020603050405020304" pitchFamily="18" charset="-78"/>
              </a:rPr>
              <a:t>"</a:t>
            </a:r>
            <a:r>
              <a:rPr lang="ar-LB" sz="2800" dirty="0">
                <a:solidFill>
                  <a:srgbClr val="FF0000"/>
                </a:solidFill>
                <a:latin typeface="Simplified Arabic" panose="02020603050405020304" pitchFamily="18" charset="-78"/>
                <a:cs typeface="Simplified Arabic" panose="02020603050405020304" pitchFamily="18" charset="-78"/>
              </a:rPr>
              <a:t>البند (أ) يتجاهل مسألة الولاية على البنت التي لم يسبق لها زواج .</a:t>
            </a:r>
            <a:endParaRPr lang="en-US" sz="2800" dirty="0">
              <a:solidFill>
                <a:srgbClr val="FF0000"/>
              </a:solidFill>
              <a:latin typeface="Simplified Arabic" panose="02020603050405020304" pitchFamily="18" charset="-78"/>
              <a:cs typeface="Simplified Arabic" panose="02020603050405020304" pitchFamily="18" charset="-78"/>
            </a:endParaRPr>
          </a:p>
          <a:p>
            <a:pPr algn="just" rtl="1"/>
            <a:r>
              <a:rPr lang="ar-LB" sz="2800" dirty="0">
                <a:solidFill>
                  <a:srgbClr val="FF0000"/>
                </a:solidFill>
                <a:latin typeface="Simplified Arabic" panose="02020603050405020304" pitchFamily="18" charset="-78"/>
                <a:cs typeface="Simplified Arabic" panose="02020603050405020304" pitchFamily="18" charset="-78"/>
              </a:rPr>
              <a:t>البند (ب) يتجاهل موافقة الولي في حالة البنت التي لم يسبق لها زواج.</a:t>
            </a:r>
            <a:endParaRPr lang="en-US" sz="2800" dirty="0">
              <a:solidFill>
                <a:srgbClr val="FF0000"/>
              </a:solidFill>
              <a:latin typeface="Simplified Arabic" panose="02020603050405020304" pitchFamily="18" charset="-78"/>
              <a:cs typeface="Simplified Arabic" panose="02020603050405020304" pitchFamily="18" charset="-78"/>
            </a:endParaRPr>
          </a:p>
          <a:p>
            <a:pPr algn="just" rtl="1"/>
            <a:r>
              <a:rPr lang="ar-LB" sz="2800" dirty="0">
                <a:solidFill>
                  <a:srgbClr val="FF0000"/>
                </a:solidFill>
                <a:latin typeface="Simplified Arabic" panose="02020603050405020304" pitchFamily="18" charset="-78"/>
                <a:cs typeface="Simplified Arabic" panose="02020603050405020304" pitchFamily="18" charset="-78"/>
              </a:rPr>
              <a:t>البند(ج) يتجاهل ما يفرضه الإسلام على الزوج من تقديم مهر، وتأثيث منزل الزوجية .</a:t>
            </a:r>
            <a:endParaRPr lang="en-US" sz="2800" dirty="0">
              <a:solidFill>
                <a:srgbClr val="FF0000"/>
              </a:solidFill>
              <a:latin typeface="Simplified Arabic" panose="02020603050405020304" pitchFamily="18" charset="-78"/>
              <a:cs typeface="Simplified Arabic" panose="02020603050405020304" pitchFamily="18" charset="-78"/>
            </a:endParaRPr>
          </a:p>
          <a:p>
            <a:pPr algn="just" rtl="1"/>
            <a:r>
              <a:rPr lang="ar-LB" sz="2800" dirty="0">
                <a:solidFill>
                  <a:srgbClr val="FF0000"/>
                </a:solidFill>
                <a:latin typeface="Simplified Arabic" panose="02020603050405020304" pitchFamily="18" charset="-78"/>
                <a:cs typeface="Simplified Arabic" panose="02020603050405020304" pitchFamily="18" charset="-78"/>
              </a:rPr>
              <a:t>البند (د) يفصل ب</a:t>
            </a:r>
            <a:r>
              <a:rPr lang="ar-SA" sz="2800" dirty="0">
                <a:solidFill>
                  <a:srgbClr val="FF0000"/>
                </a:solidFill>
                <a:latin typeface="Simplified Arabic" panose="02020603050405020304" pitchFamily="18" charset="-78"/>
                <a:cs typeface="Simplified Arabic" panose="02020603050405020304" pitchFamily="18" charset="-78"/>
              </a:rPr>
              <a:t>ي</a:t>
            </a:r>
            <a:r>
              <a:rPr lang="ar-LB" sz="2800" dirty="0">
                <a:solidFill>
                  <a:srgbClr val="FF0000"/>
                </a:solidFill>
                <a:latin typeface="Simplified Arabic" panose="02020603050405020304" pitchFamily="18" charset="-78"/>
                <a:cs typeface="Simplified Arabic" panose="02020603050405020304" pitchFamily="18" charset="-78"/>
              </a:rPr>
              <a:t>ن مسؤولية الأم كوالدة ووضعها </a:t>
            </a:r>
            <a:r>
              <a:rPr lang="ar-LB" sz="2800" dirty="0" smtClean="0">
                <a:solidFill>
                  <a:srgbClr val="FF0000"/>
                </a:solidFill>
                <a:latin typeface="Simplified Arabic" panose="02020603050405020304" pitchFamily="18" charset="-78"/>
                <a:cs typeface="Simplified Arabic" panose="02020603050405020304" pitchFamily="18" charset="-78"/>
              </a:rPr>
              <a:t>كزوجة .</a:t>
            </a:r>
            <a:endParaRPr lang="en-US" sz="2800" dirty="0">
              <a:solidFill>
                <a:srgbClr val="FF0000"/>
              </a:solidFill>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1306265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ar-LB" sz="2800" b="1" dirty="0">
                <a:latin typeface="Simplified Arabic" panose="02020603050405020304" pitchFamily="18" charset="-78"/>
                <a:cs typeface="Simplified Arabic" panose="02020603050405020304" pitchFamily="18" charset="-78"/>
              </a:rPr>
              <a:t>الأجهزة الرئيسية</a:t>
            </a:r>
          </a:p>
          <a:p>
            <a:pPr algn="just" rtl="1"/>
            <a:endParaRPr lang="ar-LB" sz="2800" dirty="0" smtClean="0">
              <a:latin typeface="Simplified Arabic" panose="02020603050405020304" pitchFamily="18" charset="-78"/>
              <a:cs typeface="Simplified Arabic" panose="02020603050405020304" pitchFamily="18" charset="-78"/>
            </a:endParaRPr>
          </a:p>
          <a:p>
            <a:pPr algn="just" rtl="1"/>
            <a:endParaRPr lang="ar-LB" sz="2800" dirty="0">
              <a:latin typeface="Simplified Arabic" panose="02020603050405020304" pitchFamily="18" charset="-78"/>
              <a:cs typeface="Simplified Arabic" panose="02020603050405020304" pitchFamily="18" charset="-78"/>
            </a:endParaRPr>
          </a:p>
          <a:p>
            <a:pPr algn="just" rtl="1"/>
            <a:endParaRPr lang="ar-LB" sz="2800" b="1" dirty="0" smtClean="0">
              <a:latin typeface="Simplified Arabic" panose="02020603050405020304" pitchFamily="18" charset="-78"/>
              <a:cs typeface="Simplified Arabic" panose="02020603050405020304" pitchFamily="18" charset="-78"/>
            </a:endParaRPr>
          </a:p>
          <a:p>
            <a:pPr marL="0" indent="0" algn="just" rtl="1">
              <a:buNone/>
            </a:pPr>
            <a:r>
              <a:rPr lang="ar-LB" sz="2800" b="1" dirty="0" smtClean="0">
                <a:latin typeface="Simplified Arabic" panose="02020603050405020304" pitchFamily="18" charset="-78"/>
                <a:cs typeface="Simplified Arabic" panose="02020603050405020304" pitchFamily="18" charset="-78"/>
              </a:rPr>
              <a:t>الأجهزة </a:t>
            </a:r>
            <a:r>
              <a:rPr lang="ar-LB" sz="2800" b="1" dirty="0">
                <a:latin typeface="Simplified Arabic" panose="02020603050405020304" pitchFamily="18" charset="-78"/>
                <a:cs typeface="Simplified Arabic" panose="02020603050405020304" pitchFamily="18" charset="-78"/>
              </a:rPr>
              <a:t>الرئيسية </a:t>
            </a:r>
            <a:r>
              <a:rPr lang="ar-LB" sz="2800" b="1" dirty="0" smtClean="0">
                <a:latin typeface="Simplified Arabic" panose="02020603050405020304" pitchFamily="18" charset="-78"/>
                <a:cs typeface="Simplified Arabic" panose="02020603050405020304" pitchFamily="18" charset="-78"/>
              </a:rPr>
              <a:t>للمنظمة هي: </a:t>
            </a:r>
            <a:r>
              <a:rPr lang="ar-LB" sz="2800" b="1" dirty="0">
                <a:latin typeface="Simplified Arabic" panose="02020603050405020304" pitchFamily="18" charset="-78"/>
                <a:cs typeface="Simplified Arabic" panose="02020603050405020304" pitchFamily="18" charset="-78"/>
              </a:rPr>
              <a:t>الجمعية </a:t>
            </a:r>
            <a:r>
              <a:rPr lang="ar-LB" sz="2800" b="1" dirty="0" smtClean="0">
                <a:latin typeface="Simplified Arabic" panose="02020603050405020304" pitchFamily="18" charset="-78"/>
                <a:cs typeface="Simplified Arabic" panose="02020603050405020304" pitchFamily="18" charset="-78"/>
              </a:rPr>
              <a:t>العامة، </a:t>
            </a:r>
            <a:r>
              <a:rPr lang="ar-LB" sz="2800" b="1" dirty="0">
                <a:latin typeface="Simplified Arabic" panose="02020603050405020304" pitchFamily="18" charset="-78"/>
                <a:cs typeface="Simplified Arabic" panose="02020603050405020304" pitchFamily="18" charset="-78"/>
              </a:rPr>
              <a:t>ومجلس الأمن والمجلس الاقتصادي </a:t>
            </a:r>
            <a:r>
              <a:rPr lang="ar-LB" sz="2800" b="1" dirty="0" smtClean="0">
                <a:latin typeface="Simplified Arabic" panose="02020603050405020304" pitchFamily="18" charset="-78"/>
                <a:cs typeface="Simplified Arabic" panose="02020603050405020304" pitchFamily="18" charset="-78"/>
              </a:rPr>
              <a:t>والاجتماعي، </a:t>
            </a:r>
            <a:r>
              <a:rPr lang="ar-LB" sz="2800" b="1" dirty="0">
                <a:latin typeface="Simplified Arabic" panose="02020603050405020304" pitchFamily="18" charset="-78"/>
                <a:cs typeface="Simplified Arabic" panose="02020603050405020304" pitchFamily="18" charset="-78"/>
              </a:rPr>
              <a:t>ومجلس </a:t>
            </a:r>
            <a:r>
              <a:rPr lang="ar-LB" sz="2800" b="1" dirty="0" smtClean="0">
                <a:latin typeface="Simplified Arabic" panose="02020603050405020304" pitchFamily="18" charset="-78"/>
                <a:cs typeface="Simplified Arabic" panose="02020603050405020304" pitchFamily="18" charset="-78"/>
              </a:rPr>
              <a:t>الوصاية، </a:t>
            </a:r>
            <a:r>
              <a:rPr lang="ar-LB" sz="2800" b="1" dirty="0">
                <a:latin typeface="Simplified Arabic" panose="02020603050405020304" pitchFamily="18" charset="-78"/>
                <a:cs typeface="Simplified Arabic" panose="02020603050405020304" pitchFamily="18" charset="-78"/>
              </a:rPr>
              <a:t>ومحكمة العدل </a:t>
            </a:r>
            <a:r>
              <a:rPr lang="ar-LB" sz="2800" b="1" dirty="0" smtClean="0">
                <a:latin typeface="Simplified Arabic" panose="02020603050405020304" pitchFamily="18" charset="-78"/>
                <a:cs typeface="Simplified Arabic" panose="02020603050405020304" pitchFamily="18" charset="-78"/>
              </a:rPr>
              <a:t>الدولية، </a:t>
            </a:r>
            <a:r>
              <a:rPr lang="ar-LB" sz="2800" b="1" dirty="0">
                <a:latin typeface="Simplified Arabic" panose="02020603050405020304" pitchFamily="18" charset="-78"/>
                <a:cs typeface="Simplified Arabic" panose="02020603050405020304" pitchFamily="18" charset="-78"/>
              </a:rPr>
              <a:t>والأمانة العامة للأمم المتحدة. وجميعها </a:t>
            </a:r>
            <a:r>
              <a:rPr lang="ar-LB" sz="2800" b="1" dirty="0" smtClean="0">
                <a:latin typeface="Simplified Arabic" panose="02020603050405020304" pitchFamily="18" charset="-78"/>
                <a:cs typeface="Simplified Arabic" panose="02020603050405020304" pitchFamily="18" charset="-78"/>
              </a:rPr>
              <a:t>أنشئت في العام 1945عندما </a:t>
            </a:r>
            <a:r>
              <a:rPr lang="ar-LB" sz="2800" b="1" dirty="0">
                <a:latin typeface="Simplified Arabic" panose="02020603050405020304" pitchFamily="18" charset="-78"/>
                <a:cs typeface="Simplified Arabic" panose="02020603050405020304" pitchFamily="18" charset="-78"/>
              </a:rPr>
              <a:t>أسست الأمم المتحدة.</a:t>
            </a:r>
          </a:p>
          <a:p>
            <a:pPr algn="just" rtl="1">
              <a:buFont typeface="Arial" panose="020B0604020202020204" pitchFamily="34" charset="0"/>
              <a:buChar char="•"/>
            </a:pP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لمحة عن منظمة الأمم المتحدة وأبرز أقسامها </a:t>
            </a:r>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77272"/>
            <a:ext cx="1115616"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43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5"/>
            <a:ext cx="8229600" cy="5948883"/>
          </a:xfrm>
        </p:spPr>
        <p:txBody>
          <a:bodyPr/>
          <a:lstStyle/>
          <a:p>
            <a:pPr algn="just" rtl="1"/>
            <a:r>
              <a:rPr lang="ar-SA" sz="2800" b="1" u="sng" dirty="0">
                <a:latin typeface="Simplified Arabic" panose="02020603050405020304" pitchFamily="18" charset="-78"/>
                <a:cs typeface="Simplified Arabic" panose="02020603050405020304" pitchFamily="18" charset="-78"/>
              </a:rPr>
              <a:t>الجزء الخامس: الهيكل الإداري </a:t>
            </a:r>
            <a:endParaRPr lang="ar-LB" sz="2800" b="1" u="sng" dirty="0" smtClean="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المواد </a:t>
            </a:r>
            <a:r>
              <a:rPr lang="ar-LB" sz="2800" dirty="0">
                <a:latin typeface="Simplified Arabic" panose="02020603050405020304" pitchFamily="18" charset="-78"/>
                <a:cs typeface="Simplified Arabic" panose="02020603050405020304" pitchFamily="18" charset="-78"/>
              </a:rPr>
              <a:t>17-22</a:t>
            </a:r>
            <a:endParaRPr lang="en-US" sz="2800" dirty="0">
              <a:latin typeface="Simplified Arabic" panose="02020603050405020304" pitchFamily="18" charset="-78"/>
              <a:cs typeface="Simplified Arabic" panose="02020603050405020304" pitchFamily="18" charset="-78"/>
            </a:endParaRPr>
          </a:p>
          <a:p>
            <a:pPr algn="just" rtl="1"/>
            <a:r>
              <a:rPr lang="ar-SA" sz="2800" dirty="0">
                <a:latin typeface="Simplified Arabic" panose="02020603050405020304" pitchFamily="18" charset="-78"/>
                <a:cs typeface="Simplified Arabic" panose="02020603050405020304" pitchFamily="18" charset="-78"/>
              </a:rPr>
              <a:t>يتعلق </a:t>
            </a:r>
            <a:r>
              <a:rPr lang="en-US" sz="2800" dirty="0" err="1">
                <a:latin typeface="Simplified Arabic" panose="02020603050405020304" pitchFamily="18" charset="-78"/>
                <a:cs typeface="Simplified Arabic" panose="02020603050405020304" pitchFamily="18" charset="-78"/>
              </a:rPr>
              <a:t>هذا</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الجزء</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بتكوين</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اللجنة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الخاصة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بمراقبة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تنفيذ</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الاتفاقية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وبيان</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طريقة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عملها</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والطلب</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إلى</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الدول</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الأعضاء</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رفع</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تقرير</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للأمين</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العام</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للأمم</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المتحدة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عما</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تمّ</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اتخاذه</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من</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تدابير</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تشريعية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وقضائية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وإدارية</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وغيرها</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من</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أجل</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إنفاذ</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أحكام</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هذه</a:t>
            </a:r>
            <a:r>
              <a:rPr lang="en-US" sz="2800" dirty="0">
                <a:latin typeface="Simplified Arabic" panose="02020603050405020304" pitchFamily="18" charset="-78"/>
                <a:cs typeface="Simplified Arabic" panose="02020603050405020304" pitchFamily="18" charset="-78"/>
              </a:rPr>
              <a:t> </a:t>
            </a:r>
            <a:r>
              <a:rPr lang="en-US" sz="2800" dirty="0" err="1">
                <a:latin typeface="Simplified Arabic" panose="02020603050405020304" pitchFamily="18" charset="-78"/>
                <a:cs typeface="Simplified Arabic" panose="02020603050405020304" pitchFamily="18" charset="-78"/>
              </a:rPr>
              <a:t>الاتفاقية</a:t>
            </a:r>
            <a:r>
              <a:rPr lang="en-US" sz="2800" dirty="0">
                <a:latin typeface="Simplified Arabic" panose="02020603050405020304" pitchFamily="18" charset="-78"/>
                <a:cs typeface="Simplified Arabic" panose="02020603050405020304" pitchFamily="18" charset="-78"/>
              </a:rPr>
              <a:t>.</a:t>
            </a:r>
          </a:p>
          <a:p>
            <a:pPr algn="just" rtl="1"/>
            <a:r>
              <a:rPr lang="ar-SA" sz="2800" dirty="0">
                <a:latin typeface="Simplified Arabic" panose="02020603050405020304" pitchFamily="18" charset="-78"/>
                <a:cs typeface="Simplified Arabic" panose="02020603050405020304" pitchFamily="18" charset="-78"/>
              </a:rPr>
              <a:t> لقد كان من نتائج الماد</a:t>
            </a:r>
            <a:r>
              <a:rPr lang="ar-LB" sz="2800" dirty="0">
                <a:latin typeface="Simplified Arabic" panose="02020603050405020304" pitchFamily="18" charset="-78"/>
                <a:cs typeface="Simplified Arabic" panose="02020603050405020304" pitchFamily="18" charset="-78"/>
              </a:rPr>
              <a:t>ة </a:t>
            </a:r>
            <a:r>
              <a:rPr lang="ar-SA" sz="2800" dirty="0">
                <a:latin typeface="Simplified Arabic" panose="02020603050405020304" pitchFamily="18" charset="-78"/>
                <a:cs typeface="Simplified Arabic" panose="02020603050405020304" pitchFamily="18" charset="-78"/>
              </a:rPr>
              <a:t>السابعة عشر من اتفاقية </a:t>
            </a:r>
            <a:r>
              <a:rPr lang="ar-SA" sz="2800" dirty="0" err="1">
                <a:latin typeface="Simplified Arabic" panose="02020603050405020304" pitchFamily="18" charset="-78"/>
                <a:cs typeface="Simplified Arabic" panose="02020603050405020304" pitchFamily="18" charset="-78"/>
              </a:rPr>
              <a:t>السيداو</a:t>
            </a:r>
            <a:r>
              <a:rPr lang="ar-SA" sz="2800" dirty="0">
                <a:latin typeface="Simplified Arabic" panose="02020603050405020304" pitchFamily="18" charset="-78"/>
                <a:cs typeface="Simplified Arabic" panose="02020603050405020304" pitchFamily="18" charset="-78"/>
              </a:rPr>
              <a:t> أن أنشئت لجنة إزالة التمييز ضد </a:t>
            </a:r>
            <a:r>
              <a:rPr lang="ar-SA" sz="2800" dirty="0" err="1">
                <a:latin typeface="Simplified Arabic" panose="02020603050405020304" pitchFamily="18" charset="-78"/>
                <a:cs typeface="Simplified Arabic" panose="02020603050405020304" pitchFamily="18" charset="-78"/>
              </a:rPr>
              <a:t>المرأ</a:t>
            </a:r>
            <a:r>
              <a:rPr lang="ar-LB" sz="2800" dirty="0">
                <a:latin typeface="Simplified Arabic" panose="02020603050405020304" pitchFamily="18" charset="-78"/>
                <a:cs typeface="Simplified Arabic" panose="02020603050405020304" pitchFamily="18" charset="-78"/>
              </a:rPr>
              <a:t>ة </a:t>
            </a:r>
            <a:r>
              <a:rPr lang="ar-SA" sz="2800" dirty="0">
                <a:latin typeface="Simplified Arabic" panose="02020603050405020304" pitchFamily="18" charset="-78"/>
                <a:cs typeface="Simplified Arabic" panose="02020603050405020304" pitchFamily="18" charset="-78"/>
              </a:rPr>
              <a:t>من أجل الإشراف على تنفيذ الاتفاقي</a:t>
            </a:r>
            <a:r>
              <a:rPr lang="ar-LB" sz="2800" dirty="0">
                <a:latin typeface="Simplified Arabic" panose="02020603050405020304" pitchFamily="18" charset="-78"/>
                <a:cs typeface="Simplified Arabic" panose="02020603050405020304" pitchFamily="18" charset="-78"/>
              </a:rPr>
              <a:t>ة</a:t>
            </a:r>
            <a:r>
              <a:rPr lang="ar-SA" sz="2800" dirty="0">
                <a:latin typeface="Simplified Arabic" panose="02020603050405020304" pitchFamily="18" charset="-78"/>
                <a:cs typeface="Simplified Arabic" panose="02020603050405020304" pitchFamily="18" charset="-78"/>
              </a:rPr>
              <a:t> من قبل الدول الموق</a:t>
            </a:r>
            <a:r>
              <a:rPr lang="ar-LB" sz="2800" dirty="0">
                <a:latin typeface="Simplified Arabic" panose="02020603050405020304" pitchFamily="18" charset="-78"/>
                <a:cs typeface="Simplified Arabic" panose="02020603050405020304" pitchFamily="18" charset="-78"/>
              </a:rPr>
              <a:t>ّ</a:t>
            </a:r>
            <a:r>
              <a:rPr lang="ar-SA" sz="2800" dirty="0">
                <a:latin typeface="Simplified Arabic" panose="02020603050405020304" pitchFamily="18" charset="-78"/>
                <a:cs typeface="Simplified Arabic" panose="02020603050405020304" pitchFamily="18" charset="-78"/>
              </a:rPr>
              <a:t>عة عليها، ودراسة التقارير المقدمة من هذه الدول حول التدابير التي اتخذت من أجل تنفيذ مواد الاتفاقي</a:t>
            </a:r>
            <a:r>
              <a:rPr lang="ar-LB" sz="2800" dirty="0" smtClean="0">
                <a:latin typeface="Simplified Arabic" panose="02020603050405020304" pitchFamily="18" charset="-78"/>
                <a:cs typeface="Simplified Arabic" panose="02020603050405020304" pitchFamily="18" charset="-78"/>
              </a:rPr>
              <a:t>ة .</a:t>
            </a:r>
            <a:r>
              <a:rPr lang="ar-SA" sz="2800" dirty="0" smtClean="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23637647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5"/>
            <a:ext cx="8229600" cy="5948883"/>
          </a:xfrm>
        </p:spPr>
        <p:txBody>
          <a:bodyPr/>
          <a:lstStyle/>
          <a:p>
            <a:pPr marL="0" indent="0" algn="just" rtl="1">
              <a:buNone/>
            </a:pPr>
            <a:endParaRPr lang="ar-LB" sz="2800" b="1" u="sng" dirty="0" smtClean="0">
              <a:latin typeface="Simplified Arabic" panose="02020603050405020304" pitchFamily="18" charset="-78"/>
              <a:cs typeface="Simplified Arabic" panose="02020603050405020304" pitchFamily="18" charset="-78"/>
            </a:endParaRPr>
          </a:p>
          <a:p>
            <a:pPr marL="0" indent="0" algn="just" rtl="1">
              <a:buNone/>
            </a:pPr>
            <a:r>
              <a:rPr lang="ar-SA" sz="2800" b="1" u="sng" dirty="0" smtClean="0">
                <a:latin typeface="Simplified Arabic" panose="02020603050405020304" pitchFamily="18" charset="-78"/>
                <a:cs typeface="Simplified Arabic" panose="02020603050405020304" pitchFamily="18" charset="-78"/>
              </a:rPr>
              <a:t>الجزء </a:t>
            </a:r>
            <a:r>
              <a:rPr lang="ar-SA" sz="2800" b="1" u="sng" dirty="0">
                <a:latin typeface="Simplified Arabic" panose="02020603050405020304" pitchFamily="18" charset="-78"/>
                <a:cs typeface="Simplified Arabic" panose="02020603050405020304" pitchFamily="18" charset="-78"/>
              </a:rPr>
              <a:t>السادس: النفاذ والتوقيع </a:t>
            </a:r>
            <a:r>
              <a:rPr lang="ar-SA" sz="2800" b="1" u="sng" dirty="0" smtClean="0">
                <a:latin typeface="Simplified Arabic" panose="02020603050405020304" pitchFamily="18" charset="-78"/>
                <a:cs typeface="Simplified Arabic" panose="02020603050405020304" pitchFamily="18" charset="-78"/>
              </a:rPr>
              <a:t>والتحفظ</a:t>
            </a:r>
            <a:endParaRPr lang="ar-LB" sz="2800" b="1" u="sng" dirty="0" smtClean="0">
              <a:latin typeface="Simplified Arabic" panose="02020603050405020304" pitchFamily="18" charset="-78"/>
              <a:cs typeface="Simplified Arabic" panose="02020603050405020304" pitchFamily="18" charset="-78"/>
            </a:endParaRPr>
          </a:p>
          <a:p>
            <a:pPr marL="0" indent="0" algn="just" rtl="1">
              <a:buNone/>
            </a:pPr>
            <a:r>
              <a:rPr lang="ar-LB" sz="2800" b="1" dirty="0" smtClean="0">
                <a:latin typeface="Simplified Arabic" panose="02020603050405020304" pitchFamily="18" charset="-78"/>
                <a:cs typeface="Simplified Arabic" panose="02020603050405020304" pitchFamily="18" charset="-78"/>
              </a:rPr>
              <a:t>المواد </a:t>
            </a:r>
            <a:r>
              <a:rPr lang="ar-LB" sz="2800" b="1" dirty="0">
                <a:latin typeface="Simplified Arabic" panose="02020603050405020304" pitchFamily="18" charset="-78"/>
                <a:cs typeface="Simplified Arabic" panose="02020603050405020304" pitchFamily="18" charset="-78"/>
              </a:rPr>
              <a:t>23-30</a:t>
            </a:r>
            <a:endParaRPr lang="en-US" sz="2800" b="1" dirty="0">
              <a:latin typeface="Simplified Arabic" panose="02020603050405020304" pitchFamily="18" charset="-78"/>
              <a:cs typeface="Simplified Arabic" panose="02020603050405020304" pitchFamily="18" charset="-78"/>
            </a:endParaRPr>
          </a:p>
          <a:p>
            <a:pPr marL="0" indent="0" algn="just" rtl="1">
              <a:buNone/>
            </a:pPr>
            <a:r>
              <a:rPr lang="ar-SA" sz="2800" dirty="0" smtClean="0">
                <a:latin typeface="Simplified Arabic" panose="02020603050405020304" pitchFamily="18" charset="-78"/>
                <a:cs typeface="Simplified Arabic" panose="02020603050405020304" pitchFamily="18" charset="-78"/>
              </a:rPr>
              <a:t>يلزم </a:t>
            </a:r>
            <a:r>
              <a:rPr lang="ar-SA" sz="2800" dirty="0">
                <a:latin typeface="Simplified Arabic" panose="02020603050405020304" pitchFamily="18" charset="-78"/>
                <a:cs typeface="Simplified Arabic" panose="02020603050405020304" pitchFamily="18" charset="-78"/>
              </a:rPr>
              <a:t>هذا الجزء الدول الأطراف باتخاذ التدابير اللازمة التي تؤدي إلى تطبيق كافة الحقوق الواردة في الاتفاقية، "بينما تُبقي باب التوقيع على الاتفاقية مفتوحاً لجميع الدول، وكذلك باب طلب إعادة النظر في الاتفاقية عن طريق إشعار كتابي للأمين العام للأمم المتحدة. كما تقرّر عدم جواز إبداء أي تحفظ يكون منافياً لموضوع الاتفاقية، وجواز سحب التحفظات في أي وقت بتوجيه إشعار للأمين العام للأمم المتحدة. </a:t>
            </a:r>
            <a:endParaRPr lang="en-US" sz="2800" dirty="0">
              <a:latin typeface="Simplified Arabic" panose="02020603050405020304" pitchFamily="18" charset="-78"/>
              <a:cs typeface="Simplified Arabic" panose="02020603050405020304" pitchFamily="18" charset="-78"/>
            </a:endParaRPr>
          </a:p>
          <a:p>
            <a:pPr algn="just" rtl="1"/>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891313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Picture1.jpg"/>
          <p:cNvPicPr>
            <a:picLocks noGrp="1" noChangeAspect="1"/>
          </p:cNvPicPr>
          <p:nvPr>
            <p:ph idx="1"/>
          </p:nvPr>
        </p:nvPicPr>
        <p:blipFill>
          <a:blip r:embed="rId2"/>
          <a:stretch>
            <a:fillRect/>
          </a:stretch>
        </p:blipFill>
        <p:spPr>
          <a:xfrm>
            <a:off x="457200" y="1524000"/>
            <a:ext cx="2514600" cy="4114800"/>
          </a:xfrm>
        </p:spPr>
      </p:pic>
      <p:sp>
        <p:nvSpPr>
          <p:cNvPr id="12" name="Rounded Rectangle 4"/>
          <p:cNvSpPr/>
          <p:nvPr/>
        </p:nvSpPr>
        <p:spPr>
          <a:xfrm>
            <a:off x="489635" y="315507"/>
            <a:ext cx="8240932" cy="785014"/>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9758" tIns="0" rIns="219758" bIns="0" numCol="1" spcCol="1270" anchor="ctr" anchorCtr="0">
            <a:noAutofit/>
          </a:bodyPr>
          <a:lstStyle/>
          <a:p>
            <a:pPr lvl="0" algn="ctr" defTabSz="1422400" rtl="1">
              <a:lnSpc>
                <a:spcPct val="90000"/>
              </a:lnSpc>
              <a:spcBef>
                <a:spcPct val="0"/>
              </a:spcBef>
              <a:spcAft>
                <a:spcPct val="35000"/>
              </a:spcAft>
            </a:pPr>
            <a:r>
              <a:rPr lang="ar-LB" sz="3200" b="1" kern="1200" noProof="0" dirty="0" smtClean="0">
                <a:solidFill>
                  <a:schemeClr val="bg1"/>
                </a:solidFill>
              </a:rPr>
              <a:t>بنود اتفاقية </a:t>
            </a:r>
            <a:r>
              <a:rPr lang="ar-LB" sz="3200" b="1" kern="1200" noProof="0" dirty="0" err="1" smtClean="0">
                <a:solidFill>
                  <a:schemeClr val="bg1"/>
                </a:solidFill>
              </a:rPr>
              <a:t>سيداو</a:t>
            </a:r>
            <a:endParaRPr lang="ar-LB" sz="3200" b="1" u="sng" kern="1200" noProof="0" dirty="0">
              <a:solidFill>
                <a:schemeClr val="bg1"/>
              </a:solidFill>
            </a:endParaRPr>
          </a:p>
        </p:txBody>
      </p:sp>
      <p:sp>
        <p:nvSpPr>
          <p:cNvPr id="124929" name="Rectangle 1"/>
          <p:cNvSpPr>
            <a:spLocks noChangeArrowheads="1"/>
          </p:cNvSpPr>
          <p:nvPr/>
        </p:nvSpPr>
        <p:spPr bwMode="auto">
          <a:xfrm>
            <a:off x="3657600" y="2076509"/>
            <a:ext cx="4800600" cy="3108543"/>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6200000" scaled="1"/>
            <a:tileRect/>
          </a:gradFill>
          <a:ln w="76200">
            <a:solidFill>
              <a:schemeClr val="tx1"/>
            </a:solidFill>
            <a:miter lim="800000"/>
            <a:headEnd/>
            <a:tailEnd/>
          </a:ln>
          <a:effectLst/>
          <a:scene3d>
            <a:camera prst="orthographicFront"/>
            <a:lightRig rig="threePt" dir="t"/>
          </a:scene3d>
          <a:sp3d>
            <a:bevelT w="114300" prst="artDeco"/>
          </a:sp3d>
        </p:spPr>
        <p:txBody>
          <a:bodyPr vert="horz" wrap="square" lIns="91440" tIns="45720" rIns="91440" bIns="45720" numCol="1" anchor="ctr" anchorCtr="0" compatLnSpc="1">
            <a:prstTxWarp prst="textNoShape">
              <a:avLst/>
            </a:prstTxWarp>
            <a:spAutoFit/>
          </a:bodyPr>
          <a:lstStyle/>
          <a:p>
            <a:pPr lvl="0" indent="228600" algn="just" rtl="1" eaLnBrk="0" fontAlgn="base" hangingPunct="0">
              <a:spcBef>
                <a:spcPct val="0"/>
              </a:spcBef>
              <a:spcAft>
                <a:spcPct val="0"/>
              </a:spcAft>
            </a:pPr>
            <a:endParaRPr kumimoji="0" lang="ar-LB"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lvl="0" indent="228600" algn="just" rtl="1" eaLnBrk="0" fontAlgn="base" hangingPunct="0">
              <a:spcBef>
                <a:spcPct val="0"/>
              </a:spcBef>
              <a:spcAft>
                <a:spcPct val="0"/>
              </a:spcAft>
            </a:pPr>
            <a:r>
              <a:rPr kumimoji="0" lang="ar-LB"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LB" sz="28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المادة (26) </a:t>
            </a:r>
            <a:r>
              <a:rPr kumimoji="0" lang="ar-LB"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التي  تجيز لأى دولة طرف فى الاتفاقية أن تطلب إعادة النظر فى هذه الاتفاقية  . </a:t>
            </a:r>
          </a:p>
          <a:p>
            <a:pPr lvl="0" indent="228600" algn="just" rtl="1" eaLnBrk="0" fontAlgn="base" hangingPunct="0">
              <a:spcBef>
                <a:spcPct val="0"/>
              </a:spcBef>
              <a:spcAft>
                <a:spcPct val="0"/>
              </a:spcAft>
            </a:pPr>
            <a:r>
              <a:rPr kumimoji="0" lang="ar-LB"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هذه المادة مهمة جدا ويمكن الاستفادة منها من أجل رفض الاتفاقية وما جاءت </a:t>
            </a:r>
            <a:r>
              <a:rPr kumimoji="0" lang="ar-LB" sz="28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به</a:t>
            </a:r>
            <a:r>
              <a:rPr kumimoji="0" lang="ar-LB"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5A6A270A-BA7A-41F1-8580-7664E76A821D}" type="slidenum">
              <a:rPr lang="en-US" smtClean="0"/>
              <a:pPr/>
              <a:t>62</a:t>
            </a:fld>
            <a:endParaRPr lang="en-US"/>
          </a:p>
        </p:txBody>
      </p:sp>
    </p:spTree>
    <p:extLst>
      <p:ext uri="{BB962C8B-B14F-4D97-AF65-F5344CB8AC3E}">
        <p14:creationId xmlns:p14="http://schemas.microsoft.com/office/powerpoint/2010/main" val="11330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24929">
                                            <p:bg/>
                                          </p:spTgt>
                                        </p:tgtEl>
                                        <p:attrNameLst>
                                          <p:attrName>style.visibility</p:attrName>
                                        </p:attrNameLst>
                                      </p:cBhvr>
                                      <p:to>
                                        <p:strVal val="visible"/>
                                      </p:to>
                                    </p:set>
                                    <p:animEffect transition="in" filter="plus(in)">
                                      <p:cBhvr>
                                        <p:cTn id="7" dur="1000"/>
                                        <p:tgtEl>
                                          <p:spTgt spid="124929">
                                            <p:bg/>
                                          </p:spTgt>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edg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9" grpId="0" build="allAtOnce"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endParaRPr lang="ar-LB" sz="2800" dirty="0" smtClean="0">
              <a:latin typeface="Simplified Arabic" panose="02020603050405020304" pitchFamily="18" charset="-78"/>
              <a:cs typeface="Simplified Arabic" panose="02020603050405020304" pitchFamily="18" charset="-78"/>
            </a:endParaRPr>
          </a:p>
          <a:p>
            <a:pPr algn="just" rtl="1">
              <a:buFont typeface="Arial" panose="020B0604020202020204" pitchFamily="34" charset="0"/>
              <a:buChar char="•"/>
            </a:pPr>
            <a:r>
              <a:rPr lang="ar-LB" sz="2800" dirty="0" smtClean="0">
                <a:latin typeface="Simplified Arabic" panose="02020603050405020304" pitchFamily="18" charset="-78"/>
                <a:cs typeface="Simplified Arabic" panose="02020603050405020304" pitchFamily="18" charset="-78"/>
              </a:rPr>
              <a:t>يعرف التحفظ بأنه </a:t>
            </a:r>
            <a:r>
              <a:rPr lang="ar-LB" sz="2800" dirty="0">
                <a:latin typeface="Simplified Arabic" panose="02020603050405020304" pitchFamily="18" charset="-78"/>
                <a:cs typeface="Simplified Arabic" panose="02020603050405020304" pitchFamily="18" charset="-78"/>
              </a:rPr>
              <a:t>تصريح صادر عن إحدى الدول المشتركة في </a:t>
            </a:r>
            <a:r>
              <a:rPr lang="ar-LB" sz="2800" dirty="0" smtClean="0">
                <a:latin typeface="Simplified Arabic" panose="02020603050405020304" pitchFamily="18" charset="-78"/>
                <a:cs typeface="Simplified Arabic" panose="02020603050405020304" pitchFamily="18" charset="-78"/>
              </a:rPr>
              <a:t>معاهدة </a:t>
            </a:r>
            <a:r>
              <a:rPr lang="ar-LB" sz="2800" dirty="0">
                <a:latin typeface="Simplified Arabic" panose="02020603050405020304" pitchFamily="18" charset="-78"/>
                <a:cs typeface="Simplified Arabic" panose="02020603050405020304" pitchFamily="18" charset="-78"/>
              </a:rPr>
              <a:t>ما</a:t>
            </a:r>
            <a:r>
              <a:rPr lang="ar-LB" sz="2800" dirty="0" smtClean="0">
                <a:latin typeface="Simplified Arabic" panose="02020603050405020304" pitchFamily="18" charset="-78"/>
                <a:cs typeface="Simplified Arabic" panose="02020603050405020304" pitchFamily="18" charset="-78"/>
              </a:rPr>
              <a:t>، تُعرب </a:t>
            </a:r>
            <a:r>
              <a:rPr lang="ar-LB" sz="2800" dirty="0">
                <a:latin typeface="Simplified Arabic" panose="02020603050405020304" pitchFamily="18" charset="-78"/>
                <a:cs typeface="Simplified Arabic" panose="02020603050405020304" pitchFamily="18" charset="-78"/>
              </a:rPr>
              <a:t>فيه عن رغباتها عن عدم </a:t>
            </a:r>
            <a:r>
              <a:rPr lang="ar-LB" sz="2800" dirty="0" smtClean="0">
                <a:latin typeface="Simplified Arabic" panose="02020603050405020304" pitchFamily="18" charset="-78"/>
                <a:cs typeface="Simplified Arabic" panose="02020603050405020304" pitchFamily="18" charset="-78"/>
              </a:rPr>
              <a:t>التقيّد </a:t>
            </a:r>
            <a:r>
              <a:rPr lang="ar-LB" sz="2800" dirty="0">
                <a:latin typeface="Simplified Arabic" panose="02020603050405020304" pitchFamily="18" charset="-78"/>
                <a:cs typeface="Simplified Arabic" panose="02020603050405020304" pitchFamily="18" charset="-78"/>
              </a:rPr>
              <a:t>في أحد </a:t>
            </a:r>
            <a:r>
              <a:rPr lang="ar-LB" sz="2800" dirty="0" smtClean="0">
                <a:latin typeface="Simplified Arabic" panose="02020603050405020304" pitchFamily="18" charset="-78"/>
                <a:cs typeface="Simplified Arabic" panose="02020603050405020304" pitchFamily="18" charset="-78"/>
              </a:rPr>
              <a:t>أحكامها.</a:t>
            </a:r>
          </a:p>
          <a:p>
            <a:pPr algn="just" rtl="1">
              <a:buFont typeface="Arial" panose="020B0604020202020204" pitchFamily="34" charset="0"/>
              <a:buChar char="•"/>
            </a:pPr>
            <a:r>
              <a:rPr lang="ar-LB" sz="2800" dirty="0" smtClean="0">
                <a:latin typeface="Simplified Arabic" panose="02020603050405020304" pitchFamily="18" charset="-78"/>
                <a:cs typeface="Simplified Arabic" panose="02020603050405020304" pitchFamily="18" charset="-78"/>
              </a:rPr>
              <a:t>عدد التحفظات على السيداو </a:t>
            </a:r>
            <a:r>
              <a:rPr lang="ar-LB" sz="2800" dirty="0">
                <a:latin typeface="Simplified Arabic" panose="02020603050405020304" pitchFamily="18" charset="-78"/>
                <a:cs typeface="Simplified Arabic" panose="02020603050405020304" pitchFamily="18" charset="-78"/>
              </a:rPr>
              <a:t>تجاوز ما أبدي من تحفظات على الاتفاقيات الأخرى لحقوق الإنسان، أو بصيغة أخرى أن هذه الاتفاقية كانت موضعاً للتحفظات أكثر من أي اتفاقية دولية أخرى</a:t>
            </a:r>
            <a:r>
              <a:rPr lang="ar-LB" sz="2800" dirty="0" smtClean="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smtClean="0">
                <a:latin typeface="Simplified Arabic" panose="02020603050405020304" pitchFamily="18" charset="-78"/>
                <a:cs typeface="Simplified Arabic" panose="02020603050405020304" pitchFamily="18" charset="-78"/>
              </a:rPr>
              <a:t>*بشكل عام، بلغ </a:t>
            </a:r>
            <a:r>
              <a:rPr lang="ar-LB" sz="2800" dirty="0">
                <a:latin typeface="Simplified Arabic" panose="02020603050405020304" pitchFamily="18" charset="-78"/>
                <a:cs typeface="Simplified Arabic" panose="02020603050405020304" pitchFamily="18" charset="-78"/>
              </a:rPr>
              <a:t>عدد الدول التي أبدت تحفظات على إحدى مواد و/أو فقرات الاتفاقية 58 دولة</a:t>
            </a:r>
            <a:r>
              <a:rPr lang="ar-LB" sz="2800" dirty="0" smtClean="0">
                <a:latin typeface="Simplified Arabic" panose="02020603050405020304" pitchFamily="18" charset="-78"/>
                <a:cs typeface="Simplified Arabic" panose="02020603050405020304" pitchFamily="18" charset="-78"/>
              </a:rPr>
              <a:t>، أي </a:t>
            </a:r>
            <a:r>
              <a:rPr lang="ar-LB" sz="2800" dirty="0">
                <a:latin typeface="Simplified Arabic" panose="02020603050405020304" pitchFamily="18" charset="-78"/>
                <a:cs typeface="Simplified Arabic" panose="02020603050405020304" pitchFamily="18" charset="-78"/>
              </a:rPr>
              <a:t>ما نسبته ربع عدد الدول الأطراف</a:t>
            </a:r>
            <a:r>
              <a:rPr lang="ar-LB" sz="2800" dirty="0" smtClean="0">
                <a:latin typeface="Simplified Arabic" panose="02020603050405020304" pitchFamily="18" charset="-78"/>
                <a:cs typeface="Simplified Arabic" panose="02020603050405020304" pitchFamily="18" charset="-78"/>
              </a:rPr>
              <a:t>. والمادة </a:t>
            </a:r>
            <a:r>
              <a:rPr lang="ar-LB" sz="2800" dirty="0">
                <a:latin typeface="Simplified Arabic" panose="02020603050405020304" pitchFamily="18" charset="-78"/>
                <a:cs typeface="Simplified Arabic" panose="02020603050405020304" pitchFamily="18" charset="-78"/>
              </a:rPr>
              <a:t>29 فقرة 1 كانت أكثر المواد التي أبدت الدول المختلفة تحفظاً عليها وهي المعنية بالتحكيم بين الاطراف المتنازعة. </a:t>
            </a:r>
            <a:endParaRPr lang="en-US" sz="2800" dirty="0">
              <a:latin typeface="Simplified Arabic" panose="02020603050405020304" pitchFamily="18" charset="-78"/>
              <a:cs typeface="Simplified Arabic" panose="02020603050405020304" pitchFamily="18" charset="-78"/>
            </a:endParaRPr>
          </a:p>
          <a:p>
            <a:pPr algn="just" rtl="1"/>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a:xfrm>
            <a:off x="457200" y="188640"/>
            <a:ext cx="8458200" cy="563563"/>
          </a:xfrm>
        </p:spPr>
        <p:txBody>
          <a:bodyPr/>
          <a:lstStyle/>
          <a:p>
            <a:r>
              <a:rPr lang="ar-LB" sz="2800" dirty="0"/>
              <a:t>التحفظات على ا</a:t>
            </a:r>
            <a:r>
              <a:rPr lang="ar-LB" sz="2800" dirty="0" smtClean="0"/>
              <a:t>تفاقية </a:t>
            </a:r>
            <a:r>
              <a:rPr lang="ar-LB" sz="2800" dirty="0"/>
              <a:t>القضاء على كافة أشكال التمييز ضد </a:t>
            </a:r>
            <a:r>
              <a:rPr lang="ar-LB" sz="2800" dirty="0" smtClean="0"/>
              <a:t>المرأة</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661248"/>
            <a:ext cx="1343025" cy="1040135"/>
          </a:xfrm>
          <a:prstGeom prst="rect">
            <a:avLst/>
          </a:prstGeom>
        </p:spPr>
      </p:pic>
    </p:spTree>
    <p:extLst>
      <p:ext uri="{BB962C8B-B14F-4D97-AF65-F5344CB8AC3E}">
        <p14:creationId xmlns:p14="http://schemas.microsoft.com/office/powerpoint/2010/main" val="39889710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
        <p:nvSpPr>
          <p:cNvPr id="2" name="Content Placeholder 1"/>
          <p:cNvSpPr>
            <a:spLocks noGrp="1"/>
          </p:cNvSpPr>
          <p:nvPr>
            <p:ph idx="1"/>
          </p:nvPr>
        </p:nvSpPr>
        <p:spPr>
          <a:xfrm>
            <a:off x="457200" y="1152525"/>
            <a:ext cx="8229600" cy="5948883"/>
          </a:xfrm>
        </p:spPr>
        <p:txBody>
          <a:bodyPr/>
          <a:lstStyle/>
          <a:p>
            <a:pPr marL="0" indent="0" algn="just" rtl="1">
              <a:buNone/>
            </a:pPr>
            <a:r>
              <a:rPr lang="ar-LB" sz="2800" dirty="0" smtClean="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لدى </a:t>
            </a:r>
            <a:r>
              <a:rPr lang="ar-SA" sz="2800" dirty="0">
                <a:latin typeface="Simplified Arabic" panose="02020603050405020304" pitchFamily="18" charset="-78"/>
                <a:cs typeface="Simplified Arabic" panose="02020603050405020304" pitchFamily="18" charset="-78"/>
              </a:rPr>
              <a:t>مراجعة التحفظات التي أبدتها الدول العربية المنضمة إلى الاتفاقية، يلاحظ أن هذه التحفظات </a:t>
            </a:r>
            <a:r>
              <a:rPr lang="ar-LB" sz="2800" dirty="0" smtClean="0">
                <a:latin typeface="Simplified Arabic" panose="02020603050405020304" pitchFamily="18" charset="-78"/>
                <a:cs typeface="Simplified Arabic" panose="02020603050405020304" pitchFamily="18" charset="-78"/>
              </a:rPr>
              <a:t>جاءت على المواد </a:t>
            </a:r>
            <a:r>
              <a:rPr lang="ar-SA" sz="2800" dirty="0" smtClean="0">
                <a:latin typeface="Simplified Arabic" panose="02020603050405020304" pitchFamily="18" charset="-78"/>
                <a:cs typeface="Simplified Arabic" panose="02020603050405020304" pitchFamily="18" charset="-78"/>
              </a:rPr>
              <a:t>الست </a:t>
            </a:r>
            <a:r>
              <a:rPr lang="ar-SA" sz="2800" dirty="0">
                <a:latin typeface="Simplified Arabic" panose="02020603050405020304" pitchFamily="18" charset="-78"/>
                <a:cs typeface="Simplified Arabic" panose="02020603050405020304" pitchFamily="18" charset="-78"/>
              </a:rPr>
              <a:t>التالية:</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smtClean="0">
                <a:latin typeface="Simplified Arabic" panose="02020603050405020304" pitchFamily="18" charset="-78"/>
                <a:cs typeface="Simplified Arabic" panose="02020603050405020304" pitchFamily="18" charset="-78"/>
              </a:rPr>
              <a:t>المادة </a:t>
            </a:r>
            <a:r>
              <a:rPr lang="ar-SA" sz="2800" dirty="0">
                <a:latin typeface="Simplified Arabic" panose="02020603050405020304" pitchFamily="18" charset="-78"/>
                <a:cs typeface="Simplified Arabic" panose="02020603050405020304" pitchFamily="18" charset="-78"/>
              </a:rPr>
              <a:t>(2): وتتعلق بحظر التمييز في الدساتير والتشريعات الوطنية.</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a:latin typeface="Simplified Arabic" panose="02020603050405020304" pitchFamily="18" charset="-78"/>
                <a:cs typeface="Simplified Arabic" panose="02020603050405020304" pitchFamily="18" charset="-78"/>
              </a:rPr>
              <a:t>المادة (7): وتتعلق بالحياة السياسية والعامة.</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a:latin typeface="Simplified Arabic" panose="02020603050405020304" pitchFamily="18" charset="-78"/>
                <a:cs typeface="Simplified Arabic" panose="02020603050405020304" pitchFamily="18" charset="-78"/>
              </a:rPr>
              <a:t>المادة</a:t>
            </a:r>
            <a:r>
              <a:rPr lang="ar-JO" sz="2800" dirty="0">
                <a:latin typeface="Simplified Arabic" panose="02020603050405020304" pitchFamily="18" charset="-78"/>
                <a:cs typeface="Simplified Arabic" panose="02020603050405020304" pitchFamily="18" charset="-78"/>
              </a:rPr>
              <a:t> (</a:t>
            </a:r>
            <a:r>
              <a:rPr lang="ar-SA" sz="2800" dirty="0">
                <a:latin typeface="Simplified Arabic" panose="02020603050405020304" pitchFamily="18" charset="-78"/>
                <a:cs typeface="Simplified Arabic" panose="02020603050405020304" pitchFamily="18" charset="-78"/>
              </a:rPr>
              <a:t>9): وتتعلق بقوانين الجنسية.</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a:latin typeface="Simplified Arabic" panose="02020603050405020304" pitchFamily="18" charset="-78"/>
                <a:cs typeface="Simplified Arabic" panose="02020603050405020304" pitchFamily="18" charset="-78"/>
              </a:rPr>
              <a:t>المادة (15): وتتعلق بالمساواة في الأهلية القانونية والمدنية.</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a:latin typeface="Simplified Arabic" panose="02020603050405020304" pitchFamily="18" charset="-78"/>
                <a:cs typeface="Simplified Arabic" panose="02020603050405020304" pitchFamily="18" charset="-78"/>
              </a:rPr>
              <a:t>المادة (16): وتتعلق بالزواج  </a:t>
            </a:r>
            <a:r>
              <a:rPr lang="ar-JO" sz="2800" dirty="0">
                <a:latin typeface="Simplified Arabic" panose="02020603050405020304" pitchFamily="18" charset="-78"/>
                <a:cs typeface="Simplified Arabic" panose="02020603050405020304" pitchFamily="18" charset="-78"/>
              </a:rPr>
              <a:t>والع</a:t>
            </a:r>
            <a:r>
              <a:rPr lang="ar-SA" sz="2800" dirty="0" err="1">
                <a:latin typeface="Simplified Arabic" panose="02020603050405020304" pitchFamily="18" charset="-78"/>
                <a:cs typeface="Simplified Arabic" panose="02020603050405020304" pitchFamily="18" charset="-78"/>
              </a:rPr>
              <a:t>لاقات</a:t>
            </a:r>
            <a:r>
              <a:rPr lang="ar-SA" sz="2800" dirty="0">
                <a:latin typeface="Simplified Arabic" panose="02020603050405020304" pitchFamily="18" charset="-78"/>
                <a:cs typeface="Simplified Arabic" panose="02020603050405020304" pitchFamily="18" charset="-78"/>
              </a:rPr>
              <a:t> الأسرية.</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a:latin typeface="Simplified Arabic" panose="02020603050405020304" pitchFamily="18" charset="-78"/>
                <a:cs typeface="Simplified Arabic" panose="02020603050405020304" pitchFamily="18" charset="-78"/>
              </a:rPr>
              <a:t>المادة (</a:t>
            </a:r>
            <a:r>
              <a:rPr lang="ar-JO" sz="2800" dirty="0">
                <a:latin typeface="Simplified Arabic" panose="02020603050405020304" pitchFamily="18" charset="-78"/>
                <a:cs typeface="Simplified Arabic" panose="02020603050405020304" pitchFamily="18" charset="-78"/>
              </a:rPr>
              <a:t>29):</a:t>
            </a:r>
            <a:r>
              <a:rPr lang="ar-SA" sz="2800" dirty="0">
                <a:latin typeface="Simplified Arabic" panose="02020603050405020304" pitchFamily="18" charset="-78"/>
                <a:cs typeface="Simplified Arabic" panose="02020603050405020304" pitchFamily="18" charset="-78"/>
              </a:rPr>
              <a:t> وتتعلق بالتحكيم بين الدول </a:t>
            </a:r>
            <a:r>
              <a:rPr lang="ar-SA" sz="2800" dirty="0" smtClean="0">
                <a:latin typeface="Simplified Arabic" panose="02020603050405020304" pitchFamily="18" charset="-78"/>
                <a:cs typeface="Simplified Arabic" panose="02020603050405020304" pitchFamily="18" charset="-78"/>
              </a:rPr>
              <a:t>الأطراف</a:t>
            </a:r>
            <a:r>
              <a:rPr lang="ar-LB" sz="2800" dirty="0" smtClean="0">
                <a:latin typeface="Simplified Arabic" panose="02020603050405020304" pitchFamily="18" charset="-78"/>
                <a:cs typeface="Simplified Arabic" panose="02020603050405020304" pitchFamily="18" charset="-78"/>
              </a:rPr>
              <a:t> </a:t>
            </a:r>
            <a:r>
              <a:rPr lang="ar-SA" sz="2800" dirty="0" smtClean="0">
                <a:latin typeface="Simplified Arabic" panose="02020603050405020304" pitchFamily="18" charset="-78"/>
                <a:cs typeface="Simplified Arabic" panose="02020603050405020304" pitchFamily="18" charset="-78"/>
              </a:rPr>
              <a:t>.</a:t>
            </a:r>
            <a:endParaRPr lang="en-US" sz="2800" dirty="0">
              <a:latin typeface="Simplified Arabic" panose="02020603050405020304" pitchFamily="18" charset="-78"/>
              <a:cs typeface="Simplified Arabic" panose="02020603050405020304" pitchFamily="18" charset="-78"/>
            </a:endParaRPr>
          </a:p>
          <a:p>
            <a:pPr algn="just" rtl="1"/>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بنود اتفاقية </a:t>
            </a:r>
            <a:r>
              <a:rPr lang="ar-LB" dirty="0" err="1" smtClean="0"/>
              <a:t>سيداو</a:t>
            </a:r>
            <a:r>
              <a:rPr lang="ar-LB" dirty="0" smtClean="0"/>
              <a:t> </a:t>
            </a:r>
            <a:endParaRPr lang="en-US" dirty="0"/>
          </a:p>
        </p:txBody>
      </p:sp>
    </p:spTree>
    <p:extLst>
      <p:ext uri="{BB962C8B-B14F-4D97-AF65-F5344CB8AC3E}">
        <p14:creationId xmlns:p14="http://schemas.microsoft.com/office/powerpoint/2010/main" val="30470701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8229600" cy="5548858"/>
          </a:xfrm>
        </p:spPr>
        <p:txBody>
          <a:bodyPr/>
          <a:lstStyle/>
          <a:p>
            <a:pPr lvl="0" algn="just" rtl="1"/>
            <a:r>
              <a:rPr lang="ar-LB" sz="2800" b="1" dirty="0" smtClean="0">
                <a:latin typeface="Simplified Arabic" panose="02020603050405020304" pitchFamily="18" charset="-78"/>
                <a:cs typeface="Simplified Arabic" panose="02020603050405020304" pitchFamily="18" charset="-78"/>
              </a:rPr>
              <a:t>أكدت </a:t>
            </a:r>
            <a:r>
              <a:rPr lang="ar-LB" sz="2800" b="1" dirty="0">
                <a:latin typeface="Simplified Arabic" panose="02020603050405020304" pitchFamily="18" charset="-78"/>
                <a:cs typeface="Simplified Arabic" panose="02020603050405020304" pitchFamily="18" charset="-78"/>
              </a:rPr>
              <a:t>على أن حقوق المرأة هي جزء من منظومة حقوق الإنسان.</a:t>
            </a:r>
            <a:endParaRPr lang="en-US" sz="2800" b="1" dirty="0">
              <a:latin typeface="Simplified Arabic" panose="02020603050405020304" pitchFamily="18" charset="-78"/>
              <a:cs typeface="Simplified Arabic" panose="02020603050405020304" pitchFamily="18" charset="-78"/>
            </a:endParaRPr>
          </a:p>
          <a:p>
            <a:pPr lvl="0" algn="just" rtl="1"/>
            <a:r>
              <a:rPr lang="ar-LB" sz="2800" b="1" dirty="0">
                <a:latin typeface="Simplified Arabic" panose="02020603050405020304" pitchFamily="18" charset="-78"/>
                <a:cs typeface="Simplified Arabic" panose="02020603050405020304" pitchFamily="18" charset="-78"/>
              </a:rPr>
              <a:t>قدمت تعريفاً واضحاً للتمييز.</a:t>
            </a:r>
            <a:endParaRPr lang="en-US" sz="2800" b="1" dirty="0">
              <a:latin typeface="Simplified Arabic" panose="02020603050405020304" pitchFamily="18" charset="-78"/>
              <a:cs typeface="Simplified Arabic" panose="02020603050405020304" pitchFamily="18" charset="-78"/>
            </a:endParaRPr>
          </a:p>
          <a:p>
            <a:pPr lvl="0" algn="just" rtl="1"/>
            <a:r>
              <a:rPr lang="ar-LB" sz="2800" b="1" dirty="0">
                <a:latin typeface="Simplified Arabic" panose="02020603050405020304" pitchFamily="18" charset="-78"/>
                <a:cs typeface="Simplified Arabic" panose="02020603050405020304" pitchFamily="18" charset="-78"/>
              </a:rPr>
              <a:t>دعت الى ضرورة </a:t>
            </a:r>
            <a:r>
              <a:rPr lang="ar-LB" sz="2800" b="1" dirty="0" smtClean="0">
                <a:latin typeface="Simplified Arabic" panose="02020603050405020304" pitchFamily="18" charset="-78"/>
                <a:cs typeface="Simplified Arabic" panose="02020603050405020304" pitchFamily="18" charset="-78"/>
              </a:rPr>
              <a:t>اتخاذ </a:t>
            </a:r>
            <a:r>
              <a:rPr lang="ar-LB" sz="2800" b="1" dirty="0">
                <a:latin typeface="Simplified Arabic" panose="02020603050405020304" pitchFamily="18" charset="-78"/>
                <a:cs typeface="Simplified Arabic" panose="02020603050405020304" pitchFamily="18" charset="-78"/>
              </a:rPr>
              <a:t>التدابير الرامية إلى تحقيق المساواة الفعلية بين </a:t>
            </a:r>
            <a:r>
              <a:rPr lang="ar-LB" sz="2800" b="1" dirty="0" smtClean="0">
                <a:latin typeface="Simplified Arabic" panose="02020603050405020304" pitchFamily="18" charset="-78"/>
                <a:cs typeface="Simplified Arabic" panose="02020603050405020304" pitchFamily="18" charset="-78"/>
              </a:rPr>
              <a:t>الجنسين.</a:t>
            </a:r>
            <a:endParaRPr lang="en-US" sz="2800" b="1" dirty="0">
              <a:latin typeface="Simplified Arabic" panose="02020603050405020304" pitchFamily="18" charset="-78"/>
              <a:cs typeface="Simplified Arabic" panose="02020603050405020304" pitchFamily="18" charset="-78"/>
            </a:endParaRPr>
          </a:p>
          <a:p>
            <a:pPr lvl="0" algn="just" rtl="1"/>
            <a:r>
              <a:rPr lang="ar-LB" sz="2800" b="1" dirty="0">
                <a:latin typeface="Simplified Arabic" panose="02020603050405020304" pitchFamily="18" charset="-78"/>
                <a:cs typeface="Simplified Arabic" panose="02020603050405020304" pitchFamily="18" charset="-78"/>
              </a:rPr>
              <a:t>وضحت المبادئ والإجراءات والآليات الكفيلة بضمان الحقوق الإنسانية </a:t>
            </a:r>
            <a:r>
              <a:rPr lang="ar-LB" sz="2800" b="1" dirty="0" smtClean="0">
                <a:latin typeface="Simplified Arabic" panose="02020603050405020304" pitchFamily="18" charset="-78"/>
                <a:cs typeface="Simplified Arabic" panose="02020603050405020304" pitchFamily="18" charset="-78"/>
              </a:rPr>
              <a:t>للنساء.</a:t>
            </a:r>
            <a:endParaRPr lang="en-US" sz="2800" b="1" dirty="0">
              <a:latin typeface="Simplified Arabic" panose="02020603050405020304" pitchFamily="18" charset="-78"/>
              <a:cs typeface="Simplified Arabic" panose="02020603050405020304" pitchFamily="18" charset="-78"/>
            </a:endParaRPr>
          </a:p>
          <a:p>
            <a:pPr lvl="0" algn="just" rtl="1"/>
            <a:r>
              <a:rPr lang="ar-LB" sz="2800" b="1" dirty="0">
                <a:latin typeface="Simplified Arabic" panose="02020603050405020304" pitchFamily="18" charset="-78"/>
                <a:cs typeface="Simplified Arabic" panose="02020603050405020304" pitchFamily="18" charset="-78"/>
              </a:rPr>
              <a:t>دعت إلى اتخاذ التدابير المؤقته من أجل التعجيل بتحقيق المساواة</a:t>
            </a:r>
            <a:r>
              <a:rPr lang="ar-LB" sz="2800" b="1" dirty="0" smtClean="0">
                <a:latin typeface="Simplified Arabic" panose="02020603050405020304" pitchFamily="18" charset="-78"/>
                <a:cs typeface="Simplified Arabic" panose="02020603050405020304" pitchFamily="18" charset="-78"/>
              </a:rPr>
              <a:t>، مع </a:t>
            </a:r>
            <a:r>
              <a:rPr lang="ar-LB" sz="2800" b="1" dirty="0">
                <a:latin typeface="Simplified Arabic" panose="02020603050405020304" pitchFamily="18" charset="-78"/>
                <a:cs typeface="Simplified Arabic" panose="02020603050405020304" pitchFamily="18" charset="-78"/>
              </a:rPr>
              <a:t>الأخذ بمبدأ التمييز </a:t>
            </a:r>
            <a:r>
              <a:rPr lang="ar-LB" sz="2800" b="1" dirty="0" smtClean="0">
                <a:latin typeface="Simplified Arabic" panose="02020603050405020304" pitchFamily="18" charset="-78"/>
                <a:cs typeface="Simplified Arabic" panose="02020603050405020304" pitchFamily="18" charset="-78"/>
              </a:rPr>
              <a:t>الإيجابي.</a:t>
            </a:r>
            <a:endParaRPr lang="en-US" sz="2800" b="1" dirty="0">
              <a:latin typeface="Simplified Arabic" panose="02020603050405020304" pitchFamily="18" charset="-78"/>
              <a:cs typeface="Simplified Arabic" panose="02020603050405020304" pitchFamily="18" charset="-78"/>
            </a:endParaRPr>
          </a:p>
          <a:p>
            <a:pPr lvl="0" algn="just" rtl="1"/>
            <a:r>
              <a:rPr lang="ar-LB" sz="2800" b="1" dirty="0" smtClean="0">
                <a:latin typeface="Simplified Arabic" panose="02020603050405020304" pitchFamily="18" charset="-78"/>
                <a:cs typeface="Simplified Arabic" panose="02020603050405020304" pitchFamily="18" charset="-78"/>
              </a:rPr>
              <a:t>أشارت </a:t>
            </a:r>
            <a:r>
              <a:rPr lang="ar-LB" sz="2800" b="1" dirty="0">
                <a:latin typeface="Simplified Arabic" panose="02020603050405020304" pitchFamily="18" charset="-78"/>
                <a:cs typeface="Simplified Arabic" panose="02020603050405020304" pitchFamily="18" charset="-78"/>
              </a:rPr>
              <a:t>إلى ضرورة تغيير العادات والتقاليد التي من شأنها أن تؤدي إلى التمييز ضد المرأة أو </a:t>
            </a:r>
            <a:r>
              <a:rPr lang="ar-LB" sz="2800" b="1" dirty="0" smtClean="0">
                <a:latin typeface="Simplified Arabic" panose="02020603050405020304" pitchFamily="18" charset="-78"/>
                <a:cs typeface="Simplified Arabic" panose="02020603050405020304" pitchFamily="18" charset="-78"/>
              </a:rPr>
              <a:t>تعزز </a:t>
            </a:r>
            <a:r>
              <a:rPr lang="ar-LB" sz="2800" b="1" dirty="0">
                <a:latin typeface="Simplified Arabic" panose="02020603050405020304" pitchFamily="18" charset="-78"/>
                <a:cs typeface="Simplified Arabic" panose="02020603050405020304" pitchFamily="18" charset="-78"/>
              </a:rPr>
              <a:t>صور نمطية سلبية عن المرأة.</a:t>
            </a:r>
            <a:endParaRPr lang="en-US" sz="2800" b="1" dirty="0">
              <a:latin typeface="Simplified Arabic" panose="02020603050405020304" pitchFamily="18" charset="-78"/>
              <a:cs typeface="Simplified Arabic" panose="02020603050405020304" pitchFamily="18" charset="-78"/>
            </a:endParaRPr>
          </a:p>
          <a:p>
            <a:pPr algn="just" rtl="1"/>
            <a:endParaRPr lang="en-US" sz="2800" b="1" dirty="0">
              <a:latin typeface="Simplified Arabic" panose="02020603050405020304" pitchFamily="18" charset="-78"/>
              <a:cs typeface="Simplified Arabic" panose="02020603050405020304" pitchFamily="18" charset="-78"/>
            </a:endParaRPr>
          </a:p>
        </p:txBody>
      </p:sp>
      <p:sp>
        <p:nvSpPr>
          <p:cNvPr id="4" name="Title 3"/>
          <p:cNvSpPr>
            <a:spLocks noGrp="1"/>
          </p:cNvSpPr>
          <p:nvPr>
            <p:ph type="title"/>
          </p:nvPr>
        </p:nvSpPr>
        <p:spPr/>
        <p:txBody>
          <a:bodyPr/>
          <a:lstStyle/>
          <a:p>
            <a:r>
              <a:rPr lang="ar-LB" dirty="0" smtClean="0"/>
              <a:t>ماذا أضافت الاتفاقية</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3" y="6025802"/>
            <a:ext cx="1343025" cy="1112143"/>
          </a:xfrm>
          <a:prstGeom prst="rect">
            <a:avLst/>
          </a:prstGeom>
        </p:spPr>
      </p:pic>
    </p:spTree>
    <p:extLst>
      <p:ext uri="{BB962C8B-B14F-4D97-AF65-F5344CB8AC3E}">
        <p14:creationId xmlns:p14="http://schemas.microsoft.com/office/powerpoint/2010/main" val="34263946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LB" dirty="0" smtClean="0"/>
          </a:p>
          <a:p>
            <a:endParaRPr lang="ar-LB" dirty="0"/>
          </a:p>
          <a:p>
            <a:endParaRPr lang="ar-LB" dirty="0" smtClean="0"/>
          </a:p>
          <a:p>
            <a:pPr marL="0" indent="0" algn="ctr" rtl="1">
              <a:buNone/>
            </a:pPr>
            <a:r>
              <a:rPr lang="ar-LB" sz="4800" b="1" dirty="0" smtClean="0"/>
              <a:t>البروتوكول الاختياري</a:t>
            </a:r>
            <a:endParaRPr lang="en-US" sz="48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012009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endParaRPr lang="ar-LB" dirty="0" smtClean="0"/>
          </a:p>
          <a:p>
            <a:pPr algn="just" rtl="1"/>
            <a:r>
              <a:rPr lang="ar-LB" dirty="0" smtClean="0"/>
              <a:t>هو </a:t>
            </a:r>
            <a:r>
              <a:rPr lang="en-US" dirty="0" err="1" smtClean="0"/>
              <a:t>إجراء</a:t>
            </a:r>
            <a:r>
              <a:rPr lang="en-US" dirty="0" smtClean="0"/>
              <a:t> </a:t>
            </a:r>
            <a:r>
              <a:rPr lang="en-US" dirty="0" err="1"/>
              <a:t>قانوني</a:t>
            </a:r>
            <a:r>
              <a:rPr lang="en-US" dirty="0"/>
              <a:t> </a:t>
            </a:r>
            <a:r>
              <a:rPr lang="en-US" dirty="0" err="1"/>
              <a:t>يستعمل</a:t>
            </a:r>
            <a:r>
              <a:rPr lang="en-US" dirty="0"/>
              <a:t> </a:t>
            </a:r>
            <a:r>
              <a:rPr lang="en-US" dirty="0" err="1"/>
              <a:t>كوسيلة</a:t>
            </a:r>
            <a:r>
              <a:rPr lang="en-US" dirty="0"/>
              <a:t> </a:t>
            </a:r>
            <a:r>
              <a:rPr lang="en-US" dirty="0" err="1"/>
              <a:t>تكميلية</a:t>
            </a:r>
            <a:r>
              <a:rPr lang="en-US" dirty="0"/>
              <a:t> </a:t>
            </a:r>
            <a:r>
              <a:rPr lang="en-US" dirty="0" err="1"/>
              <a:t>لتسجيل</a:t>
            </a:r>
            <a:r>
              <a:rPr lang="en-US" dirty="0"/>
              <a:t> </a:t>
            </a:r>
            <a:r>
              <a:rPr lang="ar-LB" dirty="0" smtClean="0"/>
              <a:t> ما </a:t>
            </a:r>
            <a:r>
              <a:rPr lang="en-US" dirty="0" err="1" smtClean="0"/>
              <a:t>توافق</a:t>
            </a:r>
            <a:r>
              <a:rPr lang="en-US" dirty="0" smtClean="0"/>
              <a:t> </a:t>
            </a:r>
            <a:r>
              <a:rPr lang="ar-LB" dirty="0" smtClean="0"/>
              <a:t>عليه </a:t>
            </a:r>
            <a:r>
              <a:rPr lang="en-US" dirty="0" err="1" smtClean="0"/>
              <a:t>الدول</a:t>
            </a:r>
            <a:r>
              <a:rPr lang="en-US" dirty="0" smtClean="0"/>
              <a:t> </a:t>
            </a:r>
            <a:r>
              <a:rPr lang="ar-LB" dirty="0" smtClean="0"/>
              <a:t>من</a:t>
            </a:r>
            <a:r>
              <a:rPr lang="en-US" dirty="0" smtClean="0"/>
              <a:t> </a:t>
            </a:r>
            <a:r>
              <a:rPr lang="en-US" dirty="0" err="1"/>
              <a:t>مسائل</a:t>
            </a:r>
            <a:r>
              <a:rPr lang="en-US" dirty="0"/>
              <a:t> </a:t>
            </a:r>
            <a:r>
              <a:rPr lang="ar-LB" dirty="0" smtClean="0"/>
              <a:t>يمكن إلحاقها</a:t>
            </a:r>
            <a:r>
              <a:rPr lang="en-US" dirty="0" smtClean="0"/>
              <a:t> </a:t>
            </a:r>
            <a:r>
              <a:rPr lang="ar-LB" dirty="0" smtClean="0"/>
              <a:t>ب</a:t>
            </a:r>
            <a:r>
              <a:rPr lang="en-US" dirty="0" err="1" smtClean="0"/>
              <a:t>الاتفاقية</a:t>
            </a:r>
            <a:r>
              <a:rPr lang="en-US" dirty="0" smtClean="0"/>
              <a:t> </a:t>
            </a:r>
            <a:r>
              <a:rPr lang="ar-LB" dirty="0" smtClean="0"/>
              <a:t>التي سبق أن وقعوا عليها .</a:t>
            </a:r>
            <a:r>
              <a:rPr lang="en-US" dirty="0" smtClean="0"/>
              <a:t>.</a:t>
            </a:r>
            <a:endParaRPr lang="en-US" dirty="0"/>
          </a:p>
          <a:p>
            <a:pPr algn="just" rtl="1"/>
            <a:r>
              <a:rPr lang="ar-SA" dirty="0"/>
              <a:t>يهدف البروتوكول </a:t>
            </a:r>
            <a:r>
              <a:rPr lang="ar-SA" dirty="0" smtClean="0"/>
              <a:t>الاختياري</a:t>
            </a:r>
            <a:r>
              <a:rPr lang="ar-LB" dirty="0" smtClean="0"/>
              <a:t> إلى</a:t>
            </a:r>
            <a:r>
              <a:rPr lang="ar-SA" dirty="0" smtClean="0"/>
              <a:t>  </a:t>
            </a:r>
            <a:r>
              <a:rPr lang="ar-SA" dirty="0"/>
              <a:t>"وضع إجراءات تتعلق بالاتفاقية ذاتها أو تتعلق بجانب هام من الاتفاقية. وتعد</a:t>
            </a:r>
            <a:r>
              <a:rPr lang="ar-LB" dirty="0"/>
              <a:t>ّ</a:t>
            </a:r>
            <a:r>
              <a:rPr lang="ar-SA" dirty="0"/>
              <a:t> هذه البروتوكولات اتفاقيات منفردة خاضعة للتوقيع والانضمام والمصادقة من قبل الدول الأطراف في الاتفاقية الأصلية".</a:t>
            </a:r>
            <a:endParaRPr lang="en-US" dirty="0"/>
          </a:p>
        </p:txBody>
      </p:sp>
      <p:sp>
        <p:nvSpPr>
          <p:cNvPr id="3" name="Title 2"/>
          <p:cNvSpPr>
            <a:spLocks noGrp="1"/>
          </p:cNvSpPr>
          <p:nvPr>
            <p:ph type="title"/>
          </p:nvPr>
        </p:nvSpPr>
        <p:spPr/>
        <p:txBody>
          <a:bodyPr/>
          <a:lstStyle/>
          <a:p>
            <a:r>
              <a:rPr lang="ar-LB" dirty="0" smtClean="0"/>
              <a:t> تعريف البروتوكول</a:t>
            </a:r>
            <a:endParaRPr lang="en-US" dirty="0"/>
          </a:p>
        </p:txBody>
      </p:sp>
    </p:spTree>
    <p:extLst>
      <p:ext uri="{BB962C8B-B14F-4D97-AF65-F5344CB8AC3E}">
        <p14:creationId xmlns:p14="http://schemas.microsoft.com/office/powerpoint/2010/main" val="13263779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83568" y="154"/>
            <a:ext cx="7869882" cy="830997"/>
          </a:xfrm>
          <a:prstGeom prst="rect">
            <a:avLst/>
          </a:prstGeom>
        </p:spPr>
        <p:txBody>
          <a:bodyPr wrap="square">
            <a:spAutoFit/>
          </a:bodyPr>
          <a:lstStyle/>
          <a:p>
            <a:pPr algn="r" rtl="1"/>
            <a:r>
              <a:rPr lang="ar-LB" sz="2400" b="1" dirty="0">
                <a:solidFill>
                  <a:schemeClr val="bg1"/>
                </a:solidFill>
                <a:ea typeface="Times New Roman" panose="02020603050405020304" pitchFamily="18" charset="0"/>
                <a:cs typeface="Simplified Arabic" panose="02020603050405020304" pitchFamily="18" charset="-78"/>
              </a:rPr>
              <a:t>البروتوكول الاختياري الملحق باتفاقية</a:t>
            </a:r>
            <a:r>
              <a:rPr lang="en-US" sz="2400" b="1" dirty="0">
                <a:solidFill>
                  <a:schemeClr val="bg1"/>
                </a:solidFill>
                <a:latin typeface="Simplified Arabic" panose="02020603050405020304" pitchFamily="18" charset="-78"/>
                <a:ea typeface="Times New Roman" panose="02020603050405020304" pitchFamily="18" charset="0"/>
              </a:rPr>
              <a:t>  </a:t>
            </a:r>
            <a:r>
              <a:rPr lang="ar-LB" sz="2400" b="1" dirty="0">
                <a:solidFill>
                  <a:schemeClr val="bg1"/>
                </a:solidFill>
                <a:latin typeface="Simplified Arabic" panose="02020603050405020304" pitchFamily="18" charset="-78"/>
                <a:ea typeface="Times New Roman" panose="02020603050405020304" pitchFamily="18" charset="0"/>
              </a:rPr>
              <a:t>القضاء على جميع أشكال التمييز ضد المرأة</a:t>
            </a:r>
            <a:endParaRPr lang="en-US" sz="2400" dirty="0">
              <a:solidFill>
                <a:schemeClr val="bg1"/>
              </a:solidFill>
            </a:endParaRPr>
          </a:p>
        </p:txBody>
      </p:sp>
      <p:sp>
        <p:nvSpPr>
          <p:cNvPr id="3" name="Rectangle 2"/>
          <p:cNvSpPr/>
          <p:nvPr/>
        </p:nvSpPr>
        <p:spPr>
          <a:xfrm>
            <a:off x="345404" y="1484784"/>
            <a:ext cx="8208045" cy="4708981"/>
          </a:xfrm>
          <a:prstGeom prst="rect">
            <a:avLst/>
          </a:prstGeom>
        </p:spPr>
        <p:txBody>
          <a:bodyPr wrap="square">
            <a:spAutoFit/>
          </a:bodyPr>
          <a:lstStyle/>
          <a:p>
            <a:pPr marL="285750" marR="0" indent="-285750" algn="justLow" rtl="1">
              <a:spcBef>
                <a:spcPts val="0"/>
              </a:spcBef>
              <a:spcAft>
                <a:spcPts val="0"/>
              </a:spcAft>
              <a:buFont typeface="Arial" panose="020B0604020202020204" pitchFamily="34" charset="0"/>
              <a:buChar char="•"/>
            </a:pPr>
            <a:endParaRPr lang="ar-LB" sz="3200" b="1" dirty="0">
              <a:latin typeface="Times New Roman" panose="02020603050405020304" pitchFamily="18" charset="0"/>
              <a:ea typeface="Times New Roman" panose="02020603050405020304" pitchFamily="18" charset="0"/>
              <a:cs typeface="Simplified Arabic" panose="02020603050405020304" pitchFamily="18" charset="-78"/>
            </a:endParaRPr>
          </a:p>
          <a:p>
            <a:pPr marR="0" algn="justLow" rtl="1">
              <a:spcBef>
                <a:spcPts val="0"/>
              </a:spcBef>
              <a:spcAft>
                <a:spcPts val="0"/>
              </a:spcAft>
            </a:pPr>
            <a:r>
              <a:rPr lang="ar-LB" sz="3200" b="1" dirty="0" smtClean="0">
                <a:latin typeface="Times New Roman" panose="02020603050405020304" pitchFamily="18" charset="0"/>
                <a:ea typeface="Times New Roman" panose="02020603050405020304" pitchFamily="18" charset="0"/>
                <a:cs typeface="Simplified Arabic" panose="02020603050405020304" pitchFamily="18" charset="-78"/>
              </a:rPr>
              <a:t>كَلفت </a:t>
            </a:r>
            <a:r>
              <a:rPr lang="ar-LB" sz="3200" b="1" dirty="0">
                <a:latin typeface="Times New Roman" panose="02020603050405020304" pitchFamily="18" charset="0"/>
                <a:ea typeface="Times New Roman" panose="02020603050405020304" pitchFamily="18" charset="0"/>
                <a:cs typeface="Simplified Arabic" panose="02020603050405020304" pitchFamily="18" charset="-78"/>
              </a:rPr>
              <a:t>لجنة وضع المرأة في منظمة الأمم المتحدة فريقاً من الخبراء من أجل صياغة بروتوكول اختياري يُلحق باتفاقية القضاء على جميع أشكال التمييز ضد المرأة، صدق على هذا البروتوكول في تاريخ 6 أكتوبر/تشرين الأول 1999 ودخل حيز التنفيذ بتاريخ 22 ديسمبر/كانون الأول 2000 .  وقد وقع عليه حتى الآن 107 دولة من دول العالم بينما لم يوقع من الدول العربية سوى ليبيا( 2004)  وتونس ( 2008</a:t>
            </a:r>
            <a:r>
              <a:rPr lang="ar-LB" sz="3200" b="1" dirty="0" smtClean="0">
                <a:latin typeface="Times New Roman" panose="02020603050405020304" pitchFamily="18" charset="0"/>
                <a:ea typeface="Times New Roman" panose="02020603050405020304" pitchFamily="18" charset="0"/>
                <a:cs typeface="Simplified Arabic" panose="02020603050405020304" pitchFamily="18" charset="-78"/>
              </a:rPr>
              <a:t>).</a:t>
            </a:r>
          </a:p>
          <a:p>
            <a:pPr marL="171450" marR="0" indent="-171450" algn="justLow" rtl="1">
              <a:spcBef>
                <a:spcPts val="0"/>
              </a:spcBef>
              <a:spcAft>
                <a:spcPts val="0"/>
              </a:spcAft>
              <a:buFont typeface="Arial" panose="020B0604020202020204" pitchFamily="34" charset="0"/>
              <a:buChar char="•"/>
            </a:pPr>
            <a:endParaRPr lang="ar-LB" sz="11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171450" marR="0" indent="-171450" algn="justLow" rtl="1">
              <a:spcBef>
                <a:spcPts val="0"/>
              </a:spcBef>
              <a:spcAft>
                <a:spcPts val="0"/>
              </a:spcAft>
              <a:buFont typeface="Arial" panose="020B0604020202020204" pitchFamily="34" charset="0"/>
              <a:buChar char="•"/>
            </a:pPr>
            <a:endParaRPr lang="ar-LB" sz="1100" b="1"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marL="171450" marR="0" indent="-171450" algn="justLow" rtl="1">
              <a:spcBef>
                <a:spcPts val="0"/>
              </a:spcBef>
              <a:spcAft>
                <a:spcPts val="0"/>
              </a:spcAft>
              <a:buFont typeface="Arial" panose="020B0604020202020204" pitchFamily="34" charset="0"/>
              <a:buChar char="•"/>
            </a:pPr>
            <a:endParaRPr lang="ar-LB" sz="11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171450" marR="0" indent="-171450" algn="justLow" rtl="1">
              <a:spcBef>
                <a:spcPts val="0"/>
              </a:spcBef>
              <a:spcAft>
                <a:spcPts val="0"/>
              </a:spcAft>
              <a:buFont typeface="Arial" panose="020B0604020202020204" pitchFamily="34" charset="0"/>
              <a:buChar char="•"/>
            </a:pPr>
            <a:endParaRPr lang="en-US" sz="1100" b="1" dirty="0">
              <a:effectLst/>
              <a:latin typeface="Times New Roman" panose="02020603050405020304" pitchFamily="18" charset="0"/>
              <a:ea typeface="Times New Roman" panose="02020603050405020304" pitchFamily="18" charset="0"/>
              <a:cs typeface="Arabic Transparent"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589240"/>
            <a:ext cx="1343025" cy="1112143"/>
          </a:xfrm>
          <a:prstGeom prst="rect">
            <a:avLst/>
          </a:prstGeom>
        </p:spPr>
      </p:pic>
    </p:spTree>
    <p:extLst>
      <p:ext uri="{BB962C8B-B14F-4D97-AF65-F5344CB8AC3E}">
        <p14:creationId xmlns:p14="http://schemas.microsoft.com/office/powerpoint/2010/main" val="276713675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107504" y="1412776"/>
            <a:ext cx="9036496" cy="5966123"/>
          </a:xfrm>
        </p:spPr>
        <p:txBody>
          <a:bodyPr/>
          <a:lstStyle/>
          <a:p>
            <a:pPr marL="0" indent="0" algn="just" rtl="1">
              <a:buNone/>
            </a:pPr>
            <a:r>
              <a:rPr lang="ar-LB" b="1" dirty="0" smtClean="0"/>
              <a:t>خطورة </a:t>
            </a:r>
            <a:r>
              <a:rPr lang="ar-LB" b="1" dirty="0"/>
              <a:t>البروتوكول يكمن في الإجراءين التاليين:</a:t>
            </a:r>
            <a:endParaRPr lang="en-US" b="1" dirty="0"/>
          </a:p>
          <a:p>
            <a:pPr marL="0" indent="0" algn="just" rtl="1">
              <a:buNone/>
            </a:pPr>
            <a:r>
              <a:rPr lang="ar-LB" sz="2800" b="1" dirty="0" smtClean="0"/>
              <a:t>الأول </a:t>
            </a:r>
            <a:r>
              <a:rPr lang="ar-LB" sz="2800" b="1" dirty="0"/>
              <a:t>: </a:t>
            </a:r>
            <a:r>
              <a:rPr lang="ar-LB" sz="2800" dirty="0"/>
              <a:t>إجراء يمنح المرأة الحق في الشكوى إلى لجنة القضاء على التمييز ضد المرأة حول انتهاكات أحكام اتفاقية </a:t>
            </a:r>
            <a:r>
              <a:rPr lang="ar-LB" sz="2800" dirty="0" err="1"/>
              <a:t>سيداو</a:t>
            </a:r>
            <a:r>
              <a:rPr lang="ar-LB" sz="2800" dirty="0"/>
              <a:t> من قبل حكومتها.  مثال على ذلك : لو اعطيت لمرأة نصف ميراث أخيها فعلى بلدها المصدق على </a:t>
            </a:r>
            <a:r>
              <a:rPr lang="ar-LB" sz="2800" dirty="0" err="1"/>
              <a:t>سيداو</a:t>
            </a:r>
            <a:r>
              <a:rPr lang="ar-LB" sz="2800" dirty="0"/>
              <a:t> إزالة هذا التمييز ومساواتها مع أخيها. إن استنفذت المرأة وسائل رفع التمييز في بلدها تتقدم بشكوى ضد البلد في لجنة </a:t>
            </a:r>
            <a:r>
              <a:rPr lang="ar-LB" sz="2800" dirty="0" err="1"/>
              <a:t>سيداو</a:t>
            </a:r>
            <a:r>
              <a:rPr lang="ar-LB" sz="2800" dirty="0"/>
              <a:t> . وللجنة </a:t>
            </a:r>
            <a:r>
              <a:rPr lang="ar-LB" sz="2800" dirty="0" err="1"/>
              <a:t>سيداو</a:t>
            </a:r>
            <a:r>
              <a:rPr lang="ar-LB" sz="2800" dirty="0"/>
              <a:t> الحق في إحالة الشكوى إلى الدولة الطرف . من أجل اتخاذ تدابير مؤقتة لصالح صاحبة الشكوى، لتفادي وقوع ما تعتبره اللجنة ضرراً لا يمكن إصلاحه. </a:t>
            </a:r>
            <a:endParaRPr lang="ar-LB" sz="2800" dirty="0" smtClean="0"/>
          </a:p>
          <a:p>
            <a:pPr marL="0" indent="0" algn="just" rtl="1">
              <a:buNone/>
            </a:pPr>
            <a:r>
              <a:rPr lang="ar-LB" sz="2800" b="1" dirty="0" smtClean="0"/>
              <a:t>والثاني</a:t>
            </a:r>
            <a:r>
              <a:rPr lang="ar-LB" sz="2800" dirty="0" smtClean="0"/>
              <a:t> : </a:t>
            </a:r>
            <a:r>
              <a:rPr lang="ar-LB" sz="2800" dirty="0"/>
              <a:t>إجراء يمكن اللجنة من توجيه الأسئلة حول الانتهاكات الخطرة أو المستمرة لحقوق المرأة الإنسانية في الدول التي أصبحت أ</a:t>
            </a:r>
            <a:r>
              <a:rPr lang="ar-LB" sz="2800" dirty="0" smtClean="0"/>
              <a:t>عضاء </a:t>
            </a:r>
            <a:r>
              <a:rPr lang="ar-LB" sz="2800" dirty="0"/>
              <a:t>في البروتوكول الاختياري .</a:t>
            </a:r>
            <a:endParaRPr lang="en-US" sz="2800" dirty="0"/>
          </a:p>
          <a:p>
            <a:pPr algn="just" rtl="1">
              <a:buFontTx/>
              <a:buNone/>
            </a:pPr>
            <a:endParaRPr lang="en-US" altLang="en-US" sz="2400" b="1" dirty="0"/>
          </a:p>
        </p:txBody>
      </p:sp>
      <p:sp>
        <p:nvSpPr>
          <p:cNvPr id="2" name="Rectangle 1"/>
          <p:cNvSpPr/>
          <p:nvPr/>
        </p:nvSpPr>
        <p:spPr>
          <a:xfrm>
            <a:off x="683568" y="154"/>
            <a:ext cx="7869882" cy="830997"/>
          </a:xfrm>
          <a:prstGeom prst="rect">
            <a:avLst/>
          </a:prstGeom>
        </p:spPr>
        <p:txBody>
          <a:bodyPr wrap="square">
            <a:spAutoFit/>
          </a:bodyPr>
          <a:lstStyle/>
          <a:p>
            <a:pPr algn="r" rtl="1"/>
            <a:r>
              <a:rPr lang="ar-LB" sz="2400" b="1" dirty="0">
                <a:solidFill>
                  <a:schemeClr val="bg1"/>
                </a:solidFill>
                <a:ea typeface="Times New Roman" panose="02020603050405020304" pitchFamily="18" charset="0"/>
                <a:cs typeface="Simplified Arabic" panose="02020603050405020304" pitchFamily="18" charset="-78"/>
              </a:rPr>
              <a:t>البروتوكول الاختياري الملحق باتفاقية</a:t>
            </a:r>
            <a:r>
              <a:rPr lang="en-US" sz="2400" b="1" dirty="0">
                <a:solidFill>
                  <a:schemeClr val="bg1"/>
                </a:solidFill>
                <a:latin typeface="Simplified Arabic" panose="02020603050405020304" pitchFamily="18" charset="-78"/>
                <a:ea typeface="Times New Roman" panose="02020603050405020304" pitchFamily="18" charset="0"/>
              </a:rPr>
              <a:t>  </a:t>
            </a:r>
            <a:r>
              <a:rPr lang="ar-LB" sz="2400" b="1" dirty="0">
                <a:solidFill>
                  <a:schemeClr val="bg1"/>
                </a:solidFill>
                <a:latin typeface="Simplified Arabic" panose="02020603050405020304" pitchFamily="18" charset="-78"/>
                <a:ea typeface="Times New Roman" panose="02020603050405020304" pitchFamily="18" charset="0"/>
              </a:rPr>
              <a:t>القضاء على جميع أشكال التمييز ضد المرأة</a:t>
            </a:r>
            <a:endParaRPr lang="en-US" sz="24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021288"/>
            <a:ext cx="1343025" cy="680095"/>
          </a:xfrm>
          <a:prstGeom prst="rect">
            <a:avLst/>
          </a:prstGeom>
        </p:spPr>
      </p:pic>
    </p:spTree>
    <p:extLst>
      <p:ext uri="{BB962C8B-B14F-4D97-AF65-F5344CB8AC3E}">
        <p14:creationId xmlns:p14="http://schemas.microsoft.com/office/powerpoint/2010/main" val="41998716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225" y="1296988"/>
            <a:ext cx="8229600" cy="5248275"/>
          </a:xfrm>
        </p:spPr>
        <p:txBody>
          <a:bodyPr/>
          <a:lstStyle/>
          <a:p>
            <a:pPr algn="just" rtl="1"/>
            <a:endParaRPr lang="ar-LB" sz="2800" b="1" dirty="0" smtClean="0">
              <a:latin typeface="Simplified Arabic" panose="02020603050405020304" pitchFamily="18" charset="-78"/>
              <a:cs typeface="Simplified Arabic" panose="02020603050405020304" pitchFamily="18" charset="-78"/>
            </a:endParaRPr>
          </a:p>
          <a:p>
            <a:pPr algn="just" rtl="1"/>
            <a:endParaRPr lang="ar-LB" sz="2800" b="1" dirty="0">
              <a:latin typeface="Simplified Arabic" panose="02020603050405020304" pitchFamily="18" charset="-78"/>
              <a:cs typeface="Simplified Arabic" panose="02020603050405020304" pitchFamily="18" charset="-78"/>
            </a:endParaRPr>
          </a:p>
          <a:p>
            <a:pPr marL="0" indent="0" algn="just" rtl="1">
              <a:buNone/>
            </a:pPr>
            <a:r>
              <a:rPr lang="ar-LB" sz="2800" b="1" dirty="0" smtClean="0">
                <a:latin typeface="Simplified Arabic" panose="02020603050405020304" pitchFamily="18" charset="-78"/>
                <a:cs typeface="Simplified Arabic" panose="02020603050405020304" pitchFamily="18" charset="-78"/>
              </a:rPr>
              <a:t>الجمعية </a:t>
            </a:r>
            <a:r>
              <a:rPr lang="ar-LB" sz="2800" b="1" dirty="0">
                <a:latin typeface="Simplified Arabic" panose="02020603050405020304" pitchFamily="18" charset="-78"/>
                <a:cs typeface="Simplified Arabic" panose="02020603050405020304" pitchFamily="18" charset="-78"/>
              </a:rPr>
              <a:t>العامة</a:t>
            </a:r>
          </a:p>
          <a:p>
            <a:pPr marL="0" indent="0" algn="just" rtl="1">
              <a:buNone/>
            </a:pPr>
            <a:r>
              <a:rPr lang="ar-LB" sz="2800" dirty="0" smtClean="0">
                <a:latin typeface="Simplified Arabic" panose="02020603050405020304" pitchFamily="18" charset="-78"/>
                <a:cs typeface="Simplified Arabic" panose="02020603050405020304" pitchFamily="18" charset="-78"/>
              </a:rPr>
              <a:t>هي </a:t>
            </a:r>
            <a:r>
              <a:rPr lang="ar-LB" sz="2800" dirty="0">
                <a:latin typeface="Simplified Arabic" panose="02020603050405020304" pitchFamily="18" charset="-78"/>
                <a:cs typeface="Simplified Arabic" panose="02020603050405020304" pitchFamily="18" charset="-78"/>
              </a:rPr>
              <a:t>جهاز التداول ووضع السياسات والتمثيل في الأمم المتحدة. ولجميع </a:t>
            </a:r>
            <a:r>
              <a:rPr lang="ar-LB" sz="2800" dirty="0" smtClean="0">
                <a:latin typeface="Simplified Arabic" panose="02020603050405020304" pitchFamily="18" charset="-78"/>
                <a:cs typeface="Simplified Arabic" panose="02020603050405020304" pitchFamily="18" charset="-78"/>
              </a:rPr>
              <a:t>الدول الـ 193 الأعضاء في </a:t>
            </a:r>
            <a:r>
              <a:rPr lang="ar-LB" sz="2800" dirty="0">
                <a:latin typeface="Simplified Arabic" panose="02020603050405020304" pitchFamily="18" charset="-78"/>
                <a:cs typeface="Simplified Arabic" panose="02020603050405020304" pitchFamily="18" charset="-78"/>
              </a:rPr>
              <a:t>الأمم المتحدة تمثيل في الجمعية العامة، مما يجعل هذا الجهاز جهازا </a:t>
            </a:r>
            <a:r>
              <a:rPr lang="ar-LB" sz="2800" dirty="0" smtClean="0">
                <a:latin typeface="Simplified Arabic" panose="02020603050405020304" pitchFamily="18" charset="-78"/>
                <a:cs typeface="Simplified Arabic" panose="02020603050405020304" pitchFamily="18" charset="-78"/>
              </a:rPr>
              <a:t>ذات تمثيل </a:t>
            </a:r>
            <a:r>
              <a:rPr lang="ar-LB" sz="2800" dirty="0">
                <a:latin typeface="Simplified Arabic" panose="02020603050405020304" pitchFamily="18" charset="-78"/>
                <a:cs typeface="Simplified Arabic" panose="02020603050405020304" pitchFamily="18" charset="-78"/>
              </a:rPr>
              <a:t>عالمي بامتياز. </a:t>
            </a:r>
            <a:endParaRPr lang="ar-LB" sz="2800" dirty="0" smtClean="0">
              <a:latin typeface="Simplified Arabic" panose="02020603050405020304" pitchFamily="18" charset="-78"/>
              <a:cs typeface="Simplified Arabic" panose="02020603050405020304" pitchFamily="18" charset="-78"/>
            </a:endParaRPr>
          </a:p>
          <a:p>
            <a:pPr algn="just" rtl="1"/>
            <a:endParaRPr lang="ar-LB"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لمحة عن منظمة الأمم المتحدة وأبرز أقسامها </a:t>
            </a:r>
            <a:endParaRPr lang="en-US" dirty="0"/>
          </a:p>
        </p:txBody>
      </p:sp>
      <p:sp>
        <p:nvSpPr>
          <p:cNvPr id="4" name="AutoShape 2" descr="صورة ذات صلة"/>
          <p:cNvSpPr>
            <a:spLocks noChangeAspect="1" noChangeArrowheads="1"/>
          </p:cNvSpPr>
          <p:nvPr/>
        </p:nvSpPr>
        <p:spPr bwMode="auto">
          <a:xfrm>
            <a:off x="-223934" y="5662462"/>
            <a:ext cx="1195534" cy="11955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صورة ذات صل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34" y="4798799"/>
            <a:ext cx="2847975" cy="2356892"/>
          </a:xfrm>
          <a:prstGeom prst="rect">
            <a:avLst/>
          </a:prstGeom>
        </p:spPr>
      </p:pic>
    </p:spTree>
    <p:extLst>
      <p:ext uri="{BB962C8B-B14F-4D97-AF65-F5344CB8AC3E}">
        <p14:creationId xmlns:p14="http://schemas.microsoft.com/office/powerpoint/2010/main" val="41763487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83568" y="154"/>
            <a:ext cx="7869882" cy="830997"/>
          </a:xfrm>
          <a:prstGeom prst="rect">
            <a:avLst/>
          </a:prstGeom>
        </p:spPr>
        <p:txBody>
          <a:bodyPr wrap="square">
            <a:spAutoFit/>
          </a:bodyPr>
          <a:lstStyle/>
          <a:p>
            <a:pPr algn="r" rtl="1"/>
            <a:r>
              <a:rPr lang="ar-LB" sz="2400" b="1" dirty="0">
                <a:solidFill>
                  <a:schemeClr val="bg1"/>
                </a:solidFill>
                <a:ea typeface="Times New Roman" panose="02020603050405020304" pitchFamily="18" charset="0"/>
                <a:cs typeface="Simplified Arabic" panose="02020603050405020304" pitchFamily="18" charset="-78"/>
              </a:rPr>
              <a:t>البروتوكول الاختياري الملحق باتفاقية</a:t>
            </a:r>
            <a:r>
              <a:rPr lang="en-US" sz="2400" b="1" dirty="0">
                <a:solidFill>
                  <a:schemeClr val="bg1"/>
                </a:solidFill>
                <a:latin typeface="Simplified Arabic" panose="02020603050405020304" pitchFamily="18" charset="-78"/>
                <a:ea typeface="Times New Roman" panose="02020603050405020304" pitchFamily="18" charset="0"/>
              </a:rPr>
              <a:t>  </a:t>
            </a:r>
            <a:r>
              <a:rPr lang="ar-LB" sz="2400" b="1" dirty="0">
                <a:solidFill>
                  <a:schemeClr val="bg1"/>
                </a:solidFill>
                <a:latin typeface="Simplified Arabic" panose="02020603050405020304" pitchFamily="18" charset="-78"/>
                <a:ea typeface="Times New Roman" panose="02020603050405020304" pitchFamily="18" charset="0"/>
              </a:rPr>
              <a:t>القضاء على جميع أشكال التمييز ضد المرأة</a:t>
            </a:r>
            <a:endParaRPr lang="en-US" sz="2400" dirty="0">
              <a:solidFill>
                <a:schemeClr val="bg1"/>
              </a:solidFill>
            </a:endParaRPr>
          </a:p>
        </p:txBody>
      </p:sp>
      <p:sp>
        <p:nvSpPr>
          <p:cNvPr id="3" name="Rectangle 2"/>
          <p:cNvSpPr/>
          <p:nvPr/>
        </p:nvSpPr>
        <p:spPr>
          <a:xfrm>
            <a:off x="345404" y="1484784"/>
            <a:ext cx="8208045" cy="600164"/>
          </a:xfrm>
          <a:prstGeom prst="rect">
            <a:avLst/>
          </a:prstGeom>
        </p:spPr>
        <p:txBody>
          <a:bodyPr wrap="square">
            <a:spAutoFit/>
          </a:bodyPr>
          <a:lstStyle/>
          <a:p>
            <a:pPr marL="171450" marR="0" indent="-171450" algn="justLow" rtl="1">
              <a:spcBef>
                <a:spcPts val="0"/>
              </a:spcBef>
              <a:spcAft>
                <a:spcPts val="0"/>
              </a:spcAft>
              <a:buFont typeface="Arial" panose="020B0604020202020204" pitchFamily="34" charset="0"/>
              <a:buChar char="•"/>
            </a:pPr>
            <a:endParaRPr lang="ar-LB" sz="11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marL="171450" marR="0" indent="-171450" algn="justLow" rtl="1">
              <a:spcBef>
                <a:spcPts val="0"/>
              </a:spcBef>
              <a:spcAft>
                <a:spcPts val="0"/>
              </a:spcAft>
              <a:buFont typeface="Arial" panose="020B0604020202020204" pitchFamily="34" charset="0"/>
              <a:buChar char="•"/>
            </a:pPr>
            <a:endParaRPr lang="ar-LB" sz="11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171450" marR="0" indent="-171450" algn="justLow" rtl="1">
              <a:spcBef>
                <a:spcPts val="0"/>
              </a:spcBef>
              <a:spcAft>
                <a:spcPts val="0"/>
              </a:spcAft>
              <a:buFont typeface="Arial" panose="020B0604020202020204" pitchFamily="34" charset="0"/>
              <a:buChar char="•"/>
            </a:pPr>
            <a:endParaRPr lang="en-US" sz="1100" dirty="0">
              <a:effectLst/>
              <a:latin typeface="Times New Roman" panose="02020603050405020304" pitchFamily="18" charset="0"/>
              <a:ea typeface="Times New Roman" panose="02020603050405020304" pitchFamily="18" charset="0"/>
              <a:cs typeface="Arabic Transparent" panose="020B0604020202020204" pitchFamily="34" charset="0"/>
            </a:endParaRPr>
          </a:p>
        </p:txBody>
      </p:sp>
      <p:sp>
        <p:nvSpPr>
          <p:cNvPr id="4" name="Rectangle 3"/>
          <p:cNvSpPr/>
          <p:nvPr/>
        </p:nvSpPr>
        <p:spPr>
          <a:xfrm>
            <a:off x="892349" y="1450429"/>
            <a:ext cx="7452320" cy="4524315"/>
          </a:xfrm>
          <a:prstGeom prst="rect">
            <a:avLst/>
          </a:prstGeom>
        </p:spPr>
        <p:txBody>
          <a:bodyPr wrap="square">
            <a:spAutoFit/>
          </a:bodyPr>
          <a:lstStyle/>
          <a:p>
            <a:pPr marL="0" marR="0" algn="justLow" rtl="1">
              <a:spcBef>
                <a:spcPts val="0"/>
              </a:spcBef>
              <a:spcAft>
                <a:spcPts val="0"/>
              </a:spcAft>
            </a:pPr>
            <a:r>
              <a:rPr lang="ar-LB" sz="3200" dirty="0">
                <a:latin typeface="Simplified Arabic" panose="02020603050405020304" pitchFamily="18" charset="-78"/>
                <a:ea typeface="Times New Roman" panose="02020603050405020304" pitchFamily="18" charset="0"/>
                <a:cs typeface="Simplified Arabic" panose="02020603050405020304" pitchFamily="18" charset="-78"/>
              </a:rPr>
              <a:t>ويعتبر هذا تمييزُ خاص للبروتوكول عن اتفاقية </a:t>
            </a:r>
            <a:r>
              <a:rPr lang="ar-LB" sz="3200" dirty="0" err="1">
                <a:latin typeface="Simplified Arabic" panose="02020603050405020304" pitchFamily="18" charset="-78"/>
                <a:ea typeface="Times New Roman" panose="02020603050405020304" pitchFamily="18" charset="0"/>
                <a:cs typeface="Simplified Arabic" panose="02020603050405020304" pitchFamily="18" charset="-78"/>
              </a:rPr>
              <a:t>السيداو</a:t>
            </a:r>
            <a:r>
              <a:rPr lang="ar-LB" sz="3200" dirty="0">
                <a:latin typeface="Simplified Arabic" panose="02020603050405020304" pitchFamily="18" charset="-78"/>
                <a:ea typeface="Times New Roman" panose="02020603050405020304" pitchFamily="18" charset="0"/>
                <a:cs typeface="Simplified Arabic" panose="02020603050405020304" pitchFamily="18" charset="-78"/>
              </a:rPr>
              <a:t>. وذلك أنه، "قبل إقرار البروتوكول الاختياري، لم يكن بإمكان الأفراد أو مجموعات الأفراد الحصول على الحلول الناجعة في المنتديات الدولية بالنسبة إلى انتهاكات </a:t>
            </a:r>
            <a:r>
              <a:rPr lang="ar-LB" sz="3200" dirty="0" err="1">
                <a:latin typeface="Simplified Arabic" panose="02020603050405020304" pitchFamily="18" charset="-78"/>
                <a:ea typeface="Times New Roman" panose="02020603050405020304" pitchFamily="18" charset="0"/>
                <a:cs typeface="Simplified Arabic" panose="02020603050405020304" pitchFamily="18" charset="-78"/>
              </a:rPr>
              <a:t>سيداو</a:t>
            </a:r>
            <a:r>
              <a:rPr lang="ar-LB" sz="3200" dirty="0">
                <a:latin typeface="Simplified Arabic" panose="02020603050405020304" pitchFamily="18" charset="-78"/>
                <a:ea typeface="Times New Roman" panose="02020603050405020304" pitchFamily="18" charset="0"/>
                <a:cs typeface="Simplified Arabic" panose="02020603050405020304" pitchFamily="18" charset="-78"/>
              </a:rPr>
              <a:t> التي تطالهن" .</a:t>
            </a:r>
            <a:endParaRPr lang="en-US" sz="3200" dirty="0">
              <a:latin typeface="Simplified Arabic" panose="02020603050405020304" pitchFamily="18" charset="-78"/>
              <a:ea typeface="Times New Roman" panose="02020603050405020304" pitchFamily="18" charset="0"/>
              <a:cs typeface="Simplified Arabic" panose="02020603050405020304" pitchFamily="18" charset="-78"/>
            </a:endParaRPr>
          </a:p>
          <a:p>
            <a:pPr marL="0" marR="0" indent="457200" algn="justLow" rtl="1">
              <a:spcBef>
                <a:spcPts val="0"/>
              </a:spcBef>
              <a:spcAft>
                <a:spcPts val="0"/>
              </a:spcAft>
            </a:pPr>
            <a:r>
              <a:rPr lang="ar-LB" sz="3200" dirty="0">
                <a:latin typeface="Simplified Arabic" panose="02020603050405020304" pitchFamily="18" charset="-78"/>
                <a:ea typeface="Times New Roman" panose="02020603050405020304" pitchFamily="18" charset="0"/>
                <a:cs typeface="Simplified Arabic" panose="02020603050405020304" pitchFamily="18" charset="-78"/>
              </a:rPr>
              <a:t>إضافة إلى ذلك فإن ما ميّز هذا البروتوكول هو النص الصريح الذي جاء به حول عدم جواز إبداء أية تحفظات على البروتوكول، وذلك بخلاف ما جرى في اتفاقية القضاء على جميع أشكال التمييز ضد المرأة .</a:t>
            </a:r>
            <a:endParaRPr lang="en-US" sz="3200" dirty="0">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5" y="5589240"/>
            <a:ext cx="1343025" cy="1400175"/>
          </a:xfrm>
          <a:prstGeom prst="rect">
            <a:avLst/>
          </a:prstGeom>
        </p:spPr>
      </p:pic>
    </p:spTree>
    <p:extLst>
      <p:ext uri="{BB962C8B-B14F-4D97-AF65-F5344CB8AC3E}">
        <p14:creationId xmlns:p14="http://schemas.microsoft.com/office/powerpoint/2010/main" val="80603495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a:buNone/>
            </a:pPr>
            <a:r>
              <a:rPr lang="en-US" dirty="0" smtClean="0"/>
              <a:t> :</a:t>
            </a:r>
            <a:r>
              <a:rPr lang="ar-LB" dirty="0" smtClean="0"/>
              <a:t>تتم </a:t>
            </a:r>
            <a:r>
              <a:rPr lang="ar-LB" dirty="0"/>
              <a:t>المراقبة  </a:t>
            </a:r>
            <a:r>
              <a:rPr lang="ar-LB" dirty="0" smtClean="0"/>
              <a:t>بطرق</a:t>
            </a:r>
            <a:endParaRPr lang="en-US" dirty="0"/>
          </a:p>
        </p:txBody>
      </p:sp>
      <p:sp>
        <p:nvSpPr>
          <p:cNvPr id="3" name="Title 2"/>
          <p:cNvSpPr>
            <a:spLocks noGrp="1"/>
          </p:cNvSpPr>
          <p:nvPr>
            <p:ph type="title"/>
          </p:nvPr>
        </p:nvSpPr>
        <p:spPr/>
        <p:txBody>
          <a:bodyPr/>
          <a:lstStyle/>
          <a:p>
            <a:pPr lvl="0"/>
            <a:r>
              <a:rPr lang="ar-LB" dirty="0"/>
              <a:t>وسائل مراقبة تطبيق </a:t>
            </a:r>
            <a:r>
              <a:rPr lang="ar-LB" dirty="0" smtClean="0"/>
              <a:t>الاتفاقيات</a:t>
            </a:r>
            <a:endParaRPr lang="en-US" dirty="0"/>
          </a:p>
        </p:txBody>
      </p:sp>
      <p:graphicFrame>
        <p:nvGraphicFramePr>
          <p:cNvPr id="4" name="Diagram 3"/>
          <p:cNvGraphicFramePr/>
          <p:nvPr>
            <p:extLst>
              <p:ext uri="{D42A27DB-BD31-4B8C-83A1-F6EECF244321}">
                <p14:modId xmlns:p14="http://schemas.microsoft.com/office/powerpoint/2010/main" val="2664976302"/>
              </p:ext>
            </p:extLst>
          </p:nvPr>
        </p:nvGraphicFramePr>
        <p:xfrm>
          <a:off x="827584" y="1700808"/>
          <a:ext cx="681608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3487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340768"/>
            <a:ext cx="8229600" cy="10765507"/>
          </a:xfrm>
        </p:spPr>
        <p:txBody>
          <a:bodyPr/>
          <a:lstStyle/>
          <a:p>
            <a:pPr marL="0" lvl="0" indent="0" algn="just" rtl="1">
              <a:buNone/>
            </a:pPr>
            <a:r>
              <a:rPr lang="ar-LB" sz="2800" b="1" dirty="0" smtClean="0">
                <a:latin typeface="Simplified Arabic" panose="02020603050405020304" pitchFamily="18" charset="-78"/>
                <a:cs typeface="Simplified Arabic" panose="02020603050405020304" pitchFamily="18" charset="-78"/>
              </a:rPr>
              <a:t>- عبر</a:t>
            </a:r>
            <a:r>
              <a:rPr lang="ar-SA" sz="2800" b="1" dirty="0" smtClean="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لجان خاصة  حددتها الأمم المتحدة لهذه الغاية. </a:t>
            </a:r>
            <a:endParaRPr lang="en-US" sz="2800" b="1" dirty="0">
              <a:latin typeface="Simplified Arabic" panose="02020603050405020304" pitchFamily="18" charset="-78"/>
              <a:cs typeface="Simplified Arabic" panose="02020603050405020304" pitchFamily="18" charset="-78"/>
            </a:endParaRPr>
          </a:p>
          <a:p>
            <a:pPr algn="just" rtl="1">
              <a:buFontTx/>
              <a:buChar char="-"/>
            </a:pPr>
            <a:r>
              <a:rPr lang="ar-LB" sz="2800" b="1" dirty="0" smtClean="0">
                <a:latin typeface="Simplified Arabic" panose="02020603050405020304" pitchFamily="18" charset="-78"/>
                <a:cs typeface="Simplified Arabic" panose="02020603050405020304" pitchFamily="18" charset="-78"/>
              </a:rPr>
              <a:t>تم </a:t>
            </a:r>
            <a:r>
              <a:rPr lang="ar-LB" sz="2800" b="1" dirty="0">
                <a:latin typeface="Simplified Arabic" panose="02020603050405020304" pitchFamily="18" charset="-78"/>
                <a:cs typeface="Simplified Arabic" panose="02020603050405020304" pitchFamily="18" charset="-78"/>
              </a:rPr>
              <a:t>تشكيل لجنة القضاء على جميع أشكال التمييز ضد المرأة (اللجنة) بموجب المادة 17(الجزء الخامس من الإتفاقية</a:t>
            </a:r>
            <a:r>
              <a:rPr lang="ar-LB" sz="2800" b="1" dirty="0" smtClean="0">
                <a:latin typeface="Simplified Arabic" panose="02020603050405020304" pitchFamily="18" charset="-78"/>
                <a:cs typeface="Simplified Arabic" panose="02020603050405020304" pitchFamily="18" charset="-78"/>
              </a:rPr>
              <a:t>)، وتأسست في العام 1982.</a:t>
            </a:r>
          </a:p>
          <a:p>
            <a:pPr marL="0" lvl="0" indent="0" algn="just" rtl="1">
              <a:buNone/>
            </a:pPr>
            <a:r>
              <a:rPr lang="ar-LB" sz="2800" b="1" dirty="0" smtClean="0">
                <a:latin typeface="Simplified Arabic" panose="02020603050405020304" pitchFamily="18" charset="-78"/>
                <a:cs typeface="Simplified Arabic" panose="02020603050405020304" pitchFamily="18" charset="-78"/>
              </a:rPr>
              <a:t>- تتكون </a:t>
            </a:r>
            <a:r>
              <a:rPr lang="ar-LB" sz="2800" b="1" dirty="0">
                <a:latin typeface="Simplified Arabic" panose="02020603050405020304" pitchFamily="18" charset="-78"/>
                <a:cs typeface="Simplified Arabic" panose="02020603050405020304" pitchFamily="18" charset="-78"/>
              </a:rPr>
              <a:t>اللجنة من 23 </a:t>
            </a:r>
            <a:r>
              <a:rPr lang="ar-LB" sz="2800" b="1" dirty="0" smtClean="0">
                <a:latin typeface="Simplified Arabic" panose="02020603050405020304" pitchFamily="18" charset="-78"/>
                <a:cs typeface="Simplified Arabic" panose="02020603050405020304" pitchFamily="18" charset="-78"/>
              </a:rPr>
              <a:t>خبيراً، يتم </a:t>
            </a:r>
            <a:r>
              <a:rPr lang="ar-LB" sz="2800" b="1" dirty="0">
                <a:latin typeface="Simplified Arabic" panose="02020603050405020304" pitchFamily="18" charset="-78"/>
                <a:cs typeface="Simplified Arabic" panose="02020603050405020304" pitchFamily="18" charset="-78"/>
              </a:rPr>
              <a:t>اختيارهم بالاقتراع </a:t>
            </a:r>
            <a:r>
              <a:rPr lang="ar-LB" sz="2800" b="1" dirty="0" smtClean="0">
                <a:latin typeface="Simplified Arabic" panose="02020603050405020304" pitchFamily="18" charset="-78"/>
                <a:cs typeface="Simplified Arabic" panose="02020603050405020304" pitchFamily="18" charset="-78"/>
              </a:rPr>
              <a:t>السري .</a:t>
            </a:r>
            <a:endParaRPr lang="en-US" sz="2800" b="1" dirty="0">
              <a:latin typeface="Simplified Arabic" panose="02020603050405020304" pitchFamily="18" charset="-78"/>
              <a:cs typeface="Simplified Arabic" panose="02020603050405020304" pitchFamily="18" charset="-78"/>
            </a:endParaRPr>
          </a:p>
          <a:p>
            <a:pPr marL="0" lvl="0" indent="0" algn="just" rtl="1">
              <a:buNone/>
            </a:pPr>
            <a:r>
              <a:rPr lang="ar-LB" sz="2800" b="1" dirty="0" smtClean="0">
                <a:latin typeface="Simplified Arabic" panose="02020603050405020304" pitchFamily="18" charset="-78"/>
                <a:cs typeface="Simplified Arabic" panose="02020603050405020304" pitchFamily="18" charset="-78"/>
              </a:rPr>
              <a:t>- ترشيح </a:t>
            </a:r>
            <a:r>
              <a:rPr lang="ar-LB" sz="2800" b="1" dirty="0">
                <a:latin typeface="Simplified Arabic" panose="02020603050405020304" pitchFamily="18" charset="-78"/>
                <a:cs typeface="Simplified Arabic" panose="02020603050405020304" pitchFamily="18" charset="-78"/>
              </a:rPr>
              <a:t>الخبراء يتم من قبل الدول بناء على طلب من </a:t>
            </a:r>
            <a:r>
              <a:rPr lang="ar-LB" sz="2800" b="1" dirty="0" smtClean="0">
                <a:latin typeface="Simplified Arabic" panose="02020603050405020304" pitchFamily="18" charset="-78"/>
                <a:cs typeface="Simplified Arabic" panose="02020603050405020304" pitchFamily="18" charset="-78"/>
              </a:rPr>
              <a:t>اين العام .</a:t>
            </a:r>
            <a:endParaRPr lang="en-US" sz="2800" b="1" dirty="0">
              <a:latin typeface="Simplified Arabic" panose="02020603050405020304" pitchFamily="18" charset="-78"/>
              <a:cs typeface="Simplified Arabic" panose="02020603050405020304" pitchFamily="18" charset="-78"/>
            </a:endParaRPr>
          </a:p>
          <a:p>
            <a:pPr marL="0" lvl="0" indent="0" algn="just" rtl="1">
              <a:buNone/>
            </a:pPr>
            <a:r>
              <a:rPr lang="ar-LB" sz="2800" b="1" dirty="0" smtClean="0">
                <a:latin typeface="Simplified Arabic" panose="02020603050405020304" pitchFamily="18" charset="-78"/>
                <a:cs typeface="Simplified Arabic" panose="02020603050405020304" pitchFamily="18" charset="-78"/>
              </a:rPr>
              <a:t>- يراعى </a:t>
            </a:r>
            <a:r>
              <a:rPr lang="ar-LB" sz="2800" b="1" dirty="0">
                <a:latin typeface="Simplified Arabic" panose="02020603050405020304" pitchFamily="18" charset="-78"/>
                <a:cs typeface="Simplified Arabic" panose="02020603050405020304" pitchFamily="18" charset="-78"/>
              </a:rPr>
              <a:t>التوزيع الجغرافي عند اختيار </a:t>
            </a:r>
            <a:r>
              <a:rPr lang="ar-LB" sz="2800" b="1" dirty="0" smtClean="0">
                <a:latin typeface="Simplified Arabic" panose="02020603050405020304" pitchFamily="18" charset="-78"/>
                <a:cs typeface="Simplified Arabic" panose="02020603050405020304" pitchFamily="18" charset="-78"/>
              </a:rPr>
              <a:t>الخبراء.</a:t>
            </a:r>
            <a:endParaRPr lang="en-US" sz="2800" b="1" dirty="0">
              <a:latin typeface="Simplified Arabic" panose="02020603050405020304" pitchFamily="18" charset="-78"/>
              <a:cs typeface="Simplified Arabic" panose="02020603050405020304" pitchFamily="18" charset="-78"/>
            </a:endParaRPr>
          </a:p>
          <a:p>
            <a:pPr algn="just" rtl="1">
              <a:buFontTx/>
              <a:buChar char="-"/>
            </a:pPr>
            <a:r>
              <a:rPr lang="ar-LB" sz="2800" b="1" dirty="0" smtClean="0">
                <a:latin typeface="Simplified Arabic" panose="02020603050405020304" pitchFamily="18" charset="-78"/>
                <a:cs typeface="Simplified Arabic" panose="02020603050405020304" pitchFamily="18" charset="-78"/>
              </a:rPr>
              <a:t>مدة </a:t>
            </a:r>
            <a:r>
              <a:rPr lang="ar-LB" sz="2800" b="1" dirty="0">
                <a:latin typeface="Simplified Arabic" panose="02020603050405020304" pitchFamily="18" charset="-78"/>
                <a:cs typeface="Simplified Arabic" panose="02020603050405020304" pitchFamily="18" charset="-78"/>
              </a:rPr>
              <a:t>العضوية أربع سنوات</a:t>
            </a:r>
            <a:r>
              <a:rPr lang="ar-LB" sz="2800" b="1" dirty="0" smtClean="0">
                <a:latin typeface="Simplified Arabic" panose="02020603050405020304" pitchFamily="18" charset="-78"/>
                <a:cs typeface="Simplified Arabic" panose="02020603050405020304" pitchFamily="18" charset="-78"/>
              </a:rPr>
              <a:t>، تبدأ </a:t>
            </a:r>
            <a:r>
              <a:rPr lang="ar-LB" sz="2800" b="1" dirty="0">
                <a:latin typeface="Simplified Arabic" panose="02020603050405020304" pitchFamily="18" charset="-78"/>
                <a:cs typeface="Simplified Arabic" panose="02020603050405020304" pitchFamily="18" charset="-78"/>
              </a:rPr>
              <a:t>في اليوم الاول من كانون الثاني من السنة التالية لانتخابهم </a:t>
            </a:r>
            <a:r>
              <a:rPr lang="ar-SA" sz="2800" b="1" dirty="0" smtClean="0">
                <a:latin typeface="Simplified Arabic" panose="02020603050405020304" pitchFamily="18" charset="-78"/>
                <a:cs typeface="Simplified Arabic" panose="02020603050405020304" pitchFamily="18" charset="-78"/>
              </a:rPr>
              <a:t> </a:t>
            </a:r>
            <a:r>
              <a:rPr lang="ar-LB" sz="2800" b="1" dirty="0" smtClean="0">
                <a:latin typeface="Simplified Arabic" panose="02020603050405020304" pitchFamily="18" charset="-78"/>
                <a:cs typeface="Simplified Arabic" panose="02020603050405020304" pitchFamily="18" charset="-78"/>
              </a:rPr>
              <a:t>.</a:t>
            </a:r>
          </a:p>
          <a:p>
            <a:pPr algn="just" rtl="1">
              <a:buFontTx/>
              <a:buChar char="-"/>
            </a:pPr>
            <a:r>
              <a:rPr lang="ar-SA" sz="2800" b="1" dirty="0" smtClean="0">
                <a:latin typeface="Simplified Arabic" panose="02020603050405020304" pitchFamily="18" charset="-78"/>
                <a:cs typeface="Simplified Arabic" panose="02020603050405020304" pitchFamily="18" charset="-78"/>
              </a:rPr>
              <a:t>تجتمع </a:t>
            </a:r>
            <a:r>
              <a:rPr lang="ar-SA" sz="2800" b="1" dirty="0">
                <a:latin typeface="Simplified Arabic" panose="02020603050405020304" pitchFamily="18" charset="-78"/>
                <a:cs typeface="Simplified Arabic" panose="02020603050405020304" pitchFamily="18" charset="-78"/>
              </a:rPr>
              <a:t>ال</a:t>
            </a:r>
            <a:r>
              <a:rPr lang="ar-LB" sz="2800" b="1" dirty="0">
                <a:latin typeface="Simplified Arabic" panose="02020603050405020304" pitchFamily="18" charset="-78"/>
                <a:cs typeface="Simplified Arabic" panose="02020603050405020304" pitchFamily="18" charset="-78"/>
              </a:rPr>
              <a:t>ل</a:t>
            </a:r>
            <a:r>
              <a:rPr lang="ar-SA" sz="2800" b="1" dirty="0">
                <a:latin typeface="Simplified Arabic" panose="02020603050405020304" pitchFamily="18" charset="-78"/>
                <a:cs typeface="Simplified Arabic" panose="02020603050405020304" pitchFamily="18" charset="-78"/>
              </a:rPr>
              <a:t>جنة مرتين في السنة في المقر الرئيسي للأمم المتحدة في نيويورك للنظر في التقارير المقدّمة من الدول. </a:t>
            </a:r>
            <a:endParaRPr lang="en-US" sz="2800" b="1" dirty="0">
              <a:latin typeface="Simplified Arabic" panose="02020603050405020304" pitchFamily="18" charset="-78"/>
              <a:cs typeface="Simplified Arabic" panose="02020603050405020304" pitchFamily="18" charset="-78"/>
            </a:endParaRPr>
          </a:p>
          <a:p>
            <a:pPr algn="just" rtl="1">
              <a:buFontTx/>
              <a:buChar char="-"/>
            </a:pPr>
            <a:endParaRPr lang="ar-LB" sz="2800" b="1" dirty="0" smtClean="0">
              <a:latin typeface="Simplified Arabic" panose="02020603050405020304" pitchFamily="18" charset="-78"/>
              <a:cs typeface="Simplified Arabic" panose="02020603050405020304" pitchFamily="18" charset="-78"/>
            </a:endParaRPr>
          </a:p>
          <a:p>
            <a:pPr algn="just" rtl="1">
              <a:buFontTx/>
              <a:buChar char="-"/>
            </a:pPr>
            <a:endParaRPr lang="en-US" sz="2800" b="1"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الطرق </a:t>
            </a:r>
            <a:r>
              <a:rPr lang="ar-LB" dirty="0" smtClean="0"/>
              <a:t>المباشرة</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Tree>
    <p:extLst>
      <p:ext uri="{BB962C8B-B14F-4D97-AF65-F5344CB8AC3E}">
        <p14:creationId xmlns:p14="http://schemas.microsoft.com/office/powerpoint/2010/main" val="3792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10387"/>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4026293611"/>
              </p:ext>
            </p:extLst>
          </p:nvPr>
        </p:nvGraphicFramePr>
        <p:xfrm>
          <a:off x="1637665" y="2027748"/>
          <a:ext cx="5958670" cy="3380226"/>
        </p:xfrm>
        <a:graphic>
          <a:graphicData uri="http://schemas.openxmlformats.org/drawingml/2006/table">
            <a:tbl>
              <a:tblPr rtl="1" firstRow="1" firstCol="1" bandRow="1">
                <a:tableStyleId>{5C22544A-7EE6-4342-B048-85BDC9FD1C3A}</a:tableStyleId>
              </a:tblPr>
              <a:tblGrid>
                <a:gridCol w="5958670"/>
              </a:tblGrid>
              <a:tr h="656946">
                <a:tc>
                  <a:txBody>
                    <a:bodyPr/>
                    <a:lstStyle/>
                    <a:p>
                      <a:pPr marL="0" marR="0" lvl="0" indent="0" algn="r" rtl="1">
                        <a:lnSpc>
                          <a:spcPct val="115000"/>
                        </a:lnSpc>
                        <a:spcBef>
                          <a:spcPts val="0"/>
                        </a:spcBef>
                        <a:spcAft>
                          <a:spcPts val="0"/>
                        </a:spcAft>
                        <a:buFont typeface="+mj-lt"/>
                        <a:buNone/>
                      </a:pPr>
                      <a:r>
                        <a:rPr lang="ar-LB" sz="2400" dirty="0" smtClean="0">
                          <a:effectLst/>
                          <a:latin typeface="Simplified Arabic" panose="02020603050405020304" pitchFamily="18" charset="-78"/>
                          <a:cs typeface="Simplified Arabic" panose="02020603050405020304" pitchFamily="18" charset="-78"/>
                        </a:rPr>
                        <a:t>* النظر </a:t>
                      </a:r>
                      <a:r>
                        <a:rPr lang="ar-LB" sz="2400" dirty="0">
                          <a:effectLst/>
                          <a:latin typeface="Simplified Arabic" panose="02020603050405020304" pitchFamily="18" charset="-78"/>
                          <a:cs typeface="Simplified Arabic" panose="02020603050405020304" pitchFamily="18" charset="-78"/>
                        </a:rPr>
                        <a:t>في التقارير الوطنية.</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68580" marR="68580" marT="0" marB="0">
                    <a:solidFill>
                      <a:schemeClr val="tx1"/>
                    </a:solidFill>
                  </a:tcPr>
                </a:tc>
              </a:tr>
              <a:tr h="752442">
                <a:tc>
                  <a:txBody>
                    <a:bodyPr/>
                    <a:lstStyle/>
                    <a:p>
                      <a:pPr marL="0" marR="0" lvl="0" indent="0" algn="r" rtl="1">
                        <a:lnSpc>
                          <a:spcPct val="115000"/>
                        </a:lnSpc>
                        <a:spcBef>
                          <a:spcPts val="0"/>
                        </a:spcBef>
                        <a:spcAft>
                          <a:spcPts val="0"/>
                        </a:spcAft>
                        <a:buFont typeface="+mj-lt"/>
                        <a:buNone/>
                      </a:pPr>
                      <a:r>
                        <a:rPr lang="ar-LB" sz="2400" dirty="0" smtClean="0">
                          <a:effectLst/>
                          <a:latin typeface="Simplified Arabic" panose="02020603050405020304" pitchFamily="18" charset="-78"/>
                          <a:cs typeface="Simplified Arabic" panose="02020603050405020304" pitchFamily="18" charset="-78"/>
                        </a:rPr>
                        <a:t>* تقديم </a:t>
                      </a:r>
                      <a:r>
                        <a:rPr lang="ar-LB" sz="2400" dirty="0">
                          <a:effectLst/>
                          <a:latin typeface="Simplified Arabic" panose="02020603050405020304" pitchFamily="18" charset="-78"/>
                          <a:cs typeface="Simplified Arabic" panose="02020603050405020304" pitchFamily="18" charset="-78"/>
                        </a:rPr>
                        <a:t>الملاحظات الختامية حول التقارير الوطنية الدورية.</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68580" marR="68580" marT="0" marB="0">
                    <a:solidFill>
                      <a:schemeClr val="tx1"/>
                    </a:solidFill>
                  </a:tcPr>
                </a:tc>
              </a:tr>
              <a:tr h="656946">
                <a:tc>
                  <a:txBody>
                    <a:bodyPr/>
                    <a:lstStyle/>
                    <a:p>
                      <a:pPr marL="0" marR="0" lvl="0" indent="0" algn="r" rtl="1">
                        <a:lnSpc>
                          <a:spcPct val="115000"/>
                        </a:lnSpc>
                        <a:spcBef>
                          <a:spcPts val="0"/>
                        </a:spcBef>
                        <a:spcAft>
                          <a:spcPts val="0"/>
                        </a:spcAft>
                        <a:buFont typeface="+mj-lt"/>
                        <a:buNone/>
                      </a:pPr>
                      <a:r>
                        <a:rPr lang="ar-LB" sz="2400" dirty="0" smtClean="0">
                          <a:effectLst/>
                          <a:latin typeface="Simplified Arabic" panose="02020603050405020304" pitchFamily="18" charset="-78"/>
                          <a:cs typeface="Simplified Arabic" panose="02020603050405020304" pitchFamily="18" charset="-78"/>
                        </a:rPr>
                        <a:t>* إصدار التوصيات </a:t>
                      </a:r>
                      <a:r>
                        <a:rPr lang="ar-LB" sz="2400" dirty="0">
                          <a:effectLst/>
                          <a:latin typeface="Simplified Arabic" panose="02020603050405020304" pitchFamily="18" charset="-78"/>
                          <a:cs typeface="Simplified Arabic" panose="02020603050405020304" pitchFamily="18" charset="-78"/>
                        </a:rPr>
                        <a:t>العامة.</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68580" marR="68580" marT="0" marB="0">
                    <a:solidFill>
                      <a:schemeClr val="tx1"/>
                    </a:solidFill>
                  </a:tcPr>
                </a:tc>
              </a:tr>
              <a:tr h="656946">
                <a:tc>
                  <a:txBody>
                    <a:bodyPr/>
                    <a:lstStyle/>
                    <a:p>
                      <a:pPr marL="0" marR="0" lvl="0" indent="0" algn="r" rtl="1">
                        <a:lnSpc>
                          <a:spcPct val="115000"/>
                        </a:lnSpc>
                        <a:spcBef>
                          <a:spcPts val="0"/>
                        </a:spcBef>
                        <a:spcAft>
                          <a:spcPts val="0"/>
                        </a:spcAft>
                        <a:buFont typeface="+mj-lt"/>
                        <a:buNone/>
                      </a:pPr>
                      <a:r>
                        <a:rPr lang="ar-LB" sz="2400" dirty="0" smtClean="0">
                          <a:effectLst/>
                          <a:latin typeface="Simplified Arabic" panose="02020603050405020304" pitchFamily="18" charset="-78"/>
                          <a:cs typeface="Simplified Arabic" panose="02020603050405020304" pitchFamily="18" charset="-78"/>
                        </a:rPr>
                        <a:t>* النظر </a:t>
                      </a:r>
                      <a:r>
                        <a:rPr lang="ar-LB" sz="2400" dirty="0">
                          <a:effectLst/>
                          <a:latin typeface="Simplified Arabic" panose="02020603050405020304" pitchFamily="18" charset="-78"/>
                          <a:cs typeface="Simplified Arabic" panose="02020603050405020304" pitchFamily="18" charset="-78"/>
                        </a:rPr>
                        <a:t>في الشكاوي الفردية.</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68580" marR="68580" marT="0" marB="0">
                    <a:solidFill>
                      <a:schemeClr val="tx1"/>
                    </a:solidFill>
                  </a:tcPr>
                </a:tc>
              </a:tr>
              <a:tr h="656946">
                <a:tc>
                  <a:txBody>
                    <a:bodyPr/>
                    <a:lstStyle/>
                    <a:p>
                      <a:pPr marL="0" marR="0" lvl="0" indent="0" algn="r" rtl="1">
                        <a:lnSpc>
                          <a:spcPct val="115000"/>
                        </a:lnSpc>
                        <a:spcBef>
                          <a:spcPts val="0"/>
                        </a:spcBef>
                        <a:spcAft>
                          <a:spcPts val="0"/>
                        </a:spcAft>
                        <a:buFont typeface="+mj-lt"/>
                        <a:buNone/>
                      </a:pPr>
                      <a:r>
                        <a:rPr lang="ar-LB" sz="2400" dirty="0" smtClean="0">
                          <a:effectLst/>
                          <a:latin typeface="Simplified Arabic" panose="02020603050405020304" pitchFamily="18" charset="-78"/>
                          <a:cs typeface="Simplified Arabic" panose="02020603050405020304" pitchFamily="18" charset="-78"/>
                        </a:rPr>
                        <a:t>*</a:t>
                      </a:r>
                      <a:r>
                        <a:rPr lang="ar-LB" sz="2400" baseline="0" dirty="0" smtClean="0">
                          <a:effectLst/>
                          <a:latin typeface="Simplified Arabic" panose="02020603050405020304" pitchFamily="18" charset="-78"/>
                          <a:cs typeface="Simplified Arabic" panose="02020603050405020304" pitchFamily="18" charset="-78"/>
                        </a:rPr>
                        <a:t> </a:t>
                      </a:r>
                      <a:r>
                        <a:rPr lang="ar-LB" sz="2400" dirty="0" smtClean="0">
                          <a:effectLst/>
                          <a:latin typeface="Simplified Arabic" panose="02020603050405020304" pitchFamily="18" charset="-78"/>
                          <a:cs typeface="Simplified Arabic" panose="02020603050405020304" pitchFamily="18" charset="-78"/>
                        </a:rPr>
                        <a:t>التحقيق</a:t>
                      </a:r>
                      <a:r>
                        <a:rPr lang="ar-LB" sz="2400" dirty="0">
                          <a:effectLst/>
                          <a:latin typeface="Simplified Arabic" panose="02020603050405020304" pitchFamily="18" charset="-78"/>
                          <a:cs typeface="Simplified Arabic" panose="02020603050405020304" pitchFamily="18" charset="-78"/>
                        </a:rPr>
                        <a:t>.</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a:txBody>
                  <a:tcPr marL="68580" marR="68580" marT="0" marB="0">
                    <a:solidFill>
                      <a:schemeClr val="tx1"/>
                    </a:solidFill>
                  </a:tcPr>
                </a:tc>
              </a:tr>
            </a:tbl>
          </a:graphicData>
        </a:graphic>
      </p:graphicFrame>
      <p:sp>
        <p:nvSpPr>
          <p:cNvPr id="3" name="Title 2"/>
          <p:cNvSpPr>
            <a:spLocks noGrp="1"/>
          </p:cNvSpPr>
          <p:nvPr>
            <p:ph type="title"/>
          </p:nvPr>
        </p:nvSpPr>
        <p:spPr>
          <a:xfrm>
            <a:off x="304800" y="152400"/>
            <a:ext cx="8458200" cy="567673"/>
          </a:xfrm>
        </p:spPr>
        <p:txBody>
          <a:bodyPr/>
          <a:lstStyle/>
          <a:p>
            <a:pPr rtl="1"/>
            <a:r>
              <a:rPr lang="ar-LB" sz="3600" dirty="0" smtClean="0"/>
              <a:t>الطرق المباشرة</a:t>
            </a:r>
            <a:endParaRPr lang="en-US" sz="3600" dirty="0"/>
          </a:p>
        </p:txBody>
      </p:sp>
      <p:sp>
        <p:nvSpPr>
          <p:cNvPr id="6" name="Rectangle 1"/>
          <p:cNvSpPr>
            <a:spLocks noChangeArrowheads="1"/>
          </p:cNvSpPr>
          <p:nvPr/>
        </p:nvSpPr>
        <p:spPr bwMode="auto">
          <a:xfrm>
            <a:off x="0" y="-1000062"/>
            <a:ext cx="723146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LB" altLang="en-US" sz="2400" b="0" i="0" u="none" strike="noStrike" cap="none" normalizeH="0" baseline="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تتكون اللجنة من 23 خبيرا،يتم اختيارهم بالاقتراع السري</a:t>
            </a:r>
            <a:r>
              <a:rPr kumimoji="0" lang="en-US" altLang="en-US" sz="2400" b="0" i="0" u="none" strike="noStrike" cap="none" normalizeH="0" baseline="0" smtClean="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 k LK Hf.</a:t>
            </a:r>
            <a:endParaRPr kumimoji="0" lang="en-US" altLang="en-US" sz="2400" b="0" i="0" u="none" strike="noStrike" cap="none" normalizeH="0" baseline="0" smtClean="0">
              <a:ln>
                <a:noFill/>
              </a:ln>
              <a:solidFill>
                <a:schemeClr val="tx1"/>
              </a:solidFill>
              <a:effectLst/>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LB" altLang="en-US" sz="2400" b="0" i="0" u="none" strike="noStrike" cap="none" normalizeH="0" baseline="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رصد تنفيذ وتفعيل بنود الإتفاقية من خلال؛</a:t>
            </a:r>
            <a:endParaRPr kumimoji="0" lang="en-US" altLang="en-US" sz="2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cs typeface="Arial" panose="020B0604020202020204" pitchFamily="34" charset="0"/>
            </a:endParaRPr>
          </a:p>
        </p:txBody>
      </p:sp>
      <p:sp>
        <p:nvSpPr>
          <p:cNvPr id="2" name="Rectangle 1"/>
          <p:cNvSpPr/>
          <p:nvPr/>
        </p:nvSpPr>
        <p:spPr>
          <a:xfrm>
            <a:off x="1187624" y="1196752"/>
            <a:ext cx="6408711" cy="523220"/>
          </a:xfrm>
          <a:prstGeom prst="rect">
            <a:avLst/>
          </a:prstGeom>
        </p:spPr>
        <p:txBody>
          <a:bodyPr wrap="square">
            <a:spAutoFit/>
          </a:bodyPr>
          <a:lstStyle/>
          <a:p>
            <a:pPr algn="r" rtl="1"/>
            <a:r>
              <a:rPr lang="ar-LB" sz="2800" b="1" dirty="0"/>
              <a:t>ترصد اللجنة تنفيذ وتفعيل بنود الإتفاقية </a:t>
            </a:r>
            <a:r>
              <a:rPr lang="ar-LB" sz="2800" b="1" dirty="0" smtClean="0"/>
              <a:t>من خلال :</a:t>
            </a:r>
            <a:endParaRPr lang="en-US" sz="2800" b="1" dirty="0"/>
          </a:p>
        </p:txBody>
      </p:sp>
    </p:spTree>
    <p:extLst>
      <p:ext uri="{BB962C8B-B14F-4D97-AF65-F5344CB8AC3E}">
        <p14:creationId xmlns:p14="http://schemas.microsoft.com/office/powerpoint/2010/main" val="2167768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ar-LB" dirty="0" smtClean="0">
                <a:latin typeface="Simplified Arabic" panose="02020603050405020304" pitchFamily="18" charset="-78"/>
                <a:cs typeface="Simplified Arabic" panose="02020603050405020304" pitchFamily="18" charset="-78"/>
              </a:rPr>
              <a:t>* تتعهد </a:t>
            </a:r>
            <a:r>
              <a:rPr lang="ar-LB" dirty="0">
                <a:latin typeface="Simplified Arabic" panose="02020603050405020304" pitchFamily="18" charset="-78"/>
                <a:cs typeface="Simplified Arabic" panose="02020603050405020304" pitchFamily="18" charset="-78"/>
              </a:rPr>
              <a:t>الدول الأطراف بعد انضمامها للاتفاقية، بإبلاغ لجنة </a:t>
            </a:r>
            <a:r>
              <a:rPr lang="ar-LB" dirty="0" err="1">
                <a:latin typeface="Simplified Arabic" panose="02020603050405020304" pitchFamily="18" charset="-78"/>
                <a:cs typeface="Simplified Arabic" panose="02020603050405020304" pitchFamily="18" charset="-78"/>
              </a:rPr>
              <a:t>إتفاقية</a:t>
            </a:r>
            <a:r>
              <a:rPr lang="ar-LB" dirty="0">
                <a:latin typeface="Simplified Arabic" panose="02020603050405020304" pitchFamily="18" charset="-78"/>
                <a:cs typeface="Simplified Arabic" panose="02020603050405020304" pitchFamily="18" charset="-78"/>
              </a:rPr>
              <a:t> </a:t>
            </a:r>
            <a:r>
              <a:rPr lang="ar-LB" dirty="0" err="1">
                <a:latin typeface="Simplified Arabic" panose="02020603050405020304" pitchFamily="18" charset="-78"/>
                <a:cs typeface="Simplified Arabic" panose="02020603050405020304" pitchFamily="18" charset="-78"/>
              </a:rPr>
              <a:t>سيداو</a:t>
            </a:r>
            <a:r>
              <a:rPr lang="ar-LB" dirty="0">
                <a:latin typeface="Simplified Arabic" panose="02020603050405020304" pitchFamily="18" charset="-78"/>
                <a:cs typeface="Simplified Arabic" panose="02020603050405020304" pitchFamily="18" charset="-78"/>
              </a:rPr>
              <a:t> بواسطة تقارير دورية، عن مدى التقدم المُحرز باتجاه التدابير التشريعية. القضائية والإدارية وغيرها من أجل إنفاذ أحكام هذه الاتفاقية</a:t>
            </a:r>
            <a:r>
              <a:rPr lang="ar-LB" dirty="0" smtClean="0">
                <a:latin typeface="Simplified Arabic" panose="02020603050405020304" pitchFamily="18" charset="-78"/>
                <a:cs typeface="Simplified Arabic" panose="02020603050405020304" pitchFamily="18" charset="-78"/>
              </a:rPr>
              <a:t>.</a:t>
            </a:r>
          </a:p>
          <a:p>
            <a:pPr marL="0" indent="0" algn="just" rtl="1">
              <a:buNone/>
            </a:pPr>
            <a:r>
              <a:rPr lang="ar-LB" dirty="0" smtClean="0">
                <a:latin typeface="Simplified Arabic" panose="02020603050405020304" pitchFamily="18" charset="-78"/>
                <a:cs typeface="Simplified Arabic" panose="02020603050405020304" pitchFamily="18" charset="-78"/>
              </a:rPr>
              <a:t>* وهذه </a:t>
            </a:r>
            <a:r>
              <a:rPr lang="ar-LB" dirty="0">
                <a:latin typeface="Simplified Arabic" panose="02020603050405020304" pitchFamily="18" charset="-78"/>
                <a:cs typeface="Simplified Arabic" panose="02020603050405020304" pitchFamily="18" charset="-78"/>
              </a:rPr>
              <a:t>التقارير الدورية، هي تقارير رسمية تقوم بتحضيرها حكومات الدول الأطراف وتلتزم بتقديمها للأمين العام للأمم المتحدة حسب ما نصت عليه الاتفاقية في المادة 18 منها، وحسب النموذج المقترح من طرف منظمة الأمم </a:t>
            </a:r>
            <a:r>
              <a:rPr lang="ar-LB" dirty="0" smtClean="0">
                <a:latin typeface="Simplified Arabic" panose="02020603050405020304" pitchFamily="18" charset="-78"/>
                <a:cs typeface="Simplified Arabic" panose="02020603050405020304" pitchFamily="18" charset="-78"/>
              </a:rPr>
              <a:t>المتحدة .</a:t>
            </a: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النظر في التقارير </a:t>
            </a:r>
            <a:r>
              <a:rPr lang="ar-LB" dirty="0" smtClean="0"/>
              <a:t>الوطنية</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Tree>
    <p:extLst>
      <p:ext uri="{BB962C8B-B14F-4D97-AF65-F5344CB8AC3E}">
        <p14:creationId xmlns:p14="http://schemas.microsoft.com/office/powerpoint/2010/main" val="2063875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r>
              <a:rPr lang="ar-LB" sz="4000" b="1" u="sng" dirty="0">
                <a:latin typeface="Simplified Arabic" panose="02020603050405020304" pitchFamily="18" charset="-78"/>
                <a:cs typeface="Simplified Arabic" panose="02020603050405020304" pitchFamily="18" charset="-78"/>
              </a:rPr>
              <a:t>التقرير الأولي</a:t>
            </a:r>
            <a:r>
              <a:rPr lang="ar-LB" sz="4000" dirty="0">
                <a:latin typeface="Simplified Arabic" panose="02020603050405020304" pitchFamily="18" charset="-78"/>
                <a:cs typeface="Simplified Arabic" panose="02020603050405020304" pitchFamily="18" charset="-78"/>
              </a:rPr>
              <a:t>: </a:t>
            </a:r>
            <a:endParaRPr lang="ar-LB" sz="4000" dirty="0" smtClean="0">
              <a:latin typeface="Simplified Arabic" panose="02020603050405020304" pitchFamily="18" charset="-78"/>
              <a:cs typeface="Simplified Arabic" panose="02020603050405020304" pitchFamily="18" charset="-78"/>
            </a:endParaRPr>
          </a:p>
          <a:p>
            <a:pPr marL="0" indent="0" algn="just" rtl="1">
              <a:buNone/>
            </a:pPr>
            <a:r>
              <a:rPr lang="ar-LB" sz="4000" dirty="0" smtClean="0">
                <a:latin typeface="Simplified Arabic" panose="02020603050405020304" pitchFamily="18" charset="-78"/>
                <a:cs typeface="Simplified Arabic" panose="02020603050405020304" pitchFamily="18" charset="-78"/>
              </a:rPr>
              <a:t>-هو </a:t>
            </a:r>
            <a:r>
              <a:rPr lang="ar-LB" sz="4000" dirty="0">
                <a:latin typeface="Simplified Arabic" panose="02020603050405020304" pitchFamily="18" charset="-78"/>
                <a:cs typeface="Simplified Arabic" panose="02020603050405020304" pitchFamily="18" charset="-78"/>
              </a:rPr>
              <a:t>تقرير يقدم في السنة الأولى التي تلي تصديق الدولة على الاتفاقية. </a:t>
            </a:r>
            <a:endParaRPr lang="ar-LB" sz="4000" dirty="0" smtClean="0">
              <a:latin typeface="Simplified Arabic" panose="02020603050405020304" pitchFamily="18" charset="-78"/>
              <a:cs typeface="Simplified Arabic" panose="02020603050405020304" pitchFamily="18" charset="-78"/>
            </a:endParaRPr>
          </a:p>
          <a:p>
            <a:pPr marL="0" indent="0" algn="just" rtl="1">
              <a:buNone/>
            </a:pPr>
            <a:r>
              <a:rPr lang="ar-LB" sz="4000" dirty="0" smtClean="0">
                <a:latin typeface="Simplified Arabic" panose="02020603050405020304" pitchFamily="18" charset="-78"/>
                <a:cs typeface="Simplified Arabic" panose="02020603050405020304" pitchFamily="18" charset="-78"/>
              </a:rPr>
              <a:t>-يهدف </a:t>
            </a:r>
            <a:r>
              <a:rPr lang="ar-LB" sz="4000" dirty="0">
                <a:latin typeface="Simplified Arabic" panose="02020603050405020304" pitchFamily="18" charset="-78"/>
                <a:cs typeface="Simplified Arabic" panose="02020603050405020304" pitchFamily="18" charset="-78"/>
              </a:rPr>
              <a:t>هذا التقرير إلى توضيح الإطار الذي ستدخل فيه الاتفاقية حيز </a:t>
            </a:r>
            <a:r>
              <a:rPr lang="ar-LB" sz="4000" dirty="0" smtClean="0">
                <a:latin typeface="Simplified Arabic" panose="02020603050405020304" pitchFamily="18" charset="-78"/>
                <a:cs typeface="Simplified Arabic" panose="02020603050405020304" pitchFamily="18" charset="-78"/>
              </a:rPr>
              <a:t>التطبيق. </a:t>
            </a:r>
          </a:p>
          <a:p>
            <a:pPr marL="0" indent="0" algn="just" rtl="1">
              <a:buNone/>
            </a:pPr>
            <a:r>
              <a:rPr lang="ar-LB" sz="4000" dirty="0" smtClean="0">
                <a:latin typeface="Simplified Arabic" panose="02020603050405020304" pitchFamily="18" charset="-78"/>
                <a:cs typeface="Simplified Arabic" panose="02020603050405020304" pitchFamily="18" charset="-78"/>
              </a:rPr>
              <a:t>-كما </a:t>
            </a:r>
            <a:r>
              <a:rPr lang="ar-LB" sz="4000" dirty="0">
                <a:latin typeface="Simplified Arabic" panose="02020603050405020304" pitchFamily="18" charset="-78"/>
                <a:cs typeface="Simplified Arabic" panose="02020603050405020304" pitchFamily="18" charset="-78"/>
              </a:rPr>
              <a:t>يستوجب تقديم وصف </a:t>
            </a:r>
            <a:r>
              <a:rPr lang="ar-LB" sz="4000" dirty="0" smtClean="0">
                <a:latin typeface="Simplified Arabic" panose="02020603050405020304" pitchFamily="18" charset="-78"/>
                <a:cs typeface="Simplified Arabic" panose="02020603050405020304" pitchFamily="18" charset="-78"/>
              </a:rPr>
              <a:t>أوضاع </a:t>
            </a:r>
            <a:r>
              <a:rPr lang="ar-LB" sz="4000" dirty="0">
                <a:latin typeface="Simplified Arabic" panose="02020603050405020304" pitchFamily="18" charset="-78"/>
                <a:cs typeface="Simplified Arabic" panose="02020603050405020304" pitchFamily="18" charset="-78"/>
              </a:rPr>
              <a:t>النساء </a:t>
            </a:r>
            <a:r>
              <a:rPr lang="ar-LB" sz="4000" dirty="0" smtClean="0">
                <a:latin typeface="Simplified Arabic" panose="02020603050405020304" pitchFamily="18" charset="-78"/>
                <a:cs typeface="Simplified Arabic" panose="02020603050405020304" pitchFamily="18" charset="-78"/>
              </a:rPr>
              <a:t>في الدولة .</a:t>
            </a:r>
            <a:endParaRPr lang="en-US" sz="4000" dirty="0">
              <a:latin typeface="Simplified Arabic" panose="02020603050405020304" pitchFamily="18" charset="-78"/>
              <a:cs typeface="Simplified Arabic" panose="02020603050405020304" pitchFamily="18" charset="-78"/>
            </a:endParaRPr>
          </a:p>
          <a:p>
            <a:pPr algn="just" rtl="1"/>
            <a:endParaRPr lang="en-US" sz="40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أنواع </a:t>
            </a:r>
            <a:r>
              <a:rPr lang="ar-LB" dirty="0" smtClean="0"/>
              <a:t>التقارير</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Tree>
    <p:extLst>
      <p:ext uri="{BB962C8B-B14F-4D97-AF65-F5344CB8AC3E}">
        <p14:creationId xmlns:p14="http://schemas.microsoft.com/office/powerpoint/2010/main" val="40892324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2525"/>
            <a:ext cx="8229600" cy="5548858"/>
          </a:xfrm>
        </p:spPr>
        <p:txBody>
          <a:bodyPr/>
          <a:lstStyle/>
          <a:p>
            <a:pPr marL="0" indent="0" algn="just" rtl="1">
              <a:buNone/>
            </a:pPr>
            <a:r>
              <a:rPr lang="ar-LB" b="1" u="sng" dirty="0">
                <a:latin typeface="Simplified Arabic" panose="02020603050405020304" pitchFamily="18" charset="-78"/>
                <a:cs typeface="Simplified Arabic" panose="02020603050405020304" pitchFamily="18" charset="-78"/>
              </a:rPr>
              <a:t>التقرير الدوري</a:t>
            </a:r>
            <a:r>
              <a:rPr lang="ar-LB" dirty="0">
                <a:latin typeface="Simplified Arabic" panose="02020603050405020304" pitchFamily="18" charset="-78"/>
                <a:cs typeface="Simplified Arabic" panose="02020603050405020304" pitchFamily="18" charset="-78"/>
              </a:rPr>
              <a:t>: </a:t>
            </a:r>
            <a:endParaRPr lang="ar-LB" dirty="0" smtClean="0">
              <a:latin typeface="Simplified Arabic" panose="02020603050405020304" pitchFamily="18" charset="-78"/>
              <a:cs typeface="Simplified Arabic" panose="02020603050405020304" pitchFamily="18" charset="-78"/>
            </a:endParaRPr>
          </a:p>
          <a:p>
            <a:pPr marL="0" indent="0" algn="just" rtl="1">
              <a:buNone/>
            </a:pPr>
            <a:r>
              <a:rPr lang="ar-LB" dirty="0" smtClean="0">
                <a:latin typeface="Simplified Arabic" panose="02020603050405020304" pitchFamily="18" charset="-78"/>
                <a:cs typeface="Simplified Arabic" panose="02020603050405020304" pitchFamily="18" charset="-78"/>
              </a:rPr>
              <a:t>-هو </a:t>
            </a:r>
            <a:r>
              <a:rPr lang="ar-LB" dirty="0">
                <a:latin typeface="Simplified Arabic" panose="02020603050405020304" pitchFamily="18" charset="-78"/>
                <a:cs typeface="Simplified Arabic" panose="02020603050405020304" pitchFamily="18" charset="-78"/>
              </a:rPr>
              <a:t>تقرير تتقدم به الدولة الطرف كل أربع سنوات، يفترض فيه أن يكون أقل </a:t>
            </a:r>
            <a:r>
              <a:rPr lang="ar-LB" dirty="0" smtClean="0">
                <a:latin typeface="Simplified Arabic" panose="02020603050405020304" pitchFamily="18" charset="-78"/>
                <a:cs typeface="Simplified Arabic" panose="02020603050405020304" pitchFamily="18" charset="-78"/>
              </a:rPr>
              <a:t>تفصيلاً </a:t>
            </a:r>
            <a:r>
              <a:rPr lang="ar-LB" dirty="0">
                <a:latin typeface="Simplified Arabic" panose="02020603050405020304" pitchFamily="18" charset="-78"/>
                <a:cs typeface="Simplified Arabic" panose="02020603050405020304" pitchFamily="18" charset="-78"/>
              </a:rPr>
              <a:t>من التقرير </a:t>
            </a:r>
            <a:r>
              <a:rPr lang="ar-LB" dirty="0" smtClean="0">
                <a:latin typeface="Simplified Arabic" panose="02020603050405020304" pitchFamily="18" charset="-78"/>
                <a:cs typeface="Simplified Arabic" panose="02020603050405020304" pitchFamily="18" charset="-78"/>
              </a:rPr>
              <a:t>الأولي .</a:t>
            </a:r>
          </a:p>
          <a:p>
            <a:pPr marL="0" indent="0" algn="just" rtl="1">
              <a:buNone/>
            </a:pPr>
            <a:r>
              <a:rPr lang="ar-LB" dirty="0">
                <a:latin typeface="Simplified Arabic" panose="02020603050405020304" pitchFamily="18" charset="-78"/>
                <a:cs typeface="Simplified Arabic" panose="02020603050405020304" pitchFamily="18" charset="-78"/>
              </a:rPr>
              <a:t>-</a:t>
            </a:r>
            <a:r>
              <a:rPr lang="ar-LB" dirty="0" smtClean="0">
                <a:latin typeface="Simplified Arabic" panose="02020603050405020304" pitchFamily="18" charset="-78"/>
                <a:cs typeface="Simplified Arabic" panose="02020603050405020304" pitchFamily="18" charset="-78"/>
              </a:rPr>
              <a:t>يقدم أولاً </a:t>
            </a:r>
            <a:r>
              <a:rPr lang="ar-LB" dirty="0">
                <a:latin typeface="Simplified Arabic" panose="02020603050405020304" pitchFamily="18" charset="-78"/>
                <a:cs typeface="Simplified Arabic" panose="02020603050405020304" pitchFamily="18" charset="-78"/>
              </a:rPr>
              <a:t>التطور المحرز خلال السنوات الأربع المنصرمة (التدابير التي اتخذت من </a:t>
            </a:r>
            <a:r>
              <a:rPr lang="ar-LB" dirty="0" smtClean="0">
                <a:latin typeface="Simplified Arabic" panose="02020603050405020304" pitchFamily="18" charset="-78"/>
                <a:cs typeface="Simplified Arabic" panose="02020603050405020304" pitchFamily="18" charset="-78"/>
              </a:rPr>
              <a:t>أجل </a:t>
            </a:r>
            <a:r>
              <a:rPr lang="ar-LB" dirty="0">
                <a:latin typeface="Simplified Arabic" panose="02020603050405020304" pitchFamily="18" charset="-78"/>
                <a:cs typeface="Simplified Arabic" panose="02020603050405020304" pitchFamily="18" charset="-78"/>
              </a:rPr>
              <a:t>تفعيل الاتفاقية: الإجراءات التشريعية والقضائية والإدارية وغيرها، والتقدم المحرز في هذا الصدد) </a:t>
            </a:r>
            <a:r>
              <a:rPr lang="ar-LB" dirty="0" smtClean="0">
                <a:latin typeface="Simplified Arabic" panose="02020603050405020304" pitchFamily="18" charset="-78"/>
                <a:cs typeface="Simplified Arabic" panose="02020603050405020304" pitchFamily="18" charset="-78"/>
              </a:rPr>
              <a:t>.</a:t>
            </a:r>
          </a:p>
          <a:p>
            <a:pPr marL="0" indent="0" algn="just" rtl="1">
              <a:buNone/>
            </a:pPr>
            <a:r>
              <a:rPr lang="ar-LB" dirty="0" smtClean="0">
                <a:latin typeface="Simplified Arabic" panose="02020603050405020304" pitchFamily="18" charset="-78"/>
                <a:cs typeface="Simplified Arabic" panose="02020603050405020304" pitchFamily="18" charset="-78"/>
              </a:rPr>
              <a:t>- ويقدم ثانياً </a:t>
            </a:r>
            <a:r>
              <a:rPr lang="ar-LB" dirty="0">
                <a:latin typeface="Simplified Arabic" panose="02020603050405020304" pitchFamily="18" charset="-78"/>
                <a:cs typeface="Simplified Arabic" panose="02020603050405020304" pitchFamily="18" charset="-78"/>
              </a:rPr>
              <a:t>تشخيصاً لأهم المعيقات (العوامل والعقبات أو الصعوبات) التي تقف في وجه تفعيل مواد </a:t>
            </a:r>
            <a:r>
              <a:rPr lang="ar-LB" dirty="0" smtClean="0">
                <a:latin typeface="Simplified Arabic" panose="02020603050405020304" pitchFamily="18" charset="-78"/>
                <a:cs typeface="Simplified Arabic" panose="02020603050405020304" pitchFamily="18" charset="-78"/>
              </a:rPr>
              <a:t>الاتفاقية</a:t>
            </a:r>
            <a:r>
              <a:rPr lang="ar-LB" dirty="0">
                <a:latin typeface="Simplified Arabic" panose="02020603050405020304" pitchFamily="18" charset="-78"/>
                <a:cs typeface="Simplified Arabic" panose="02020603050405020304" pitchFamily="18" charset="-78"/>
              </a:rPr>
              <a:t> </a:t>
            </a:r>
            <a:r>
              <a:rPr lang="ar-LB" dirty="0" smtClean="0">
                <a:latin typeface="Simplified Arabic" panose="02020603050405020304" pitchFamily="18" charset="-78"/>
                <a:cs typeface="Simplified Arabic" panose="02020603050405020304" pitchFamily="18" charset="-78"/>
              </a:rPr>
              <a:t>.</a:t>
            </a:r>
          </a:p>
          <a:p>
            <a:pPr marL="0" indent="0" algn="just" rtl="1">
              <a:buNone/>
            </a:pPr>
            <a:r>
              <a:rPr lang="ar-LB" dirty="0">
                <a:latin typeface="Simplified Arabic" panose="02020603050405020304" pitchFamily="18" charset="-78"/>
                <a:cs typeface="Simplified Arabic" panose="02020603050405020304" pitchFamily="18" charset="-78"/>
              </a:rPr>
              <a:t>-</a:t>
            </a:r>
            <a:r>
              <a:rPr lang="ar-LB" dirty="0" smtClean="0">
                <a:latin typeface="Simplified Arabic" panose="02020603050405020304" pitchFamily="18" charset="-78"/>
                <a:cs typeface="Simplified Arabic" panose="02020603050405020304" pitchFamily="18" charset="-78"/>
              </a:rPr>
              <a:t> </a:t>
            </a:r>
            <a:r>
              <a:rPr lang="ar-LB" dirty="0">
                <a:latin typeface="Simplified Arabic" panose="02020603050405020304" pitchFamily="18" charset="-78"/>
                <a:cs typeface="Simplified Arabic" panose="02020603050405020304" pitchFamily="18" charset="-78"/>
              </a:rPr>
              <a:t>وثالثاً وأخيراً تحديد الآليات.</a:t>
            </a:r>
            <a:endParaRPr lang="en-US" dirty="0">
              <a:latin typeface="Simplified Arabic" panose="02020603050405020304" pitchFamily="18" charset="-78"/>
              <a:cs typeface="Simplified Arabic" panose="02020603050405020304" pitchFamily="18" charset="-78"/>
            </a:endParaRPr>
          </a:p>
          <a:p>
            <a:pPr algn="just" rtl="1"/>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a:t>أنواع </a:t>
            </a:r>
            <a:r>
              <a:rPr lang="ar-LB" dirty="0" smtClean="0"/>
              <a:t>التقارير</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589240"/>
            <a:ext cx="1343025" cy="1112143"/>
          </a:xfrm>
          <a:prstGeom prst="rect">
            <a:avLst/>
          </a:prstGeom>
        </p:spPr>
      </p:pic>
    </p:spTree>
    <p:extLst>
      <p:ext uri="{BB962C8B-B14F-4D97-AF65-F5344CB8AC3E}">
        <p14:creationId xmlns:p14="http://schemas.microsoft.com/office/powerpoint/2010/main" val="33984185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LB" dirty="0"/>
              <a:t>الطرق </a:t>
            </a:r>
            <a:r>
              <a:rPr lang="ar-LB" dirty="0" smtClean="0"/>
              <a:t>المباشرة</a:t>
            </a:r>
            <a:endParaRPr lang="en-US" dirty="0"/>
          </a:p>
        </p:txBody>
      </p:sp>
      <p:sp>
        <p:nvSpPr>
          <p:cNvPr id="4" name="Rectangle 3"/>
          <p:cNvSpPr/>
          <p:nvPr/>
        </p:nvSpPr>
        <p:spPr>
          <a:xfrm>
            <a:off x="827584" y="2636912"/>
            <a:ext cx="7488832" cy="3170099"/>
          </a:xfrm>
          <a:prstGeom prst="rect">
            <a:avLst/>
          </a:prstGeom>
        </p:spPr>
        <p:txBody>
          <a:bodyPr wrap="square">
            <a:spAutoFit/>
          </a:bodyPr>
          <a:lstStyle/>
          <a:p>
            <a:pPr marL="0" lvl="0" indent="0" algn="just" rtl="1">
              <a:buNone/>
            </a:pPr>
            <a:r>
              <a:rPr lang="ar-LB" sz="4000" dirty="0">
                <a:latin typeface="Simplified Arabic" panose="02020603050405020304" pitchFamily="18" charset="-78"/>
                <a:cs typeface="Simplified Arabic" panose="02020603050405020304" pitchFamily="18" charset="-78"/>
              </a:rPr>
              <a:t>- </a:t>
            </a:r>
            <a:r>
              <a:rPr lang="ar-SA" sz="4000" dirty="0">
                <a:latin typeface="Simplified Arabic" panose="02020603050405020304" pitchFamily="18" charset="-78"/>
                <a:cs typeface="Simplified Arabic" panose="02020603050405020304" pitchFamily="18" charset="-78"/>
              </a:rPr>
              <a:t>من أبرز التوصيات التي اتخذتها اللجنة بعد دراسة التقارير المقدمة من لبنان ما يتعلق بسحب التحفظات عن الاتفاقية، وتعديل القوانين المحلية، واعتماد قانون موحد لقانون الأحوال الشخصية.</a:t>
            </a:r>
            <a:endParaRPr lang="en-US" sz="4000" dirty="0">
              <a:latin typeface="Simplified Arabic" panose="02020603050405020304" pitchFamily="18" charset="-78"/>
              <a:cs typeface="Simplified Arabic"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301208"/>
            <a:ext cx="1343025" cy="1400175"/>
          </a:xfrm>
          <a:prstGeom prst="rect">
            <a:avLst/>
          </a:prstGeom>
        </p:spPr>
      </p:pic>
    </p:spTree>
    <p:extLst>
      <p:ext uri="{BB962C8B-B14F-4D97-AF65-F5344CB8AC3E}">
        <p14:creationId xmlns:p14="http://schemas.microsoft.com/office/powerpoint/2010/main" val="2111076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lgn="ctr" rtl="1">
              <a:buNone/>
            </a:pPr>
            <a:endParaRPr lang="ar-LB" sz="5400" dirty="0" smtClean="0"/>
          </a:p>
          <a:p>
            <a:pPr marL="0" indent="0" algn="ctr" rtl="1">
              <a:buNone/>
            </a:pPr>
            <a:r>
              <a:rPr lang="ar-LB" sz="5400" b="1" dirty="0" smtClean="0"/>
              <a:t>الطرق غير المباشرة</a:t>
            </a:r>
            <a:endParaRPr lang="en-US" sz="54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75464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1130" y="1558327"/>
            <a:ext cx="8229600" cy="10727657"/>
          </a:xfrm>
        </p:spPr>
        <p:txBody>
          <a:bodyPr/>
          <a:lstStyle/>
          <a:p>
            <a:pPr marL="0" indent="0" algn="just" rtl="1">
              <a:buNone/>
            </a:pPr>
            <a:r>
              <a:rPr lang="en-US" sz="2800" b="1" dirty="0" smtClean="0">
                <a:latin typeface="Simplified Arabic" panose="02020603050405020304" pitchFamily="18" charset="-78"/>
                <a:cs typeface="Simplified Arabic" panose="02020603050405020304" pitchFamily="18" charset="-78"/>
              </a:rPr>
              <a:t>-1</a:t>
            </a:r>
            <a:r>
              <a:rPr lang="ar-SA" sz="2800" b="1" dirty="0" smtClean="0">
                <a:latin typeface="Simplified Arabic" panose="02020603050405020304" pitchFamily="18" charset="-78"/>
                <a:cs typeface="Simplified Arabic" panose="02020603050405020304" pitchFamily="18" charset="-78"/>
              </a:rPr>
              <a:t>استعانة </a:t>
            </a:r>
            <a:r>
              <a:rPr lang="ar-SA" sz="2800" b="1" dirty="0">
                <a:latin typeface="Simplified Arabic" panose="02020603050405020304" pitchFamily="18" charset="-78"/>
                <a:cs typeface="Simplified Arabic" panose="02020603050405020304" pitchFamily="18" charset="-78"/>
              </a:rPr>
              <a:t>اللجان بالتقارير المقدمة من المنظمات غير الحكومية </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SA" sz="2800" dirty="0">
                <a:latin typeface="Simplified Arabic" panose="02020603050405020304" pitchFamily="18" charset="-78"/>
                <a:cs typeface="Simplified Arabic" panose="02020603050405020304" pitchFamily="18" charset="-78"/>
              </a:rPr>
              <a:t>- تعرف هذه التقارير بتقارير الظل، أو التقارير البديلة. </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a:latin typeface="Simplified Arabic" panose="02020603050405020304" pitchFamily="18" charset="-78"/>
                <a:cs typeface="Simplified Arabic" panose="02020603050405020304" pitchFamily="18" charset="-78"/>
              </a:rPr>
              <a:t>-مهمة  التقارير إبراز مدى التقدم المحرز في التزام الدول بتطبيق الاتفاقيات.</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a:latin typeface="Simplified Arabic" panose="02020603050405020304" pitchFamily="18" charset="-78"/>
                <a:cs typeface="Simplified Arabic" panose="02020603050405020304" pitchFamily="18" charset="-78"/>
              </a:rPr>
              <a:t>- تقدم هذه التقارير تزامناً مع التقارير الرسمية التي تقدمها الدول للجان الأمم المتحدة .</a:t>
            </a:r>
            <a:endParaRPr lang="en-US" sz="2800" dirty="0">
              <a:latin typeface="Simplified Arabic" panose="02020603050405020304" pitchFamily="18" charset="-78"/>
              <a:cs typeface="Simplified Arabic" panose="02020603050405020304" pitchFamily="18" charset="-78"/>
            </a:endParaRPr>
          </a:p>
          <a:p>
            <a:pPr marL="0" indent="0" algn="just" rtl="1">
              <a:buNone/>
            </a:pPr>
            <a:r>
              <a:rPr lang="ar-LB" sz="2800" dirty="0">
                <a:latin typeface="Simplified Arabic" panose="02020603050405020304" pitchFamily="18" charset="-78"/>
                <a:cs typeface="Simplified Arabic" panose="02020603050405020304" pitchFamily="18" charset="-78"/>
              </a:rPr>
              <a:t>-</a:t>
            </a:r>
            <a:r>
              <a:rPr lang="ar-SA" sz="2800" dirty="0">
                <a:latin typeface="Simplified Arabic" panose="02020603050405020304" pitchFamily="18" charset="-78"/>
                <a:cs typeface="Simplified Arabic" panose="02020603050405020304" pitchFamily="18" charset="-78"/>
              </a:rPr>
              <a:t> يأتي التركيز على التقارير البديلة خوفاً من أن تعمل التقارير الرسمية على التقليل من وطأة العوائق والمشكلات المتعلقة بالمرأة من جهة، والمبالغة في وصف الإنجازات من جهة أخرى. </a:t>
            </a:r>
            <a:endParaRPr lang="en-US"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pPr rtl="1"/>
            <a:r>
              <a:rPr lang="ar-SA" dirty="0"/>
              <a:t>الطرق غير المباشرة</a:t>
            </a:r>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 y="5894677"/>
            <a:ext cx="2664296"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560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ar-LB" dirty="0" smtClean="0">
                <a:latin typeface="Simplified Arabic" panose="02020603050405020304" pitchFamily="18" charset="-78"/>
                <a:cs typeface="Simplified Arabic" panose="02020603050405020304" pitchFamily="18" charset="-78"/>
              </a:rPr>
              <a:t> مجلس الأمن</a:t>
            </a:r>
          </a:p>
          <a:p>
            <a:pPr marL="0" indent="0" algn="just" rtl="1">
              <a:buNone/>
            </a:pPr>
            <a:endParaRPr lang="ar-LB" dirty="0" smtClean="0">
              <a:latin typeface="Simplified Arabic" panose="02020603050405020304" pitchFamily="18" charset="-78"/>
              <a:cs typeface="Simplified Arabic" panose="02020603050405020304" pitchFamily="18" charset="-78"/>
            </a:endParaRPr>
          </a:p>
          <a:p>
            <a:pPr marL="0" indent="0" algn="just" rtl="1">
              <a:buNone/>
            </a:pPr>
            <a:r>
              <a:rPr lang="ar-LB" dirty="0">
                <a:latin typeface="Simplified Arabic" panose="02020603050405020304" pitchFamily="18" charset="-78"/>
                <a:cs typeface="Simplified Arabic" panose="02020603050405020304" pitchFamily="18" charset="-78"/>
              </a:rPr>
              <a:t>	</a:t>
            </a:r>
            <a:r>
              <a:rPr lang="ar-LB" dirty="0" smtClean="0">
                <a:latin typeface="Simplified Arabic" panose="02020603050405020304" pitchFamily="18" charset="-78"/>
                <a:cs typeface="Simplified Arabic" panose="02020603050405020304" pitchFamily="18" charset="-78"/>
              </a:rPr>
              <a:t>بموجب </a:t>
            </a:r>
            <a:r>
              <a:rPr lang="ar-LB" dirty="0">
                <a:latin typeface="Simplified Arabic" panose="02020603050405020304" pitchFamily="18" charset="-78"/>
                <a:cs typeface="Simplified Arabic" panose="02020603050405020304" pitchFamily="18" charset="-78"/>
              </a:rPr>
              <a:t>الميثاق، تقع على عاتق  مجلس الأمن المسؤولية الرئيسية عن صون السلم والأمن الدوليين. وللمجلس 15 عضوا ( خمسة دائمة وعشرة غير دائمين)، ولكل عضو صوت واحد. وبموجب الميثاق، على جميع الدول الأعضاء الإمتثال لقرارات المجلس. ويأخذ المجلس زمام المبادرة في تحديد وجود تهديد للسلم أو عمل من أعمال العدوان.</a:t>
            </a:r>
          </a:p>
          <a:p>
            <a:endParaRPr lang="en-US" dirty="0"/>
          </a:p>
        </p:txBody>
      </p:sp>
      <p:sp>
        <p:nvSpPr>
          <p:cNvPr id="3" name="Title 2"/>
          <p:cNvSpPr>
            <a:spLocks noGrp="1"/>
          </p:cNvSpPr>
          <p:nvPr>
            <p:ph type="title"/>
          </p:nvPr>
        </p:nvSpPr>
        <p:spPr/>
        <p:txBody>
          <a:bodyPr/>
          <a:lstStyle/>
          <a:p>
            <a:r>
              <a:rPr lang="ar-LB" dirty="0"/>
              <a:t>لمحة عن منظمة الأمم المتحدة وأبرز أقسامها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3" y="5229200"/>
            <a:ext cx="2160240" cy="2088232"/>
          </a:xfrm>
          <a:prstGeom prst="rect">
            <a:avLst/>
          </a:prstGeom>
        </p:spPr>
      </p:pic>
    </p:spTree>
    <p:extLst>
      <p:ext uri="{BB962C8B-B14F-4D97-AF65-F5344CB8AC3E}">
        <p14:creationId xmlns:p14="http://schemas.microsoft.com/office/powerpoint/2010/main" val="27610919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8553128" cy="11368955"/>
          </a:xfrm>
        </p:spPr>
        <p:txBody>
          <a:bodyPr/>
          <a:lstStyle/>
          <a:p>
            <a:pPr marL="0" indent="0" algn="just" rtl="1">
              <a:buNone/>
            </a:pPr>
            <a:r>
              <a:rPr lang="ar-LB" b="1" dirty="0" smtClean="0">
                <a:latin typeface="Simplified Arabic" panose="02020603050405020304" pitchFamily="18" charset="-78"/>
                <a:cs typeface="Simplified Arabic" panose="02020603050405020304" pitchFamily="18" charset="-78"/>
              </a:rPr>
              <a:t>2-</a:t>
            </a:r>
            <a:r>
              <a:rPr lang="ar-SA" b="1" dirty="0" smtClean="0">
                <a:latin typeface="Simplified Arabic" panose="02020603050405020304" pitchFamily="18" charset="-78"/>
                <a:cs typeface="Simplified Arabic" panose="02020603050405020304" pitchFamily="18" charset="-78"/>
              </a:rPr>
              <a:t>حث </a:t>
            </a:r>
            <a:r>
              <a:rPr lang="ar-SA" b="1" dirty="0">
                <a:latin typeface="Simplified Arabic" panose="02020603050405020304" pitchFamily="18" charset="-78"/>
                <a:cs typeface="Simplified Arabic" panose="02020603050405020304" pitchFamily="18" charset="-78"/>
              </a:rPr>
              <a:t>المنظمات غير الحكومية  على المطالبة بتطبيق الاتفاقيات وذلك عبر الوسائل التالية:</a:t>
            </a:r>
            <a:endParaRPr lang="en-US" dirty="0">
              <a:latin typeface="Simplified Arabic" panose="02020603050405020304" pitchFamily="18" charset="-78"/>
              <a:cs typeface="Simplified Arabic" panose="02020603050405020304" pitchFamily="18" charset="-78"/>
            </a:endParaRPr>
          </a:p>
          <a:p>
            <a:pPr marL="0" lvl="0" indent="0" algn="just" rtl="1">
              <a:buNone/>
            </a:pPr>
            <a:r>
              <a:rPr lang="ar-LB" dirty="0" smtClean="0">
                <a:latin typeface="Simplified Arabic" panose="02020603050405020304" pitchFamily="18" charset="-78"/>
                <a:cs typeface="Simplified Arabic" panose="02020603050405020304" pitchFamily="18" charset="-78"/>
              </a:rPr>
              <a:t>- </a:t>
            </a:r>
            <a:r>
              <a:rPr lang="ar-SA" dirty="0" smtClean="0">
                <a:latin typeface="Simplified Arabic" panose="02020603050405020304" pitchFamily="18" charset="-78"/>
                <a:cs typeface="Simplified Arabic" panose="02020603050405020304" pitchFamily="18" charset="-78"/>
              </a:rPr>
              <a:t>تجييش </a:t>
            </a:r>
            <a:r>
              <a:rPr lang="ar-SA" dirty="0">
                <a:latin typeface="Simplified Arabic" panose="02020603050405020304" pitchFamily="18" charset="-78"/>
                <a:cs typeface="Simplified Arabic" panose="02020603050405020304" pitchFamily="18" charset="-78"/>
              </a:rPr>
              <a:t>الرأي العام من أجل المطالبة بتطبيق الاتفاقية ورفع التحفظات عنها، دون تعريفهم بالاتفاقية أصلاً والبنود التي تخالف الشريعة </a:t>
            </a:r>
            <a:r>
              <a:rPr lang="ar-SA" dirty="0" smtClean="0">
                <a:latin typeface="Simplified Arabic" panose="02020603050405020304" pitchFamily="18" charset="-78"/>
                <a:cs typeface="Simplified Arabic" panose="02020603050405020304" pitchFamily="18" charset="-78"/>
              </a:rPr>
              <a:t>فيها</a:t>
            </a:r>
            <a:r>
              <a:rPr lang="ar-LB" dirty="0" smtClean="0">
                <a:latin typeface="Simplified Arabic" panose="02020603050405020304" pitchFamily="18" charset="-78"/>
                <a:cs typeface="Simplified Arabic" panose="02020603050405020304" pitchFamily="18" charset="-78"/>
              </a:rPr>
              <a:t> .</a:t>
            </a:r>
            <a:endParaRPr lang="en-US" dirty="0">
              <a:latin typeface="Simplified Arabic" panose="02020603050405020304" pitchFamily="18" charset="-78"/>
              <a:cs typeface="Simplified Arabic" panose="02020603050405020304" pitchFamily="18" charset="-78"/>
            </a:endParaRPr>
          </a:p>
          <a:p>
            <a:pPr marL="0" lvl="0" indent="0" algn="just" rtl="1">
              <a:buNone/>
            </a:pPr>
            <a:r>
              <a:rPr lang="ar-LB" dirty="0" smtClean="0">
                <a:latin typeface="Simplified Arabic" panose="02020603050405020304" pitchFamily="18" charset="-78"/>
                <a:cs typeface="Simplified Arabic" panose="02020603050405020304" pitchFamily="18" charset="-78"/>
              </a:rPr>
              <a:t>- </a:t>
            </a:r>
            <a:r>
              <a:rPr lang="ar-SA" dirty="0" smtClean="0">
                <a:latin typeface="Simplified Arabic" panose="02020603050405020304" pitchFamily="18" charset="-78"/>
                <a:cs typeface="Simplified Arabic" panose="02020603050405020304" pitchFamily="18" charset="-78"/>
              </a:rPr>
              <a:t>استغلال </a:t>
            </a:r>
            <a:r>
              <a:rPr lang="ar-SA" dirty="0">
                <a:latin typeface="Simplified Arabic" panose="02020603050405020304" pitchFamily="18" charset="-78"/>
                <a:cs typeface="Simplified Arabic" panose="02020603050405020304" pitchFamily="18" charset="-78"/>
              </a:rPr>
              <a:t>بعض حالات الظلم التي تقع من داخل المحاكم الشرعية، من أجل التضخيم من حجم المشكلات الاجتماعية .</a:t>
            </a:r>
            <a:endParaRPr lang="en-US" dirty="0">
              <a:latin typeface="Simplified Arabic" panose="02020603050405020304" pitchFamily="18" charset="-78"/>
              <a:cs typeface="Simplified Arabic" panose="02020603050405020304" pitchFamily="18" charset="-78"/>
            </a:endParaRPr>
          </a:p>
          <a:p>
            <a:pPr marL="0" lvl="0" indent="0" algn="just" rtl="1">
              <a:buNone/>
            </a:pPr>
            <a:r>
              <a:rPr lang="ar-LB" dirty="0" smtClean="0">
                <a:latin typeface="Simplified Arabic" panose="02020603050405020304" pitchFamily="18" charset="-78"/>
                <a:cs typeface="Simplified Arabic" panose="02020603050405020304" pitchFamily="18" charset="-78"/>
              </a:rPr>
              <a:t>- </a:t>
            </a:r>
            <a:r>
              <a:rPr lang="ar-SA" dirty="0" smtClean="0">
                <a:latin typeface="Simplified Arabic" panose="02020603050405020304" pitchFamily="18" charset="-78"/>
                <a:cs typeface="Simplified Arabic" panose="02020603050405020304" pitchFamily="18" charset="-78"/>
              </a:rPr>
              <a:t>قيادة </a:t>
            </a:r>
            <a:r>
              <a:rPr lang="ar-SA" dirty="0">
                <a:latin typeface="Simplified Arabic" panose="02020603050405020304" pitchFamily="18" charset="-78"/>
                <a:cs typeface="Simplified Arabic" panose="02020603050405020304" pitchFamily="18" charset="-78"/>
              </a:rPr>
              <a:t>الحملات الإعلانية الموجهة ضد قوانين الأحوال الشخصية المعمول بها .</a:t>
            </a:r>
            <a:endParaRPr lang="en-US" dirty="0">
              <a:latin typeface="Simplified Arabic" panose="02020603050405020304" pitchFamily="18" charset="-78"/>
              <a:cs typeface="Simplified Arabic" panose="02020603050405020304" pitchFamily="18" charset="-78"/>
            </a:endParaRPr>
          </a:p>
          <a:p>
            <a:pPr marL="0" indent="0" algn="just">
              <a:buNone/>
            </a:pPr>
            <a:endParaRPr lang="en-US"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SA" dirty="0"/>
              <a:t>الطرق غير المباشرة</a:t>
            </a:r>
            <a:endParaRPr lang="en-US" dirty="0"/>
          </a:p>
        </p:txBody>
      </p:sp>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 y="5894677"/>
            <a:ext cx="2664296"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118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196752"/>
            <a:ext cx="8229600" cy="10909523"/>
          </a:xfrm>
        </p:spPr>
        <p:txBody>
          <a:bodyPr/>
          <a:lstStyle/>
          <a:p>
            <a:pPr marL="0" indent="0" algn="just" rtl="1">
              <a:buNone/>
            </a:pPr>
            <a:endParaRPr lang="en-US" sz="4000" dirty="0" smtClean="0">
              <a:latin typeface="Simplified Arabic" panose="02020603050405020304" pitchFamily="18" charset="-78"/>
              <a:cs typeface="Simplified Arabic" panose="02020603050405020304" pitchFamily="18" charset="-78"/>
            </a:endParaRPr>
          </a:p>
          <a:p>
            <a:pPr marL="0" indent="0" algn="just" rtl="1">
              <a:buNone/>
            </a:pPr>
            <a:r>
              <a:rPr lang="ar-LB" sz="4000" dirty="0" smtClean="0">
                <a:latin typeface="Simplified Arabic" panose="02020603050405020304" pitchFamily="18" charset="-78"/>
                <a:cs typeface="Simplified Arabic" panose="02020603050405020304" pitchFamily="18" charset="-78"/>
              </a:rPr>
              <a:t>- </a:t>
            </a:r>
            <a:r>
              <a:rPr lang="ar-SA" sz="4000" dirty="0" smtClean="0">
                <a:latin typeface="Simplified Arabic" panose="02020603050405020304" pitchFamily="18" charset="-78"/>
                <a:cs typeface="Simplified Arabic" panose="02020603050405020304" pitchFamily="18" charset="-78"/>
              </a:rPr>
              <a:t>إصدار </a:t>
            </a:r>
            <a:r>
              <a:rPr lang="ar-SA" sz="4000" dirty="0">
                <a:latin typeface="Simplified Arabic" panose="02020603050405020304" pitchFamily="18" charset="-78"/>
                <a:cs typeface="Simplified Arabic" panose="02020603050405020304" pitchFamily="18" charset="-78"/>
              </a:rPr>
              <a:t>الوثائق التي تظهر التمييز بين المرأة والرجل في القوانين المحلية بما فيها قوانين الأحوال الشخصية، وتظهر مدى معارضة هذه القوانين لاتفاقية سيداو وتوصيات مؤتمر بيجين.</a:t>
            </a:r>
            <a:endParaRPr lang="en-US" sz="4000" dirty="0">
              <a:latin typeface="Simplified Arabic" panose="02020603050405020304" pitchFamily="18" charset="-78"/>
              <a:cs typeface="Simplified Arabic" panose="02020603050405020304" pitchFamily="18" charset="-78"/>
            </a:endParaRPr>
          </a:p>
          <a:p>
            <a:pPr marL="0" indent="0" algn="just" rtl="1">
              <a:buNone/>
            </a:pPr>
            <a:r>
              <a:rPr lang="ar-LB" sz="4000" dirty="0" smtClean="0">
                <a:latin typeface="Simplified Arabic" panose="02020603050405020304" pitchFamily="18" charset="-78"/>
                <a:cs typeface="Simplified Arabic" panose="02020603050405020304" pitchFamily="18" charset="-78"/>
              </a:rPr>
              <a:t>- </a:t>
            </a:r>
            <a:r>
              <a:rPr lang="ar-SA" sz="4000" dirty="0" smtClean="0">
                <a:latin typeface="Simplified Arabic" panose="02020603050405020304" pitchFamily="18" charset="-78"/>
                <a:cs typeface="Simplified Arabic" panose="02020603050405020304" pitchFamily="18" charset="-78"/>
              </a:rPr>
              <a:t>إنشاء </a:t>
            </a:r>
            <a:r>
              <a:rPr lang="ar-SA" sz="4000" dirty="0">
                <a:latin typeface="Simplified Arabic" panose="02020603050405020304" pitchFamily="18" charset="-78"/>
                <a:cs typeface="Simplified Arabic" panose="02020603050405020304" pitchFamily="18" charset="-78"/>
              </a:rPr>
              <a:t>ما يعرف بـ "اللقاء الوطني من أجل القضاء على جميع أشكال التمييز"، ليكون قوة ضاغطة.</a:t>
            </a:r>
            <a:endParaRPr lang="en-US" sz="4000" dirty="0">
              <a:latin typeface="Simplified Arabic" panose="02020603050405020304" pitchFamily="18" charset="-78"/>
              <a:cs typeface="Simplified Arabic" panose="02020603050405020304" pitchFamily="18" charset="-78"/>
            </a:endParaRPr>
          </a:p>
          <a:p>
            <a:pPr marL="0" indent="0" algn="just">
              <a:buNone/>
            </a:pPr>
            <a:endParaRPr lang="en-US" sz="40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SA" dirty="0"/>
              <a:t>الطرق غير المباشرة</a:t>
            </a:r>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 y="5894677"/>
            <a:ext cx="2664296"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0926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5248275"/>
          </a:xfrm>
        </p:spPr>
        <p:txBody>
          <a:bodyPr/>
          <a:lstStyle/>
          <a:p>
            <a:pPr marL="0" indent="0" algn="r">
              <a:buNone/>
            </a:pPr>
            <a:endParaRPr lang="ar-LB" sz="3600" b="1" dirty="0" smtClean="0">
              <a:latin typeface="Simplified Arabic" panose="02020603050405020304" pitchFamily="18" charset="-78"/>
              <a:cs typeface="Simplified Arabic" panose="02020603050405020304" pitchFamily="18" charset="-78"/>
            </a:endParaRPr>
          </a:p>
          <a:p>
            <a:pPr marL="0" indent="0" algn="r">
              <a:buNone/>
            </a:pPr>
            <a:endParaRPr lang="ar-LB" sz="3600" b="1" dirty="0">
              <a:latin typeface="Simplified Arabic" panose="02020603050405020304" pitchFamily="18" charset="-78"/>
              <a:cs typeface="Simplified Arabic" panose="02020603050405020304" pitchFamily="18" charset="-78"/>
            </a:endParaRPr>
          </a:p>
          <a:p>
            <a:pPr marL="0" indent="0" algn="r">
              <a:buNone/>
            </a:pPr>
            <a:r>
              <a:rPr lang="ar-LB" sz="3600" b="1" dirty="0" smtClean="0">
                <a:latin typeface="Simplified Arabic" panose="02020603050405020304" pitchFamily="18" charset="-78"/>
                <a:cs typeface="Simplified Arabic" panose="02020603050405020304" pitchFamily="18" charset="-78"/>
              </a:rPr>
              <a:t>3- تقديم </a:t>
            </a:r>
            <a:r>
              <a:rPr lang="ar-LB" sz="3600" b="1" dirty="0">
                <a:latin typeface="Simplified Arabic" panose="02020603050405020304" pitchFamily="18" charset="-78"/>
                <a:cs typeface="Simplified Arabic" panose="02020603050405020304" pitchFamily="18" charset="-78"/>
              </a:rPr>
              <a:t>الدعم المادي للمنظمات غير </a:t>
            </a:r>
            <a:r>
              <a:rPr lang="ar-LB" sz="3600" b="1" dirty="0" smtClean="0">
                <a:latin typeface="Simplified Arabic" panose="02020603050405020304" pitchFamily="18" charset="-78"/>
                <a:cs typeface="Simplified Arabic" panose="02020603050405020304" pitchFamily="18" charset="-78"/>
              </a:rPr>
              <a:t>الحكومية</a:t>
            </a:r>
            <a:endParaRPr lang="en-US" sz="3600" b="1" dirty="0" smtClean="0">
              <a:latin typeface="Simplified Arabic" panose="02020603050405020304" pitchFamily="18" charset="-78"/>
              <a:cs typeface="Simplified Arabic" panose="02020603050405020304" pitchFamily="18" charset="-78"/>
            </a:endParaRPr>
          </a:p>
          <a:p>
            <a:pPr marL="0" indent="0" algn="r">
              <a:buNone/>
            </a:pPr>
            <a:endParaRPr lang="en-US" sz="3600" b="1" dirty="0">
              <a:latin typeface="Simplified Arabic" panose="02020603050405020304" pitchFamily="18" charset="-78"/>
              <a:cs typeface="Simplified Arabic" panose="02020603050405020304" pitchFamily="18" charset="-78"/>
            </a:endParaRPr>
          </a:p>
          <a:p>
            <a:pPr marL="0" indent="0" algn="r">
              <a:buNone/>
            </a:pPr>
            <a:endParaRPr lang="en-US" sz="3600" b="1" dirty="0" smtClean="0">
              <a:latin typeface="Simplified Arabic" panose="02020603050405020304" pitchFamily="18" charset="-78"/>
              <a:cs typeface="Simplified Arabic" panose="02020603050405020304" pitchFamily="18" charset="-78"/>
            </a:endParaRPr>
          </a:p>
          <a:p>
            <a:pPr marL="0" indent="0" algn="r">
              <a:buNone/>
            </a:pPr>
            <a:r>
              <a:rPr lang="ar-SA" sz="3600" dirty="0">
                <a:solidFill>
                  <a:srgbClr val="FF0000"/>
                </a:solidFill>
                <a:latin typeface="Simplified Arabic" panose="02020603050405020304" pitchFamily="18" charset="-78"/>
                <a:cs typeface="Simplified Arabic" panose="02020603050405020304" pitchFamily="18" charset="-78"/>
              </a:rPr>
              <a:t>هذا الدعم يقدم من قبل جهات متعددة منها </a:t>
            </a:r>
            <a:r>
              <a:rPr lang="ar-SA" sz="3600" dirty="0">
                <a:latin typeface="Simplified Arabic" panose="02020603050405020304" pitchFamily="18" charset="-78"/>
                <a:cs typeface="Simplified Arabic" panose="02020603050405020304" pitchFamily="18" charset="-78"/>
              </a:rPr>
              <a:t>:</a:t>
            </a:r>
            <a:endParaRPr lang="en-US" sz="3600" dirty="0">
              <a:latin typeface="Simplified Arabic" panose="02020603050405020304" pitchFamily="18" charset="-78"/>
              <a:cs typeface="Simplified Arabic" panose="02020603050405020304" pitchFamily="18" charset="-78"/>
            </a:endParaRPr>
          </a:p>
          <a:p>
            <a:pPr marL="0" indent="0" algn="r">
              <a:buNone/>
            </a:pPr>
            <a:endParaRPr lang="en-US" sz="36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SA" dirty="0"/>
              <a:t>الطرق غير المباشرة</a:t>
            </a:r>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 y="5894677"/>
            <a:ext cx="2664296"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691" y="2276872"/>
            <a:ext cx="8229600" cy="5248275"/>
          </a:xfrm>
        </p:spPr>
        <p:txBody>
          <a:bodyPr/>
          <a:lstStyle/>
          <a:p>
            <a:pPr marL="0" indent="0" algn="just" rtl="1">
              <a:buNone/>
            </a:pPr>
            <a:endParaRPr lang="ar-LB" dirty="0"/>
          </a:p>
          <a:p>
            <a:pPr marL="0" indent="0" algn="just" rtl="1">
              <a:buNone/>
            </a:pPr>
            <a:r>
              <a:rPr lang="ar-SA" sz="3600" dirty="0" smtClean="0">
                <a:latin typeface="Simplified Arabic" panose="02020603050405020304" pitchFamily="18" charset="-78"/>
                <a:cs typeface="Simplified Arabic" panose="02020603050405020304" pitchFamily="18" charset="-78"/>
              </a:rPr>
              <a:t>منظمات </a:t>
            </a:r>
            <a:r>
              <a:rPr lang="ar-SA" sz="3600" dirty="0">
                <a:latin typeface="Simplified Arabic" panose="02020603050405020304" pitchFamily="18" charset="-78"/>
                <a:cs typeface="Simplified Arabic" panose="02020603050405020304" pitchFamily="18" charset="-78"/>
              </a:rPr>
              <a:t>الأمم المتحدة وصناديقها المختلفة، مثل: برنامج الأمم المتحدة </a:t>
            </a:r>
            <a:r>
              <a:rPr lang="ar-SA" sz="3600" dirty="0" smtClean="0">
                <a:latin typeface="Simplified Arabic" panose="02020603050405020304" pitchFamily="18" charset="-78"/>
                <a:cs typeface="Simplified Arabic" panose="02020603050405020304" pitchFamily="18" charset="-78"/>
              </a:rPr>
              <a:t>الانمائي</a:t>
            </a:r>
            <a:r>
              <a:rPr lang="en-US" sz="3600" dirty="0"/>
              <a:t> (UNDP)</a:t>
            </a:r>
            <a:r>
              <a:rPr lang="ar-SA" sz="3600" dirty="0" smtClean="0">
                <a:latin typeface="Simplified Arabic" panose="02020603050405020304" pitchFamily="18" charset="-78"/>
                <a:cs typeface="Simplified Arabic" panose="02020603050405020304" pitchFamily="18" charset="-78"/>
              </a:rPr>
              <a:t>، </a:t>
            </a:r>
            <a:r>
              <a:rPr lang="ar-SA" sz="3600" dirty="0">
                <a:latin typeface="Simplified Arabic" panose="02020603050405020304" pitchFamily="18" charset="-78"/>
                <a:cs typeface="Simplified Arabic" panose="02020603050405020304" pitchFamily="18" charset="-78"/>
              </a:rPr>
              <a:t>وصندوق الأمم المتحدة لرعاية الطفولة </a:t>
            </a:r>
            <a:r>
              <a:rPr lang="ar-LB" sz="3600" dirty="0" smtClean="0">
                <a:latin typeface="Simplified Arabic" panose="02020603050405020304" pitchFamily="18" charset="-78"/>
                <a:cs typeface="Simplified Arabic" panose="02020603050405020304" pitchFamily="18" charset="-78"/>
              </a:rPr>
              <a:t> </a:t>
            </a:r>
            <a:r>
              <a:rPr lang="en-US" sz="3600" dirty="0" smtClean="0">
                <a:latin typeface="Simplified Arabic" panose="02020603050405020304" pitchFamily="18" charset="-78"/>
                <a:cs typeface="Simplified Arabic" panose="02020603050405020304" pitchFamily="18" charset="-78"/>
              </a:rPr>
              <a:t>(</a:t>
            </a:r>
            <a:r>
              <a:rPr lang="en-US" sz="3600" i="1" dirty="0" smtClean="0"/>
              <a:t>UNICEF</a:t>
            </a:r>
            <a:r>
              <a:rPr lang="en-US" sz="3600" dirty="0" smtClean="0"/>
              <a:t>)  </a:t>
            </a:r>
            <a:r>
              <a:rPr lang="ar-SA" sz="3600" dirty="0" smtClean="0">
                <a:latin typeface="Simplified Arabic" panose="02020603050405020304" pitchFamily="18" charset="-78"/>
                <a:cs typeface="Simplified Arabic" panose="02020603050405020304" pitchFamily="18" charset="-78"/>
              </a:rPr>
              <a:t>صندوق </a:t>
            </a:r>
            <a:r>
              <a:rPr lang="ar-SA" sz="3600" dirty="0">
                <a:latin typeface="Simplified Arabic" panose="02020603050405020304" pitchFamily="18" charset="-78"/>
                <a:cs typeface="Simplified Arabic" panose="02020603050405020304" pitchFamily="18" charset="-78"/>
              </a:rPr>
              <a:t>الأمم المتحدة </a:t>
            </a:r>
            <a:r>
              <a:rPr lang="ar-SA" sz="3600" dirty="0" smtClean="0">
                <a:latin typeface="Simplified Arabic" panose="02020603050405020304" pitchFamily="18" charset="-78"/>
                <a:cs typeface="Simplified Arabic" panose="02020603050405020304" pitchFamily="18" charset="-78"/>
              </a:rPr>
              <a:t>للمرأة</a:t>
            </a:r>
            <a:r>
              <a:rPr lang="ar-LB" sz="3600" dirty="0" smtClean="0">
                <a:latin typeface="Simplified Arabic" panose="02020603050405020304" pitchFamily="18" charset="-78"/>
                <a:cs typeface="Simplified Arabic" panose="02020603050405020304" pitchFamily="18" charset="-78"/>
              </a:rPr>
              <a:t> (</a:t>
            </a:r>
            <a:r>
              <a:rPr lang="en-US" sz="3600" i="1" dirty="0" smtClean="0"/>
              <a:t>UNIFEM</a:t>
            </a:r>
            <a:r>
              <a:rPr lang="ar-LB" sz="3600" i="1" dirty="0"/>
              <a:t>)</a:t>
            </a:r>
            <a:r>
              <a:rPr lang="ar-SA" sz="3600" dirty="0" smtClean="0">
                <a:latin typeface="Simplified Arabic" panose="02020603050405020304" pitchFamily="18" charset="-78"/>
                <a:cs typeface="Simplified Arabic" panose="02020603050405020304" pitchFamily="18" charset="-78"/>
              </a:rPr>
              <a:t>، </a:t>
            </a:r>
            <a:r>
              <a:rPr lang="ar-SA" sz="3600" dirty="0">
                <a:latin typeface="Simplified Arabic" panose="02020603050405020304" pitchFamily="18" charset="-78"/>
                <a:cs typeface="Simplified Arabic" panose="02020603050405020304" pitchFamily="18" charset="-78"/>
              </a:rPr>
              <a:t>والمفوضية السامية </a:t>
            </a:r>
            <a:r>
              <a:rPr lang="ar-SA" sz="3600" dirty="0" smtClean="0">
                <a:latin typeface="Simplified Arabic" panose="02020603050405020304" pitchFamily="18" charset="-78"/>
                <a:cs typeface="Simplified Arabic" panose="02020603050405020304" pitchFamily="18" charset="-78"/>
              </a:rPr>
              <a:t>للاجئين</a:t>
            </a:r>
            <a:r>
              <a:rPr lang="ar-LB" sz="3600" dirty="0" smtClean="0">
                <a:latin typeface="Simplified Arabic" panose="02020603050405020304" pitchFamily="18" charset="-78"/>
                <a:cs typeface="Simplified Arabic" panose="02020603050405020304" pitchFamily="18" charset="-78"/>
              </a:rPr>
              <a:t> (</a:t>
            </a:r>
            <a:r>
              <a:rPr lang="en-US" sz="3600" i="1" dirty="0" smtClean="0"/>
              <a:t> UNHCR</a:t>
            </a:r>
            <a:r>
              <a:rPr lang="ar-LB" sz="3600" i="1" dirty="0" smtClean="0"/>
              <a:t>)</a:t>
            </a:r>
            <a:r>
              <a:rPr lang="ar-SA" sz="3600" dirty="0" smtClean="0">
                <a:latin typeface="Simplified Arabic" panose="02020603050405020304" pitchFamily="18" charset="-78"/>
                <a:cs typeface="Simplified Arabic" panose="02020603050405020304" pitchFamily="18" charset="-78"/>
              </a:rPr>
              <a:t>، واليونسكو</a:t>
            </a:r>
            <a:r>
              <a:rPr lang="ar-LB" sz="3600" dirty="0" smtClean="0">
                <a:latin typeface="Simplified Arabic" panose="02020603050405020304" pitchFamily="18" charset="-78"/>
                <a:cs typeface="Simplified Arabic" panose="02020603050405020304" pitchFamily="18" charset="-78"/>
              </a:rPr>
              <a:t> </a:t>
            </a:r>
            <a:r>
              <a:rPr lang="en-US" sz="3600" dirty="0"/>
              <a:t>(</a:t>
            </a:r>
            <a:r>
              <a:rPr lang="en-US" sz="3600" i="1" dirty="0"/>
              <a:t>UNESCO</a:t>
            </a:r>
            <a:r>
              <a:rPr lang="en-US" sz="3600" dirty="0" smtClean="0"/>
              <a:t>)</a:t>
            </a:r>
            <a:r>
              <a:rPr lang="ar-SA" sz="3600" dirty="0" smtClean="0">
                <a:latin typeface="Simplified Arabic" panose="02020603050405020304" pitchFamily="18" charset="-78"/>
                <a:cs typeface="Simplified Arabic" panose="02020603050405020304" pitchFamily="18" charset="-78"/>
              </a:rPr>
              <a:t>، </a:t>
            </a:r>
            <a:r>
              <a:rPr lang="ar-SA" sz="3600" dirty="0">
                <a:latin typeface="Simplified Arabic" panose="02020603050405020304" pitchFamily="18" charset="-78"/>
                <a:cs typeface="Simplified Arabic" panose="02020603050405020304" pitchFamily="18" charset="-78"/>
              </a:rPr>
              <a:t>ومنظمة الصحة </a:t>
            </a:r>
            <a:r>
              <a:rPr lang="ar-SA" sz="3600" dirty="0" smtClean="0">
                <a:latin typeface="Simplified Arabic" panose="02020603050405020304" pitchFamily="18" charset="-78"/>
                <a:cs typeface="Simplified Arabic" panose="02020603050405020304" pitchFamily="18" charset="-78"/>
              </a:rPr>
              <a:t>العالمية</a:t>
            </a:r>
            <a:r>
              <a:rPr lang="ar-LB" sz="3600" dirty="0" smtClean="0">
                <a:latin typeface="Simplified Arabic" panose="02020603050405020304" pitchFamily="18" charset="-78"/>
                <a:cs typeface="Simplified Arabic" panose="02020603050405020304" pitchFamily="18" charset="-78"/>
              </a:rPr>
              <a:t> (</a:t>
            </a:r>
            <a:r>
              <a:rPr lang="ar-SA" sz="3600" dirty="0" smtClean="0">
                <a:latin typeface="Simplified Arabic" panose="02020603050405020304" pitchFamily="18" charset="-78"/>
                <a:cs typeface="Simplified Arabic" panose="02020603050405020304" pitchFamily="18" charset="-78"/>
              </a:rPr>
              <a:t> </a:t>
            </a:r>
            <a:r>
              <a:rPr lang="en-US" sz="3600" dirty="0" smtClean="0"/>
              <a:t>WHO</a:t>
            </a:r>
            <a:r>
              <a:rPr lang="ar-LB" sz="3600" dirty="0" smtClean="0"/>
              <a:t> )</a:t>
            </a:r>
            <a:r>
              <a:rPr lang="ar-SA" sz="3600" dirty="0" smtClean="0">
                <a:latin typeface="Simplified Arabic" panose="02020603050405020304" pitchFamily="18" charset="-78"/>
                <a:cs typeface="Simplified Arabic" panose="02020603050405020304" pitchFamily="18" charset="-78"/>
              </a:rPr>
              <a:t>، </a:t>
            </a:r>
            <a:r>
              <a:rPr lang="ar-SA" sz="3600" dirty="0">
                <a:latin typeface="Simplified Arabic" panose="02020603050405020304" pitchFamily="18" charset="-78"/>
                <a:cs typeface="Simplified Arabic" panose="02020603050405020304" pitchFamily="18" charset="-78"/>
              </a:rPr>
              <a:t>وغيرها .</a:t>
            </a:r>
            <a:endParaRPr lang="en-US" sz="36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a:xfrm>
            <a:off x="496338" y="289977"/>
            <a:ext cx="8458200" cy="563563"/>
          </a:xfrm>
        </p:spPr>
        <p:txBody>
          <a:bodyPr/>
          <a:lstStyle/>
          <a:p>
            <a:pPr algn="just" rtl="1"/>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4491" cy="11435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840" y="-459432"/>
            <a:ext cx="4619160" cy="1880438"/>
          </a:xfrm>
          <a:prstGeom prst="rect">
            <a:avLst/>
          </a:prstGeom>
        </p:spPr>
      </p:pic>
      <p:pic>
        <p:nvPicPr>
          <p:cNvPr id="8" name="Picture 7"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5" y="5877273"/>
            <a:ext cx="840176"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1331381" y="1916832"/>
            <a:ext cx="7416824" cy="3785652"/>
          </a:xfrm>
          <a:prstGeom prst="rect">
            <a:avLst/>
          </a:prstGeom>
        </p:spPr>
        <p:txBody>
          <a:bodyPr wrap="square">
            <a:spAutoFit/>
          </a:bodyPr>
          <a:lstStyle/>
          <a:p>
            <a:pPr algn="just" rtl="1"/>
            <a:r>
              <a:rPr lang="ar-LB" sz="4000" dirty="0" smtClean="0">
                <a:latin typeface="Simplified Arabic" panose="02020603050405020304" pitchFamily="18" charset="-78"/>
                <a:cs typeface="Simplified Arabic" panose="02020603050405020304" pitchFamily="18" charset="-78"/>
              </a:rPr>
              <a:t>- </a:t>
            </a:r>
            <a:r>
              <a:rPr lang="ar-SA" sz="4000" dirty="0" smtClean="0">
                <a:latin typeface="Simplified Arabic" panose="02020603050405020304" pitchFamily="18" charset="-78"/>
                <a:cs typeface="Simplified Arabic" panose="02020603050405020304" pitchFamily="18" charset="-78"/>
              </a:rPr>
              <a:t>الدول </a:t>
            </a:r>
            <a:r>
              <a:rPr lang="ar-SA" sz="4000" dirty="0">
                <a:latin typeface="Simplified Arabic" panose="02020603050405020304" pitchFamily="18" charset="-78"/>
                <a:cs typeface="Simplified Arabic" panose="02020603050405020304" pitchFamily="18" charset="-78"/>
              </a:rPr>
              <a:t>الغربية وعلى رأسها فرنسا والولايات المتحدة الأميركية وبريطانيا . وهذه الدول تقدم دعمها بشكل مباشر عبر سفاراتها أو عبر بعض وكالاتها المتخصصة، مثل الوكالة الأميركية </a:t>
            </a:r>
            <a:r>
              <a:rPr lang="ar-SA" sz="4000" dirty="0" smtClean="0">
                <a:latin typeface="Simplified Arabic" panose="02020603050405020304" pitchFamily="18" charset="-78"/>
                <a:cs typeface="Simplified Arabic" panose="02020603050405020304" pitchFamily="18" charset="-78"/>
              </a:rPr>
              <a:t>للتنمية</a:t>
            </a:r>
            <a:r>
              <a:rPr lang="ar-LB" sz="4000" dirty="0" smtClean="0">
                <a:latin typeface="Simplified Arabic" panose="02020603050405020304" pitchFamily="18" charset="-78"/>
                <a:cs typeface="Simplified Arabic" panose="02020603050405020304" pitchFamily="18" charset="-78"/>
              </a:rPr>
              <a:t> (</a:t>
            </a:r>
            <a:r>
              <a:rPr lang="en-US" sz="4000" dirty="0" smtClean="0"/>
              <a:t> USAID</a:t>
            </a:r>
            <a:r>
              <a:rPr lang="ar-LB" sz="4000" dirty="0" smtClean="0"/>
              <a:t>)</a:t>
            </a:r>
            <a:r>
              <a:rPr lang="ar-LB" sz="4000" dirty="0" smtClean="0">
                <a:latin typeface="Simplified Arabic" panose="02020603050405020304" pitchFamily="18" charset="-78"/>
                <a:cs typeface="Simplified Arabic" panose="02020603050405020304" pitchFamily="18" charset="-78"/>
              </a:rPr>
              <a:t> </a:t>
            </a:r>
            <a:r>
              <a:rPr lang="ar-SA" sz="4000" dirty="0" smtClean="0">
                <a:latin typeface="Simplified Arabic" panose="02020603050405020304" pitchFamily="18" charset="-78"/>
                <a:cs typeface="Simplified Arabic" panose="02020603050405020304" pitchFamily="18" charset="-78"/>
              </a:rPr>
              <a:t> </a:t>
            </a:r>
            <a:r>
              <a:rPr lang="ar-SA" sz="4000" dirty="0">
                <a:latin typeface="Simplified Arabic" panose="02020603050405020304" pitchFamily="18" charset="-78"/>
                <a:cs typeface="Simplified Arabic" panose="02020603050405020304" pitchFamily="18" charset="-78"/>
              </a:rPr>
              <a:t>والصندوق الوطني </a:t>
            </a:r>
            <a:r>
              <a:rPr lang="ar-SA" sz="4000" dirty="0" smtClean="0">
                <a:latin typeface="Simplified Arabic" panose="02020603050405020304" pitchFamily="18" charset="-78"/>
                <a:cs typeface="Simplified Arabic" panose="02020603050405020304" pitchFamily="18" charset="-78"/>
              </a:rPr>
              <a:t>للديمقراطية</a:t>
            </a:r>
            <a:r>
              <a:rPr lang="ar-LB" sz="4000" dirty="0" smtClean="0">
                <a:latin typeface="Simplified Arabic" panose="02020603050405020304" pitchFamily="18" charset="-78"/>
                <a:cs typeface="Simplified Arabic" panose="02020603050405020304" pitchFamily="18" charset="-78"/>
              </a:rPr>
              <a:t> </a:t>
            </a:r>
            <a:r>
              <a:rPr lang="en-US" sz="4000" dirty="0"/>
              <a:t>(NED)</a:t>
            </a:r>
            <a:r>
              <a:rPr lang="ar-SA" sz="4000" dirty="0" smtClean="0">
                <a:latin typeface="Simplified Arabic" panose="02020603050405020304" pitchFamily="18" charset="-78"/>
                <a:cs typeface="Simplified Arabic" panose="02020603050405020304" pitchFamily="18" charset="-78"/>
              </a:rPr>
              <a:t> </a:t>
            </a:r>
            <a:r>
              <a:rPr lang="ar-SA" sz="4000" dirty="0">
                <a:latin typeface="Simplified Arabic" panose="02020603050405020304" pitchFamily="18" charset="-78"/>
                <a:cs typeface="Simplified Arabic" panose="02020603050405020304" pitchFamily="18" charset="-78"/>
              </a:rPr>
              <a:t>.</a:t>
            </a:r>
            <a:endParaRPr lang="en-US" sz="4000" dirty="0">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 y="0"/>
            <a:ext cx="4410075" cy="14207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007" y="-19062"/>
            <a:ext cx="4725993" cy="1439860"/>
          </a:xfrm>
          <a:prstGeom prst="rect">
            <a:avLst/>
          </a:prstGeom>
        </p:spPr>
      </p:pic>
      <p:pic>
        <p:nvPicPr>
          <p:cNvPr id="9"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5" y="5877273"/>
            <a:ext cx="840176" cy="9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Rectangle 3"/>
          <p:cNvSpPr/>
          <p:nvPr/>
        </p:nvSpPr>
        <p:spPr>
          <a:xfrm>
            <a:off x="1187624" y="3501008"/>
            <a:ext cx="7344816" cy="2554545"/>
          </a:xfrm>
          <a:prstGeom prst="rect">
            <a:avLst/>
          </a:prstGeom>
        </p:spPr>
        <p:txBody>
          <a:bodyPr wrap="square">
            <a:spAutoFit/>
          </a:bodyPr>
          <a:lstStyle/>
          <a:p>
            <a:pPr algn="just" rtl="1"/>
            <a:r>
              <a:rPr lang="ar-LB" sz="3200" dirty="0" smtClean="0">
                <a:latin typeface="Simplified Arabic" panose="02020603050405020304" pitchFamily="18" charset="-78"/>
                <a:cs typeface="Simplified Arabic" panose="02020603050405020304" pitchFamily="18" charset="-78"/>
              </a:rPr>
              <a:t>- </a:t>
            </a:r>
            <a:r>
              <a:rPr lang="ar-SA" sz="3200" dirty="0" smtClean="0">
                <a:latin typeface="Simplified Arabic" panose="02020603050405020304" pitchFamily="18" charset="-78"/>
                <a:cs typeface="Simplified Arabic" panose="02020603050405020304" pitchFamily="18" charset="-78"/>
              </a:rPr>
              <a:t>الاتحاد </a:t>
            </a:r>
            <a:r>
              <a:rPr lang="ar-SA" sz="3200" dirty="0">
                <a:latin typeface="Simplified Arabic" panose="02020603050405020304" pitchFamily="18" charset="-78"/>
                <a:cs typeface="Simplified Arabic" panose="02020603050405020304" pitchFamily="18" charset="-78"/>
              </a:rPr>
              <a:t>الأوروبي الذي قام </a:t>
            </a:r>
            <a:r>
              <a:rPr lang="ar-SA" sz="3200" dirty="0" smtClean="0">
                <a:latin typeface="Simplified Arabic" panose="02020603050405020304" pitchFamily="18" charset="-78"/>
                <a:cs typeface="Simplified Arabic" panose="02020603050405020304" pitchFamily="18" charset="-78"/>
              </a:rPr>
              <a:t>بدعم </a:t>
            </a:r>
            <a:r>
              <a:rPr lang="ar-SA" sz="3200" dirty="0">
                <a:latin typeface="Simplified Arabic" panose="02020603050405020304" pitchFamily="18" charset="-78"/>
                <a:cs typeface="Simplified Arabic" panose="02020603050405020304" pitchFamily="18" charset="-78"/>
              </a:rPr>
              <a:t>الحملة الإعلامية الواسعة التي قامت بها منظمة "كفى" اللبنانية  من أجل رفع التحفظات على اتفاقية السيداو، وعلى رأسها المادة 16 المتعلقة بقانون الأحوال الشخصية، وكان شعار الحملة " السيداو من النظرية إلى التطبيق" .</a:t>
            </a:r>
            <a:endParaRPr lang="en-US" sz="3200" dirty="0">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
            <a:ext cx="4716016" cy="253642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7" y="0"/>
            <a:ext cx="4394367" cy="2536426"/>
          </a:xfrm>
          <a:prstGeom prst="rect">
            <a:avLst/>
          </a:prstGeom>
        </p:spPr>
      </p:pic>
    </p:spTree>
    <p:extLst>
      <p:ext uri="{BB962C8B-B14F-4D97-AF65-F5344CB8AC3E}">
        <p14:creationId xmlns:p14="http://schemas.microsoft.com/office/powerpoint/2010/main" val="1122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6" y="0"/>
            <a:ext cx="9124524" cy="1657350"/>
          </a:xfrm>
          <a:prstGeom prst="rect">
            <a:avLst/>
          </a:prstGeom>
        </p:spPr>
      </p:pic>
      <p:sp>
        <p:nvSpPr>
          <p:cNvPr id="2" name="Content Placeholder 1"/>
          <p:cNvSpPr>
            <a:spLocks noGrp="1"/>
          </p:cNvSpPr>
          <p:nvPr>
            <p:ph idx="1"/>
          </p:nvPr>
        </p:nvSpPr>
        <p:spPr>
          <a:xfrm>
            <a:off x="518864" y="1683880"/>
            <a:ext cx="8229600" cy="5248275"/>
          </a:xfrm>
        </p:spPr>
        <p:txBody>
          <a:bodyPr/>
          <a:lstStyle/>
          <a:p>
            <a:pPr marL="0" indent="0" algn="just" rtl="1">
              <a:buNone/>
            </a:pPr>
            <a:r>
              <a:rPr lang="ar-LB" dirty="0" smtClean="0">
                <a:latin typeface="Simplified Arabic" panose="02020603050405020304" pitchFamily="18" charset="-78"/>
                <a:cs typeface="Simplified Arabic" panose="02020603050405020304" pitchFamily="18" charset="-78"/>
              </a:rPr>
              <a:t>- </a:t>
            </a:r>
            <a:r>
              <a:rPr lang="ar-SA" dirty="0" smtClean="0">
                <a:latin typeface="Simplified Arabic" panose="02020603050405020304" pitchFamily="18" charset="-78"/>
                <a:cs typeface="Simplified Arabic" panose="02020603050405020304" pitchFamily="18" charset="-78"/>
              </a:rPr>
              <a:t>المنظمات </a:t>
            </a:r>
            <a:r>
              <a:rPr lang="ar-SA" dirty="0">
                <a:latin typeface="Simplified Arabic" panose="02020603050405020304" pitchFamily="18" charset="-78"/>
                <a:cs typeface="Simplified Arabic" panose="02020603050405020304" pitchFamily="18" charset="-78"/>
              </a:rPr>
              <a:t>غير الحكومية الغربية، التي تقوم بتمويلها بعض الأحزاب </a:t>
            </a:r>
            <a:r>
              <a:rPr lang="ar-SA" dirty="0" smtClean="0">
                <a:latin typeface="Simplified Arabic" panose="02020603050405020304" pitchFamily="18" charset="-78"/>
                <a:cs typeface="Simplified Arabic" panose="02020603050405020304" pitchFamily="18" charset="-78"/>
              </a:rPr>
              <a:t>السياسية</a:t>
            </a:r>
            <a:r>
              <a:rPr lang="ar-LB" dirty="0" smtClean="0">
                <a:latin typeface="Simplified Arabic" panose="02020603050405020304" pitchFamily="18" charset="-78"/>
                <a:cs typeface="Simplified Arabic" panose="02020603050405020304" pitchFamily="18" charset="-78"/>
              </a:rPr>
              <a:t>.</a:t>
            </a:r>
            <a:r>
              <a:rPr lang="ar-SA" dirty="0" smtClean="0">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من نماذج هذه المنظمات مؤسسة </a:t>
            </a:r>
            <a:r>
              <a:rPr lang="ar-SA" dirty="0" smtClean="0">
                <a:latin typeface="Simplified Arabic" panose="02020603050405020304" pitchFamily="18" charset="-78"/>
                <a:cs typeface="Simplified Arabic" panose="02020603050405020304" pitchFamily="18" charset="-78"/>
              </a:rPr>
              <a:t>فريديريش </a:t>
            </a:r>
            <a:r>
              <a:rPr lang="ar-SA" dirty="0">
                <a:latin typeface="Simplified Arabic" panose="02020603050405020304" pitchFamily="18" charset="-78"/>
                <a:cs typeface="Simplified Arabic" panose="02020603050405020304" pitchFamily="18" charset="-78"/>
              </a:rPr>
              <a:t>ناومان، ومؤسسة فريديريش ايبرت الألمانيتان.</a:t>
            </a:r>
            <a:endParaRPr lang="en-US"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18864" y="3717032"/>
            <a:ext cx="8229600" cy="2554545"/>
          </a:xfrm>
          <a:prstGeom prst="rect">
            <a:avLst/>
          </a:prstGeom>
        </p:spPr>
        <p:txBody>
          <a:bodyPr wrap="square">
            <a:spAutoFit/>
          </a:bodyPr>
          <a:lstStyle/>
          <a:p>
            <a:pPr algn="just" rtl="1"/>
            <a:r>
              <a:rPr lang="ar-LB" sz="3200" dirty="0" smtClean="0">
                <a:latin typeface="Simplified Arabic" panose="02020603050405020304" pitchFamily="18" charset="-78"/>
                <a:cs typeface="Simplified Arabic" panose="02020603050405020304" pitchFamily="18" charset="-78"/>
              </a:rPr>
              <a:t>- </a:t>
            </a:r>
            <a:r>
              <a:rPr lang="ar-SA" sz="3200" dirty="0" smtClean="0">
                <a:latin typeface="Simplified Arabic" panose="02020603050405020304" pitchFamily="18" charset="-78"/>
                <a:cs typeface="Simplified Arabic" panose="02020603050405020304" pitchFamily="18" charset="-78"/>
              </a:rPr>
              <a:t>تلعب </a:t>
            </a:r>
            <a:r>
              <a:rPr lang="ar-SA" sz="3200" dirty="0">
                <a:latin typeface="Simplified Arabic" panose="02020603050405020304" pitchFamily="18" charset="-78"/>
                <a:cs typeface="Simplified Arabic" panose="02020603050405020304" pitchFamily="18" charset="-78"/>
              </a:rPr>
              <a:t>هذه المؤسسات أدواراً خطيرة لصالح دولها، إن كان على صعيد القيام بتمويل الأبحاث والدراسات التي توفر معلومات استخباراتية مهمة، أو على صعيد ترويج مفاهيم ومصطلحات تخدم أجندة دولها الخاصة مثل مصطلح " الجندر" والتمييز" و" الصحة الإنجابية " .</a:t>
            </a:r>
            <a:endParaRPr lang="en-US" sz="3200" dirty="0">
              <a:latin typeface="Simplified Arabic" panose="02020603050405020304" pitchFamily="18" charset="-78"/>
              <a:cs typeface="Simplified Arabic" panose="02020603050405020304" pitchFamily="18" charset="-78"/>
            </a:endParaRPr>
          </a:p>
        </p:txBody>
      </p:sp>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 y="6081671"/>
            <a:ext cx="2116045" cy="72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37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276872"/>
            <a:ext cx="8208912" cy="4364707"/>
          </a:xfrm>
        </p:spPr>
        <p:txBody>
          <a:bodyPr/>
          <a:lstStyle/>
          <a:p>
            <a:pPr marL="0" indent="0" algn="just" rtl="1">
              <a:buNone/>
            </a:pPr>
            <a:r>
              <a:rPr lang="ar-LB" sz="4000" dirty="0" smtClean="0">
                <a:latin typeface="Simplified Arabic" panose="02020603050405020304" pitchFamily="18" charset="-78"/>
                <a:cs typeface="Simplified Arabic" panose="02020603050405020304" pitchFamily="18" charset="-78"/>
              </a:rPr>
              <a:t>- </a:t>
            </a:r>
            <a:r>
              <a:rPr lang="ar-SA" sz="4000" dirty="0" smtClean="0">
                <a:latin typeface="Simplified Arabic" panose="02020603050405020304" pitchFamily="18" charset="-78"/>
                <a:cs typeface="Simplified Arabic" panose="02020603050405020304" pitchFamily="18" charset="-78"/>
              </a:rPr>
              <a:t>المنظمات </a:t>
            </a:r>
            <a:r>
              <a:rPr lang="ar-SA" sz="4000" dirty="0">
                <a:latin typeface="Simplified Arabic" panose="02020603050405020304" pitchFamily="18" charset="-78"/>
                <a:cs typeface="Simplified Arabic" panose="02020603050405020304" pitchFamily="18" charset="-78"/>
              </a:rPr>
              <a:t>غير الحكومية العربية ، ومن بينها برنامج الخليج العربي لدعم منظمات الأمم المتحدة الإنمائية  (أجفند)، الذي </a:t>
            </a:r>
            <a:r>
              <a:rPr lang="ar-SA" sz="4000" dirty="0" smtClean="0">
                <a:latin typeface="Simplified Arabic" panose="02020603050405020304" pitchFamily="18" charset="-78"/>
                <a:cs typeface="Simplified Arabic" panose="02020603050405020304" pitchFamily="18" charset="-78"/>
              </a:rPr>
              <a:t>يق</a:t>
            </a:r>
            <a:r>
              <a:rPr lang="ar-LB" sz="4000" dirty="0" smtClean="0">
                <a:latin typeface="Simplified Arabic" panose="02020603050405020304" pitchFamily="18" charset="-78"/>
                <a:cs typeface="Simplified Arabic" panose="02020603050405020304" pitchFamily="18" charset="-78"/>
              </a:rPr>
              <a:t>د</a:t>
            </a:r>
            <a:r>
              <a:rPr lang="ar-SA" sz="4000" dirty="0" smtClean="0">
                <a:latin typeface="Simplified Arabic" panose="02020603050405020304" pitchFamily="18" charset="-78"/>
                <a:cs typeface="Simplified Arabic" panose="02020603050405020304" pitchFamily="18" charset="-78"/>
              </a:rPr>
              <a:t>م </a:t>
            </a:r>
            <a:r>
              <a:rPr lang="ar-SA" sz="4000" dirty="0">
                <a:latin typeface="Simplified Arabic" panose="02020603050405020304" pitchFamily="18" charset="-78"/>
                <a:cs typeface="Simplified Arabic" panose="02020603050405020304" pitchFamily="18" charset="-78"/>
              </a:rPr>
              <a:t>الدعم للفئات الأكثر احتياجاً في الدول النامية، خاصة النساء والأطفال.</a:t>
            </a:r>
            <a:endParaRPr lang="en-US" sz="4000" dirty="0">
              <a:latin typeface="Simplified Arabic" panose="02020603050405020304" pitchFamily="18" charset="-78"/>
              <a:cs typeface="Simplified Arabic"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 y="0"/>
            <a:ext cx="9144000" cy="1504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style>
          <a:lnRef idx="2">
            <a:schemeClr val="dk1">
              <a:shade val="50000"/>
            </a:schemeClr>
          </a:lnRef>
          <a:fillRef idx="1">
            <a:schemeClr val="dk1"/>
          </a:fillRef>
          <a:effectRef idx="0">
            <a:schemeClr val="dk1"/>
          </a:effectRef>
          <a:fontRef idx="minor">
            <a:schemeClr val="lt1"/>
          </a:fontRef>
        </p:style>
      </p:pic>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 y="5894677"/>
            <a:ext cx="2664296"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SA" dirty="0"/>
              <a:t>دور الاتفاقيات الدولية في تعديل بعض القوانين اللبنانية</a:t>
            </a:r>
            <a:endParaRPr lang="en-US"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089025"/>
            <a:ext cx="4427985" cy="5652343"/>
          </a:xfrm>
          <a:prstGeom prst="rect">
            <a:avLst/>
          </a:prstGeom>
        </p:spPr>
      </p:pic>
      <p:sp>
        <p:nvSpPr>
          <p:cNvPr id="22" name="Pentagon 21"/>
          <p:cNvSpPr/>
          <p:nvPr/>
        </p:nvSpPr>
        <p:spPr>
          <a:xfrm rot="10800000">
            <a:off x="337657" y="1906752"/>
            <a:ext cx="4915281" cy="729052"/>
          </a:xfrm>
          <a:prstGeom prst="homePlate">
            <a:avLst/>
          </a:prstGeom>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0" name="Pentagon 19"/>
          <p:cNvSpPr/>
          <p:nvPr/>
        </p:nvSpPr>
        <p:spPr>
          <a:xfrm rot="10800000">
            <a:off x="539551" y="3319839"/>
            <a:ext cx="4915281" cy="729052"/>
          </a:xfrm>
          <a:prstGeom prst="homePlate">
            <a:avLst/>
          </a:prstGeom>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lvl="0"/>
            <a:endParaRPr lang="en-US" b="1" dirty="0">
              <a:latin typeface="Times New Roman" pitchFamily="18" charset="0"/>
              <a:cs typeface="Times New Roman" pitchFamily="18" charset="0"/>
            </a:endParaRPr>
          </a:p>
          <a:p>
            <a:endParaRPr lang="en-US" dirty="0"/>
          </a:p>
        </p:txBody>
      </p:sp>
      <p:sp>
        <p:nvSpPr>
          <p:cNvPr id="4" name="Rectangle 3"/>
          <p:cNvSpPr/>
          <p:nvPr/>
        </p:nvSpPr>
        <p:spPr>
          <a:xfrm>
            <a:off x="1292315" y="1897821"/>
            <a:ext cx="3719158" cy="461665"/>
          </a:xfrm>
          <a:prstGeom prst="rect">
            <a:avLst/>
          </a:prstGeom>
        </p:spPr>
        <p:txBody>
          <a:bodyPr wrap="square">
            <a:spAutoFit/>
          </a:bodyPr>
          <a:lstStyle/>
          <a:p>
            <a:r>
              <a:rPr lang="ar-SA" sz="2400" b="1" dirty="0" smtClean="0">
                <a:latin typeface="Simplified Arabic" panose="02020603050405020304" pitchFamily="18" charset="-78"/>
                <a:cs typeface="Simplified Arabic" panose="02020603050405020304" pitchFamily="18" charset="-78"/>
              </a:rPr>
              <a:t> </a:t>
            </a:r>
            <a:r>
              <a:rPr lang="ar-SA" sz="2400" b="1" dirty="0">
                <a:latin typeface="Simplified Arabic" panose="02020603050405020304" pitchFamily="18" charset="-78"/>
                <a:cs typeface="Simplified Arabic" panose="02020603050405020304" pitchFamily="18" charset="-78"/>
              </a:rPr>
              <a:t>الوسائل المتبعة لتعديل القوانين</a:t>
            </a:r>
            <a:endParaRPr lang="en-US" sz="2400" dirty="0">
              <a:latin typeface="Simplified Arabic" panose="02020603050405020304" pitchFamily="18" charset="-78"/>
              <a:cs typeface="Simplified Arabic" panose="02020603050405020304" pitchFamily="18" charset="-78"/>
            </a:endParaRPr>
          </a:p>
        </p:txBody>
      </p:sp>
      <p:sp>
        <p:nvSpPr>
          <p:cNvPr id="5" name="Rectangle 4"/>
          <p:cNvSpPr/>
          <p:nvPr/>
        </p:nvSpPr>
        <p:spPr>
          <a:xfrm>
            <a:off x="721813" y="3453531"/>
            <a:ext cx="4860163" cy="461665"/>
          </a:xfrm>
          <a:prstGeom prst="rect">
            <a:avLst/>
          </a:prstGeom>
        </p:spPr>
        <p:txBody>
          <a:bodyPr wrap="square">
            <a:spAutoFit/>
          </a:bodyPr>
          <a:lstStyle/>
          <a:p>
            <a:pPr algn="r"/>
            <a:r>
              <a:rPr lang="ar-SA" b="1" dirty="0" smtClean="0">
                <a:latin typeface="Simplified Arabic" panose="02020603050405020304" pitchFamily="18" charset="-78"/>
                <a:cs typeface="Simplified Arabic" panose="02020603050405020304" pitchFamily="18" charset="-78"/>
              </a:rPr>
              <a:t> </a:t>
            </a:r>
            <a:r>
              <a:rPr lang="ar-SA" sz="2400" b="1" dirty="0">
                <a:latin typeface="Simplified Arabic" panose="02020603050405020304" pitchFamily="18" charset="-78"/>
                <a:cs typeface="Simplified Arabic" panose="02020603050405020304" pitchFamily="18" charset="-78"/>
              </a:rPr>
              <a:t>أبرز مواد قوانين العقوبات التي تم </a:t>
            </a:r>
            <a:r>
              <a:rPr lang="ar-SA" sz="2400" b="1" dirty="0" smtClean="0">
                <a:latin typeface="Simplified Arabic" panose="02020603050405020304" pitchFamily="18" charset="-78"/>
                <a:cs typeface="Simplified Arabic" panose="02020603050405020304" pitchFamily="18" charset="-78"/>
              </a:rPr>
              <a:t>تعديلها</a:t>
            </a:r>
            <a:endParaRPr lang="en-US" dirty="0">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9" y="5274654"/>
            <a:ext cx="2638425" cy="1543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0" grpId="0" animBg="1"/>
      <p:bldP spid="4" grpId="0"/>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92896"/>
            <a:ext cx="8229600" cy="5248275"/>
          </a:xfrm>
        </p:spPr>
        <p:txBody>
          <a:bodyPr/>
          <a:lstStyle/>
          <a:p>
            <a:pPr marL="0" indent="0" algn="just" rtl="1">
              <a:buNone/>
            </a:pPr>
            <a:r>
              <a:rPr lang="ar-SA" sz="4000" dirty="0">
                <a:latin typeface="Simplified Arabic" panose="02020603050405020304" pitchFamily="18" charset="-78"/>
                <a:cs typeface="Simplified Arabic" panose="02020603050405020304" pitchFamily="18" charset="-78"/>
              </a:rPr>
              <a:t>بدأت الدعوات إلى تعديل بعض مواد القوانين اللبنانية منذ</a:t>
            </a:r>
            <a:r>
              <a:rPr lang="ar-LB" sz="4000" dirty="0">
                <a:latin typeface="Simplified Arabic" panose="02020603050405020304" pitchFamily="18" charset="-78"/>
                <a:cs typeface="Simplified Arabic" panose="02020603050405020304" pitchFamily="18" charset="-78"/>
              </a:rPr>
              <a:t> السنة التالية لصدور الإعلان العالمي لشرعة حقوق الإنسان عام 1948م.</a:t>
            </a:r>
            <a:endParaRPr lang="en-US" sz="40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SA" dirty="0"/>
              <a:t>الوسائل المتبعة لتعديل القوانين</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4950"/>
            <a:ext cx="2638425" cy="1543050"/>
          </a:xfrm>
          <a:prstGeom prst="rect">
            <a:avLst/>
          </a:prstGeom>
        </p:spPr>
      </p:pic>
    </p:spTree>
    <p:extLst>
      <p:ext uri="{BB962C8B-B14F-4D97-AF65-F5344CB8AC3E}">
        <p14:creationId xmlns:p14="http://schemas.microsoft.com/office/powerpoint/2010/main" val="1597294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endParaRPr lang="ar-LB" sz="2800" b="1" dirty="0" smtClean="0">
              <a:latin typeface="Simplified Arabic" panose="02020603050405020304" pitchFamily="18" charset="-78"/>
              <a:cs typeface="Simplified Arabic" panose="02020603050405020304" pitchFamily="18" charset="-78"/>
            </a:endParaRPr>
          </a:p>
          <a:p>
            <a:pPr algn="just" rtl="1"/>
            <a:endParaRPr lang="ar-LB" sz="2800" b="1" dirty="0">
              <a:latin typeface="Simplified Arabic" panose="02020603050405020304" pitchFamily="18" charset="-78"/>
              <a:cs typeface="Simplified Arabic" panose="02020603050405020304" pitchFamily="18" charset="-78"/>
            </a:endParaRPr>
          </a:p>
          <a:p>
            <a:pPr algn="just" rtl="1"/>
            <a:r>
              <a:rPr lang="ar-LB" sz="2800" b="1" dirty="0" smtClean="0">
                <a:latin typeface="Simplified Arabic" panose="02020603050405020304" pitchFamily="18" charset="-78"/>
                <a:cs typeface="Simplified Arabic" panose="02020603050405020304" pitchFamily="18" charset="-78"/>
              </a:rPr>
              <a:t>المجلس </a:t>
            </a:r>
            <a:r>
              <a:rPr lang="ar-LB" sz="2800" b="1" dirty="0">
                <a:latin typeface="Simplified Arabic" panose="02020603050405020304" pitchFamily="18" charset="-78"/>
                <a:cs typeface="Simplified Arabic" panose="02020603050405020304" pitchFamily="18" charset="-78"/>
              </a:rPr>
              <a:t>الاقتصادي والاجتماعي</a:t>
            </a:r>
          </a:p>
          <a:p>
            <a:pPr marL="0" indent="0" algn="just" rtl="1">
              <a:buNone/>
            </a:pPr>
            <a:r>
              <a:rPr lang="ar-LB" sz="2800" dirty="0">
                <a:latin typeface="Simplified Arabic" panose="02020603050405020304" pitchFamily="18" charset="-78"/>
                <a:cs typeface="Simplified Arabic" panose="02020603050405020304" pitchFamily="18" charset="-78"/>
              </a:rPr>
              <a:t>أنشئ </a:t>
            </a:r>
            <a:r>
              <a:rPr lang="ar-LB" sz="2800" dirty="0" smtClean="0">
                <a:latin typeface="Simplified Arabic" panose="02020603050405020304" pitchFamily="18" charset="-78"/>
                <a:cs typeface="Simplified Arabic" panose="02020603050405020304" pitchFamily="18" charset="-78"/>
              </a:rPr>
              <a:t> هذا المجلس عملا </a:t>
            </a:r>
            <a:r>
              <a:rPr lang="ar-LB" sz="2800" dirty="0">
                <a:latin typeface="Simplified Arabic" panose="02020603050405020304" pitchFamily="18" charset="-78"/>
                <a:cs typeface="Simplified Arabic" panose="02020603050405020304" pitchFamily="18" charset="-78"/>
              </a:rPr>
              <a:t>بميثاق الأمم المتحدة. وهو </a:t>
            </a:r>
            <a:r>
              <a:rPr lang="ar-LB" sz="2800" dirty="0" smtClean="0">
                <a:latin typeface="Simplified Arabic" panose="02020603050405020304" pitchFamily="18" charset="-78"/>
                <a:cs typeface="Simplified Arabic" panose="02020603050405020304" pitchFamily="18" charset="-78"/>
              </a:rPr>
              <a:t>الجها</a:t>
            </a:r>
            <a:r>
              <a:rPr lang="ar-LB" sz="2800" dirty="0">
                <a:latin typeface="Simplified Arabic" panose="02020603050405020304" pitchFamily="18" charset="-78"/>
                <a:cs typeface="Simplified Arabic" panose="02020603050405020304" pitchFamily="18" charset="-78"/>
              </a:rPr>
              <a:t>ز</a:t>
            </a:r>
            <a:r>
              <a:rPr lang="ar-LB" sz="2800" dirty="0" smtClean="0">
                <a:latin typeface="Simplified Arabic" panose="02020603050405020304" pitchFamily="18" charset="-78"/>
                <a:cs typeface="Simplified Arabic" panose="02020603050405020304" pitchFamily="18" charset="-78"/>
              </a:rPr>
              <a:t> </a:t>
            </a:r>
            <a:r>
              <a:rPr lang="ar-LB" sz="2800" dirty="0">
                <a:latin typeface="Simplified Arabic" panose="02020603050405020304" pitchFamily="18" charset="-78"/>
                <a:cs typeface="Simplified Arabic" panose="02020603050405020304" pitchFamily="18" charset="-78"/>
              </a:rPr>
              <a:t>الرئيسي لتنسيق الأعمال الاقتصادية والاجتماعية، وما يتصل بها من أعمال، للأمم المتحدة والوكالات المتخصصة والمؤسسات.</a:t>
            </a:r>
          </a:p>
          <a:p>
            <a:pPr algn="just" rtl="1"/>
            <a:endParaRPr lang="ar-LB" sz="2800" dirty="0" smtClean="0">
              <a:latin typeface="Simplified Arabic" panose="02020603050405020304" pitchFamily="18" charset="-78"/>
              <a:cs typeface="Simplified Arabic" panose="02020603050405020304" pitchFamily="18" charset="-78"/>
            </a:endParaRPr>
          </a:p>
          <a:p>
            <a:pPr algn="just" rtl="1"/>
            <a:endParaRPr lang="ar-LB" sz="28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LB" dirty="0" smtClean="0"/>
              <a:t>لمحة عن منظمة الأمم المتحدة وأبرز أقسامها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5172075"/>
            <a:ext cx="2714625" cy="1685925"/>
          </a:xfrm>
          <a:prstGeom prst="rect">
            <a:avLst/>
          </a:prstGeom>
        </p:spPr>
      </p:pic>
    </p:spTree>
    <p:extLst>
      <p:ext uri="{BB962C8B-B14F-4D97-AF65-F5344CB8AC3E}">
        <p14:creationId xmlns:p14="http://schemas.microsoft.com/office/powerpoint/2010/main" val="38770295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326" y="1700808"/>
            <a:ext cx="8229600" cy="5248275"/>
          </a:xfrm>
        </p:spPr>
        <p:txBody>
          <a:bodyPr/>
          <a:lstStyle/>
          <a:p>
            <a:pPr marL="0" indent="0" algn="just" rtl="1">
              <a:buNone/>
            </a:pPr>
            <a:endParaRPr lang="en-US" dirty="0" smtClean="0">
              <a:latin typeface="Simplified Arabic" panose="02020603050405020304" pitchFamily="18" charset="-78"/>
              <a:cs typeface="Simplified Arabic" panose="02020603050405020304" pitchFamily="18" charset="-78"/>
            </a:endParaRPr>
          </a:p>
          <a:p>
            <a:pPr marL="0" indent="0" algn="just" rtl="1">
              <a:buNone/>
            </a:pPr>
            <a:endParaRPr lang="en-US" dirty="0">
              <a:latin typeface="Simplified Arabic" panose="02020603050405020304" pitchFamily="18" charset="-78"/>
              <a:cs typeface="Simplified Arabic" panose="02020603050405020304" pitchFamily="18" charset="-78"/>
            </a:endParaRPr>
          </a:p>
          <a:p>
            <a:pPr marL="0" indent="0" algn="just" rtl="1">
              <a:buNone/>
            </a:pPr>
            <a:r>
              <a:rPr lang="ar-SA" sz="3600" dirty="0" smtClean="0">
                <a:latin typeface="Simplified Arabic" panose="02020603050405020304" pitchFamily="18" charset="-78"/>
                <a:cs typeface="Simplified Arabic" panose="02020603050405020304" pitchFamily="18" charset="-78"/>
              </a:rPr>
              <a:t>الأساس </a:t>
            </a:r>
            <a:r>
              <a:rPr lang="ar-SA" sz="3600" dirty="0">
                <a:latin typeface="Simplified Arabic" panose="02020603050405020304" pitchFamily="18" charset="-78"/>
                <a:cs typeface="Simplified Arabic" panose="02020603050405020304" pitchFamily="18" charset="-78"/>
              </a:rPr>
              <a:t>لانطلاق مناصري المساواة بين المرأة والرجل في دعوتهم إلى تعديل القوانين </a:t>
            </a:r>
            <a:r>
              <a:rPr lang="ar-SA" sz="3600" dirty="0" smtClean="0">
                <a:latin typeface="Simplified Arabic" panose="02020603050405020304" pitchFamily="18" charset="-78"/>
                <a:cs typeface="Simplified Arabic" panose="02020603050405020304" pitchFamily="18" charset="-78"/>
              </a:rPr>
              <a:t>هو </a:t>
            </a:r>
            <a:r>
              <a:rPr lang="ar-SA" sz="3600" dirty="0">
                <a:latin typeface="Simplified Arabic" panose="02020603050405020304" pitchFamily="18" charset="-78"/>
                <a:cs typeface="Simplified Arabic" panose="02020603050405020304" pitchFamily="18" charset="-78"/>
              </a:rPr>
              <a:t>الاتفاقيات والمواثيق الدولية  وعلى </a:t>
            </a:r>
            <a:r>
              <a:rPr lang="ar-SA" sz="3600" dirty="0" smtClean="0">
                <a:latin typeface="Simplified Arabic" panose="02020603050405020304" pitchFamily="18" charset="-78"/>
                <a:cs typeface="Simplified Arabic" panose="02020603050405020304" pitchFamily="18" charset="-78"/>
              </a:rPr>
              <a:t>ر</a:t>
            </a:r>
            <a:r>
              <a:rPr lang="ar-LB" sz="3600" dirty="0" smtClean="0">
                <a:latin typeface="Simplified Arabic" panose="02020603050405020304" pitchFamily="18" charset="-78"/>
                <a:cs typeface="Simplified Arabic" panose="02020603050405020304" pitchFamily="18" charset="-78"/>
              </a:rPr>
              <a:t>أ</a:t>
            </a:r>
            <a:r>
              <a:rPr lang="ar-SA" sz="3600" dirty="0" smtClean="0">
                <a:latin typeface="Simplified Arabic" panose="02020603050405020304" pitchFamily="18" charset="-78"/>
                <a:cs typeface="Simplified Arabic" panose="02020603050405020304" pitchFamily="18" charset="-78"/>
              </a:rPr>
              <a:t>سها </a:t>
            </a:r>
            <a:r>
              <a:rPr lang="ar-SA" sz="3600" dirty="0">
                <a:latin typeface="Simplified Arabic" panose="02020603050405020304" pitchFamily="18" charset="-78"/>
                <a:cs typeface="Simplified Arabic" panose="02020603050405020304" pitchFamily="18" charset="-78"/>
              </a:rPr>
              <a:t>اتفاقية سيداو .</a:t>
            </a:r>
            <a:endParaRPr lang="en-US" sz="36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SA" dirty="0"/>
              <a:t>الوسائل المتبعة لتعديل القوانين</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98605"/>
            <a:ext cx="2638425" cy="1543050"/>
          </a:xfrm>
          <a:prstGeom prst="rect">
            <a:avLst/>
          </a:prstGeom>
        </p:spPr>
      </p:pic>
    </p:spTree>
    <p:extLst>
      <p:ext uri="{BB962C8B-B14F-4D97-AF65-F5344CB8AC3E}">
        <p14:creationId xmlns:p14="http://schemas.microsoft.com/office/powerpoint/2010/main" val="9953199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08920"/>
            <a:ext cx="8229600" cy="5248275"/>
          </a:xfrm>
        </p:spPr>
        <p:txBody>
          <a:bodyPr/>
          <a:lstStyle/>
          <a:p>
            <a:pPr marL="0" indent="0" algn="just" rtl="1">
              <a:buNone/>
            </a:pPr>
            <a:r>
              <a:rPr lang="ar-SA" dirty="0"/>
              <a:t>عمدوا إلى  تصيّد الفرص المناسبة، والاستفادة من  كل الظروف النيابية الخاصة، كتعليق الحياة النيابية مثلاً، من أجل تمرير مرسوم اشتراعي يصدر عن الحكومة. </a:t>
            </a:r>
            <a:endParaRPr lang="en-US" dirty="0"/>
          </a:p>
        </p:txBody>
      </p:sp>
      <p:sp>
        <p:nvSpPr>
          <p:cNvPr id="3" name="Title 2"/>
          <p:cNvSpPr>
            <a:spLocks noGrp="1"/>
          </p:cNvSpPr>
          <p:nvPr>
            <p:ph type="title"/>
          </p:nvPr>
        </p:nvSpPr>
        <p:spPr/>
        <p:txBody>
          <a:bodyPr/>
          <a:lstStyle/>
          <a:p>
            <a:r>
              <a:rPr lang="ar-SA" dirty="0"/>
              <a:t>الوسائل المتبعة لتعديل القوانين</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8" y="5314950"/>
            <a:ext cx="2638425" cy="1543050"/>
          </a:xfrm>
          <a:prstGeom prst="rect">
            <a:avLst/>
          </a:prstGeom>
        </p:spPr>
      </p:pic>
    </p:spTree>
    <p:extLst>
      <p:ext uri="{BB962C8B-B14F-4D97-AF65-F5344CB8AC3E}">
        <p14:creationId xmlns:p14="http://schemas.microsoft.com/office/powerpoint/2010/main" val="9953199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08920"/>
            <a:ext cx="8229600" cy="5248275"/>
          </a:xfrm>
        </p:spPr>
        <p:txBody>
          <a:bodyPr/>
          <a:lstStyle/>
          <a:p>
            <a:pPr marL="0" indent="0" algn="just" rtl="1">
              <a:buNone/>
            </a:pPr>
            <a:r>
              <a:rPr lang="ar-SA" sz="3600" dirty="0">
                <a:latin typeface="Simplified Arabic" panose="02020603050405020304" pitchFamily="18" charset="-78"/>
                <a:cs typeface="Simplified Arabic" panose="02020603050405020304" pitchFamily="18" charset="-78"/>
              </a:rPr>
              <a:t>يقومون  بإنشاء مجموعة ضغط (</a:t>
            </a:r>
            <a:r>
              <a:rPr lang="en-US" sz="3600" dirty="0">
                <a:latin typeface="Simplified Arabic" panose="02020603050405020304" pitchFamily="18" charset="-78"/>
                <a:cs typeface="Simplified Arabic" panose="02020603050405020304" pitchFamily="18" charset="-78"/>
              </a:rPr>
              <a:t>lobby</a:t>
            </a:r>
            <a:r>
              <a:rPr lang="ar-SA" sz="3600" dirty="0">
                <a:latin typeface="Simplified Arabic" panose="02020603050405020304" pitchFamily="18" charset="-78"/>
                <a:cs typeface="Simplified Arabic" panose="02020603050405020304" pitchFamily="18" charset="-78"/>
              </a:rPr>
              <a:t>)  مع نواب متعاطفين </a:t>
            </a:r>
            <a:r>
              <a:rPr lang="ar-LB" sz="3600" dirty="0">
                <a:latin typeface="Simplified Arabic" panose="02020603050405020304" pitchFamily="18" charset="-78"/>
                <a:cs typeface="Simplified Arabic" panose="02020603050405020304" pitchFamily="18" charset="-78"/>
              </a:rPr>
              <a:t> معهم </a:t>
            </a:r>
            <a:r>
              <a:rPr lang="ar-SA" sz="3600" dirty="0">
                <a:latin typeface="Simplified Arabic" panose="02020603050405020304" pitchFamily="18" charset="-78"/>
                <a:cs typeface="Simplified Arabic" panose="02020603050405020304" pitchFamily="18" charset="-78"/>
              </a:rPr>
              <a:t>من اللجان النيابية المتعاقبة للإدارة والعدل. </a:t>
            </a:r>
            <a:endParaRPr lang="en-US" sz="36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p:txBody>
          <a:bodyPr/>
          <a:lstStyle/>
          <a:p>
            <a:r>
              <a:rPr lang="ar-SA" dirty="0"/>
              <a:t>الوسائل المتبعة لتعديل القوانين</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013176"/>
            <a:ext cx="2628900" cy="1743075"/>
          </a:xfrm>
          <a:prstGeom prst="rect">
            <a:avLst/>
          </a:prstGeom>
        </p:spPr>
      </p:pic>
    </p:spTree>
    <p:extLst>
      <p:ext uri="{BB962C8B-B14F-4D97-AF65-F5344CB8AC3E}">
        <p14:creationId xmlns:p14="http://schemas.microsoft.com/office/powerpoint/2010/main" val="9953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t="93000" r="-7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SA" dirty="0"/>
              <a:t>ثالثاً: أبرز القوانين التي تطالب الجمعيات النسوية بتعديلها</a:t>
            </a:r>
            <a:endParaRPr lang="en-US" sz="3600"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graphicFrame>
        <p:nvGraphicFramePr>
          <p:cNvPr id="6" name="Diagram 5"/>
          <p:cNvGraphicFramePr/>
          <p:nvPr>
            <p:extLst>
              <p:ext uri="{D42A27DB-BD31-4B8C-83A1-F6EECF244321}">
                <p14:modId xmlns:p14="http://schemas.microsoft.com/office/powerpoint/2010/main" val="793820861"/>
              </p:ext>
            </p:extLst>
          </p:nvPr>
        </p:nvGraphicFramePr>
        <p:xfrm>
          <a:off x="838200" y="1524000"/>
          <a:ext cx="7391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0" y="6381328"/>
            <a:ext cx="9144000" cy="476672"/>
          </a:xfrm>
          <a:prstGeom prst="rect">
            <a:avLst/>
          </a:prstGeom>
          <a:solidFill>
            <a:schemeClr val="tx1">
              <a:lumMod val="50000"/>
            </a:schemeClr>
          </a:solidFill>
          <a:ln>
            <a:solidFill>
              <a:srgbClr val="452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3" y="6237311"/>
            <a:ext cx="1836992" cy="566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6" grpId="0">
        <p:bldAsOne/>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rtl="1"/>
            <a:r>
              <a:rPr lang="ar-LB" dirty="0"/>
              <a:t>قانون إعطاء المرأة الجنسية لأولادها</a:t>
            </a:r>
            <a:endParaRPr lang="en-US" dirty="0"/>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sp>
        <p:nvSpPr>
          <p:cNvPr id="5" name="Rectangle 4"/>
          <p:cNvSpPr/>
          <p:nvPr/>
        </p:nvSpPr>
        <p:spPr>
          <a:xfrm>
            <a:off x="357158" y="1214422"/>
            <a:ext cx="8429684" cy="7109639"/>
          </a:xfrm>
          <a:prstGeom prst="rect">
            <a:avLst/>
          </a:prstGeom>
        </p:spPr>
        <p:txBody>
          <a:bodyPr wrap="square">
            <a:spAutoFit/>
          </a:bodyPr>
          <a:lstStyle/>
          <a:p>
            <a:pPr lvl="0" algn="r" rtl="1"/>
            <a:endParaRPr lang="en-US" sz="2400" dirty="0" smtClean="0"/>
          </a:p>
          <a:p>
            <a:pPr lvl="0" algn="r" rtl="1"/>
            <a:endParaRPr lang="en-US" sz="2400" dirty="0"/>
          </a:p>
          <a:p>
            <a:pPr marL="342900" lvl="0" indent="-342900" algn="r" rtl="1">
              <a:buFont typeface="Courier New" pitchFamily="49" charset="0"/>
              <a:buChar char="o"/>
            </a:pPr>
            <a:r>
              <a:rPr lang="ar-SA" sz="2400" dirty="0"/>
              <a:t> برز الاهتمام الدولي بقضية الجنسية منذ صدور</a:t>
            </a:r>
            <a:r>
              <a:rPr lang="ar-LB" sz="2400" dirty="0"/>
              <a:t> الإعلان العالمي لحقوق الإنسان الذي كرس حق التمتع بالجنسية، ومنع حرمان شخص من جنسيته تعسفاً أو إنكار حقه في تغييرها </a:t>
            </a:r>
            <a:r>
              <a:rPr lang="ar-LB" sz="2400" dirty="0" smtClean="0"/>
              <a:t>.</a:t>
            </a:r>
            <a:endParaRPr lang="en-US" sz="2400" dirty="0" smtClean="0"/>
          </a:p>
          <a:p>
            <a:pPr marL="342900" lvl="0" indent="-342900" algn="r" rtl="1">
              <a:buFont typeface="Courier New" pitchFamily="49" charset="0"/>
              <a:buChar char="o"/>
            </a:pPr>
            <a:endParaRPr lang="en-US" sz="2400" dirty="0" smtClean="0"/>
          </a:p>
          <a:p>
            <a:pPr lvl="0" algn="r" rtl="1"/>
            <a:endParaRPr lang="en-US" sz="2400" dirty="0"/>
          </a:p>
          <a:p>
            <a:pPr marL="342900" lvl="0" indent="-342900" algn="r" rtl="1">
              <a:buFont typeface="Courier New" pitchFamily="49" charset="0"/>
              <a:buChar char="o"/>
            </a:pPr>
            <a:r>
              <a:rPr lang="ar-LB" sz="2400" dirty="0"/>
              <a:t>تبعه العهد الدولي الخاص بالحقوق المدنية والسياسية الذي أكد حق كل طفل في أن يكون له جنسية </a:t>
            </a:r>
            <a:r>
              <a:rPr lang="ar-LB" sz="2400" dirty="0" smtClean="0"/>
              <a:t>.</a:t>
            </a:r>
            <a:endParaRPr lang="en-US" sz="2400" dirty="0" smtClean="0"/>
          </a:p>
          <a:p>
            <a:pPr marL="342900" lvl="0" indent="-342900" algn="r" rtl="1">
              <a:buFont typeface="Courier New" pitchFamily="49" charset="0"/>
              <a:buChar char="o"/>
            </a:pPr>
            <a:endParaRPr lang="en-US" sz="2400" dirty="0" smtClean="0"/>
          </a:p>
          <a:p>
            <a:pPr lvl="0" algn="r" rtl="1"/>
            <a:endParaRPr lang="en-US" sz="2400" dirty="0"/>
          </a:p>
          <a:p>
            <a:pPr marL="342900" lvl="0" indent="-342900" algn="r" rtl="1">
              <a:buFont typeface="Courier New" pitchFamily="49" charset="0"/>
              <a:buChar char="o"/>
            </a:pPr>
            <a:r>
              <a:rPr lang="ar-LB" sz="2400" dirty="0"/>
              <a:t> حق المرأة في الحصول على الجنسية،  عالجتها اتفاقيات دولية عدة، منها :  "الاتفاقية المتعلقة بجنسية المرأة المتزوجة" ، وكذلك "إعلان القضاء على التمييز ضد المرأة" الذي أكد على حق المرأة في أن يكون لها" الحقوق ذاتها التي للرجل فيما يتعلق باكتساب الجنسية أو تغييرها أو الاحتفاظ بها "  . </a:t>
            </a:r>
            <a:endParaRPr lang="en-US" sz="2400" dirty="0" smtClean="0"/>
          </a:p>
          <a:p>
            <a:pPr marL="342900" lvl="0" indent="-342900" algn="r" rtl="1">
              <a:buFont typeface="Courier New" pitchFamily="49" charset="0"/>
              <a:buChar char="o"/>
            </a:pPr>
            <a:endParaRPr lang="en-US" sz="2400" dirty="0" smtClean="0"/>
          </a:p>
          <a:p>
            <a:pPr lvl="0" algn="r" rtl="1"/>
            <a:endParaRPr lang="en-US" sz="2400" dirty="0"/>
          </a:p>
          <a:p>
            <a:pPr marL="342900" lvl="0" indent="-342900" algn="r" rtl="1">
              <a:buFont typeface="Courier New" pitchFamily="49" charset="0"/>
              <a:buChar char="o"/>
            </a:pPr>
            <a:r>
              <a:rPr lang="ar-LB" sz="2400" dirty="0"/>
              <a:t>"اتفاقية القضاء على جميع أشكال التمييز ضد المرأة" طالبت بحق مساواة المرأة بالرجل فيما يتعلق بجنسية أطفالها كما ورد في المادة التاسعة من هذه الاتفاقية.</a:t>
            </a:r>
            <a:endParaRPr lang="en-US" sz="2400" dirty="0"/>
          </a:p>
        </p:txBody>
      </p:sp>
    </p:spTree>
    <p:extLst>
      <p:ext uri="{BB962C8B-B14F-4D97-AF65-F5344CB8AC3E}">
        <p14:creationId xmlns:p14="http://schemas.microsoft.com/office/powerpoint/2010/main" val="363322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2.39593E-6 L 0 -0.53238 " pathEditMode="relative" rAng="0" ptsTypes="AA">
                                      <p:cBhvr>
                                        <p:cTn id="13" dur="2000" fill="hold"/>
                                        <p:tgtEl>
                                          <p:spTgt spid="5"/>
                                        </p:tgtEl>
                                        <p:attrNameLst>
                                          <p:attrName>ppt_x</p:attrName>
                                          <p:attrName>ppt_y</p:attrName>
                                        </p:attrNameLst>
                                      </p:cBhvr>
                                      <p:rCtr x="0" y="-266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buFontTx/>
              <a:buChar char="-"/>
            </a:pPr>
            <a:r>
              <a:rPr lang="ar-SA" dirty="0" smtClean="0"/>
              <a:t>أدى </a:t>
            </a:r>
            <a:r>
              <a:rPr lang="ar-SA" dirty="0"/>
              <a:t>هذا التمييز بين المرأة والرجل الى إطلاق حملة "جنسيتي حق لي ولأسرتي"  من أجل تعديل القوانين وإقرار حق النساء بممارسة مواطنية كاملة ومنح الجنسية إلى الزوج والأولاد"  </a:t>
            </a:r>
            <a:r>
              <a:rPr lang="ar-SA" dirty="0" smtClean="0"/>
              <a:t>.</a:t>
            </a:r>
            <a:endParaRPr lang="en-US" dirty="0" smtClean="0"/>
          </a:p>
          <a:p>
            <a:pPr marL="0" indent="0" algn="just" rtl="1">
              <a:buNone/>
            </a:pPr>
            <a:endParaRPr lang="en-US" b="1" dirty="0"/>
          </a:p>
          <a:p>
            <a:pPr marL="0" indent="0" algn="just" rtl="1">
              <a:buNone/>
            </a:pPr>
            <a:r>
              <a:rPr lang="ar-SA" dirty="0"/>
              <a:t>- عدم منح المرأة الجنسية لأولادها لا يعود لأسباب دينية أو نوعية ، وإنما </a:t>
            </a:r>
            <a:r>
              <a:rPr lang="ar-LB" dirty="0" smtClean="0"/>
              <a:t>ي</a:t>
            </a:r>
            <a:r>
              <a:rPr lang="ar-SA" dirty="0" smtClean="0"/>
              <a:t>عود </a:t>
            </a:r>
            <a:r>
              <a:rPr lang="ar-SA" dirty="0"/>
              <a:t>لأسباب سياسية وعلى رأسها الأسباب الديموغرافية والطائفية التي لا زالت هي الحكم في  أكثر القضايا المطروحة على الساحة اللبنانية  .</a:t>
            </a:r>
            <a:endParaRPr lang="en-US" dirty="0"/>
          </a:p>
          <a:p>
            <a:pPr marL="0" indent="0" algn="just">
              <a:buNone/>
            </a:pPr>
            <a:endParaRPr lang="en-US" dirty="0"/>
          </a:p>
        </p:txBody>
      </p:sp>
      <p:sp>
        <p:nvSpPr>
          <p:cNvPr id="3" name="Title 2"/>
          <p:cNvSpPr>
            <a:spLocks noGrp="1"/>
          </p:cNvSpPr>
          <p:nvPr>
            <p:ph type="title"/>
          </p:nvPr>
        </p:nvSpPr>
        <p:spPr/>
        <p:txBody>
          <a:bodyPr/>
          <a:lstStyle/>
          <a:p>
            <a:r>
              <a:rPr lang="ar-LB" dirty="0" smtClean="0"/>
              <a:t>حق إعطاء المراة الجنسية لزوجها وأولادها في لبنان</a:t>
            </a:r>
            <a:endParaRPr lang="en-US" dirty="0"/>
          </a:p>
        </p:txBody>
      </p:sp>
    </p:spTree>
    <p:extLst>
      <p:ext uri="{BB962C8B-B14F-4D97-AF65-F5344CB8AC3E}">
        <p14:creationId xmlns:p14="http://schemas.microsoft.com/office/powerpoint/2010/main" val="34949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rtl="1">
              <a:buNone/>
            </a:pPr>
            <a:r>
              <a:rPr lang="ar-LB" dirty="0" smtClean="0"/>
              <a:t>- يرجع </a:t>
            </a:r>
            <a:r>
              <a:rPr lang="ar-LB" dirty="0"/>
              <a:t>تنظيم قوانين الأحوال الشخصية في لبنان إلى عهد الانتداب الفرنسي، إلى القرار رقم 60 ل.ر. الصادر عن المفوض السامي  في 13 آذار 1936 م</a:t>
            </a:r>
            <a:r>
              <a:rPr lang="ar-LB" dirty="0" smtClean="0"/>
              <a:t>..</a:t>
            </a:r>
            <a:endParaRPr lang="en-US" dirty="0" smtClean="0"/>
          </a:p>
          <a:p>
            <a:pPr marL="0" indent="0" algn="just" rtl="1">
              <a:buNone/>
            </a:pPr>
            <a:endParaRPr lang="en-US" dirty="0"/>
          </a:p>
          <a:p>
            <a:pPr marL="0" indent="0" algn="just" rtl="1">
              <a:buNone/>
            </a:pPr>
            <a:endParaRPr lang="en-US" dirty="0"/>
          </a:p>
          <a:p>
            <a:pPr marL="0" indent="0" algn="just" rtl="1">
              <a:buNone/>
            </a:pPr>
            <a:r>
              <a:rPr lang="ar-LB" dirty="0" smtClean="0"/>
              <a:t>- يشمل </a:t>
            </a:r>
            <a:r>
              <a:rPr lang="ar-LB" dirty="0"/>
              <a:t>قانون "الأحوال الشخصية" المعمول به في لبنان، الإضافة إلى الأحكام التي تتناول أوضاع الفرد في المجتمع، الأحكام التي تنظم الطوائف الدينية، التي اعترفت بها المادة التاسعة من الدستور اللبناني</a:t>
            </a:r>
            <a:r>
              <a:rPr lang="ar-SA" dirty="0"/>
              <a:t>. حيث يبلغ عدد الطوائف اللبنانية </a:t>
            </a:r>
            <a:r>
              <a:rPr lang="ar-LB" dirty="0"/>
              <a:t>18 طائفة .</a:t>
            </a:r>
            <a:endParaRPr lang="en-US" dirty="0"/>
          </a:p>
          <a:p>
            <a:pPr marL="0" indent="0" algn="just" rtl="1">
              <a:buNone/>
            </a:pPr>
            <a:endParaRPr lang="en-US" dirty="0"/>
          </a:p>
        </p:txBody>
      </p:sp>
      <p:sp>
        <p:nvSpPr>
          <p:cNvPr id="3" name="Title 2"/>
          <p:cNvSpPr>
            <a:spLocks noGrp="1"/>
          </p:cNvSpPr>
          <p:nvPr>
            <p:ph type="title"/>
          </p:nvPr>
        </p:nvSpPr>
        <p:spPr/>
        <p:txBody>
          <a:bodyPr/>
          <a:lstStyle/>
          <a:p>
            <a:r>
              <a:rPr lang="ar-LB" dirty="0"/>
              <a:t> </a:t>
            </a:r>
            <a:r>
              <a:rPr lang="ar-LB" dirty="0" smtClean="0"/>
              <a:t>قوانين الأحوال الشخصية في لبنان</a:t>
            </a:r>
            <a:endParaRPr lang="en-US" dirty="0"/>
          </a:p>
        </p:txBody>
      </p:sp>
    </p:spTree>
    <p:extLst>
      <p:ext uri="{BB962C8B-B14F-4D97-AF65-F5344CB8AC3E}">
        <p14:creationId xmlns:p14="http://schemas.microsoft.com/office/powerpoint/2010/main" val="6051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rtl="1"/>
            <a:r>
              <a:rPr lang="ar-SA" dirty="0"/>
              <a:t>قانون الأحوال الشخصية </a:t>
            </a:r>
            <a:endParaRPr lang="en-US" dirty="0"/>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sp>
        <p:nvSpPr>
          <p:cNvPr id="5" name="Rectangle 4"/>
          <p:cNvSpPr/>
          <p:nvPr/>
        </p:nvSpPr>
        <p:spPr>
          <a:xfrm>
            <a:off x="357158" y="1214422"/>
            <a:ext cx="8429684" cy="3046988"/>
          </a:xfrm>
          <a:prstGeom prst="rect">
            <a:avLst/>
          </a:prstGeom>
        </p:spPr>
        <p:txBody>
          <a:bodyPr wrap="square">
            <a:spAutoFit/>
          </a:bodyPr>
          <a:lstStyle/>
          <a:p>
            <a:pPr algn="r" rtl="1"/>
            <a:r>
              <a:rPr lang="ar-LB" sz="2400" b="1" dirty="0"/>
              <a:t>- يوجد في لبنان حالياً المحاكم  الشرعية التالية:</a:t>
            </a:r>
            <a:endParaRPr lang="en-US" sz="2400" b="1" dirty="0"/>
          </a:p>
          <a:p>
            <a:pPr lvl="0" algn="r" rtl="1"/>
            <a:endParaRPr lang="en-US" sz="2400" dirty="0"/>
          </a:p>
          <a:p>
            <a:pPr marL="342900" indent="-342900" algn="r" rtl="1">
              <a:buFontTx/>
              <a:buChar char="-"/>
            </a:pPr>
            <a:endParaRPr lang="en-US" sz="2400" dirty="0" smtClean="0"/>
          </a:p>
          <a:p>
            <a:pPr marL="342900" indent="-342900" algn="r" rtl="1">
              <a:buFontTx/>
              <a:buChar char="-"/>
            </a:pPr>
            <a:endParaRPr lang="en-US" sz="2400" dirty="0"/>
          </a:p>
          <a:p>
            <a:pPr algn="r" rtl="1"/>
            <a:endParaRPr lang="en-US" sz="2400" dirty="0" smtClean="0"/>
          </a:p>
          <a:p>
            <a:pPr marL="914400" lvl="1" indent="-457200" algn="r" rtl="1">
              <a:buFont typeface="+mj-lt"/>
              <a:buAutoNum type="arabicPeriod"/>
            </a:pPr>
            <a:endParaRPr lang="en-US" sz="2400" dirty="0" smtClean="0"/>
          </a:p>
          <a:p>
            <a:pPr marL="914400" lvl="1" indent="-457200" algn="r" rtl="1">
              <a:buFont typeface="+mj-lt"/>
              <a:buAutoNum type="arabicPeriod"/>
            </a:pPr>
            <a:endParaRPr lang="en-US" sz="2400" dirty="0" smtClean="0"/>
          </a:p>
          <a:p>
            <a:pPr lvl="1" algn="r" rtl="1"/>
            <a:endParaRPr lang="en-US" sz="2400" dirty="0"/>
          </a:p>
        </p:txBody>
      </p:sp>
      <p:graphicFrame>
        <p:nvGraphicFramePr>
          <p:cNvPr id="4" name="Diagram 3"/>
          <p:cNvGraphicFramePr/>
          <p:nvPr>
            <p:extLst>
              <p:ext uri="{D42A27DB-BD31-4B8C-83A1-F6EECF244321}">
                <p14:modId xmlns:p14="http://schemas.microsoft.com/office/powerpoint/2010/main" val="3240492933"/>
              </p:ext>
            </p:extLst>
          </p:nvPr>
        </p:nvGraphicFramePr>
        <p:xfrm>
          <a:off x="1331640" y="2060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4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p:bldGraphic spid="4" grpId="0">
        <p:bldAsOne/>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29600" cy="5248275"/>
          </a:xfrm>
        </p:spPr>
        <p:txBody>
          <a:bodyPr/>
          <a:lstStyle/>
          <a:p>
            <a:pPr marL="0" indent="0" algn="just">
              <a:buNone/>
            </a:pPr>
            <a:r>
              <a:rPr lang="ar-SA" dirty="0"/>
              <a:t>تدّعي الجمعيات النسائية أن قوانين الأحوال الشخصية المعمول بها في لبنان تحتوي على مواد كثيرة تكرس التمييز بين المرأة والرجل من جهة، وتمنع الدولة اللبنانية، التي كفلت لهذه القوانين الحماية، من الغاء التحفظات على المادة 16 </a:t>
            </a:r>
            <a:r>
              <a:rPr lang="ar-SA" dirty="0" smtClean="0"/>
              <a:t>من "اتفاقية </a:t>
            </a:r>
            <a:r>
              <a:rPr lang="ar-SA" dirty="0"/>
              <a:t>القضاء جميع أشكال التمييز ضد المرأةمن جهة </a:t>
            </a:r>
            <a:r>
              <a:rPr lang="ar-SA" dirty="0" smtClean="0"/>
              <a:t>أخرى. </a:t>
            </a:r>
            <a:endParaRPr lang="en-US" dirty="0"/>
          </a:p>
          <a:p>
            <a:pPr marL="0" indent="0" algn="just">
              <a:buNone/>
            </a:pPr>
            <a:endParaRPr lang="en-US" dirty="0"/>
          </a:p>
        </p:txBody>
      </p:sp>
      <p:sp>
        <p:nvSpPr>
          <p:cNvPr id="3" name="Title 2"/>
          <p:cNvSpPr>
            <a:spLocks noGrp="1"/>
          </p:cNvSpPr>
          <p:nvPr>
            <p:ph type="title"/>
          </p:nvPr>
        </p:nvSpPr>
        <p:spPr/>
        <p:txBody>
          <a:bodyPr/>
          <a:lstStyle/>
          <a:p>
            <a:r>
              <a:rPr lang="ar-LB" dirty="0" smtClean="0"/>
              <a:t>قوانين الأحوال الشخصية</a:t>
            </a:r>
            <a:endParaRPr lang="en-US" dirty="0"/>
          </a:p>
        </p:txBody>
      </p:sp>
    </p:spTree>
    <p:extLst>
      <p:ext uri="{BB962C8B-B14F-4D97-AF65-F5344CB8AC3E}">
        <p14:creationId xmlns:p14="http://schemas.microsoft.com/office/powerpoint/2010/main" val="90879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ar-SA" dirty="0"/>
              <a:t> أبرز ما يعترض عليه مناصرو حقوق المرأة، فيما يتعلق بمفاعيل عقد الزواج، الأمور التالية:</a:t>
            </a:r>
            <a:endParaRPr lang="en-US" dirty="0">
              <a:latin typeface="Times New Roman" pitchFamily="18" charset="0"/>
              <a:cs typeface="Times New Roman" pitchFamily="18" charset="0"/>
            </a:endParaRPr>
          </a:p>
        </p:txBody>
      </p:sp>
      <p:sp>
        <p:nvSpPr>
          <p:cNvPr id="819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ea typeface="宋体" pitchFamily="2" charset="-122"/>
            </a:endParaRPr>
          </a:p>
        </p:txBody>
      </p:sp>
      <p:graphicFrame>
        <p:nvGraphicFramePr>
          <p:cNvPr id="2" name="Diagram 1"/>
          <p:cNvGraphicFramePr/>
          <p:nvPr>
            <p:extLst/>
          </p:nvPr>
        </p:nvGraphicFramePr>
        <p:xfrm>
          <a:off x="611560" y="1340768"/>
          <a:ext cx="82809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381328"/>
            <a:ext cx="9144000" cy="476672"/>
          </a:xfrm>
          <a:prstGeom prst="rect">
            <a:avLst/>
          </a:prstGeom>
          <a:solidFill>
            <a:schemeClr val="tx1">
              <a:lumMod val="50000"/>
            </a:schemeClr>
          </a:solidFill>
          <a:ln>
            <a:solidFill>
              <a:srgbClr val="452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00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p:stCondLst>
                              <p:cond delay="500"/>
                            </p:stCondLst>
                            <p:childTnLst>
                              <p:par>
                                <p:cTn id="11" presetID="14" presetClass="entr" presetSubtype="1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2" grpId="0">
        <p:bldAsOne/>
      </p:bldGraphic>
    </p:bldLst>
  </p:timing>
</p:sld>
</file>

<file path=ppt/theme/theme1.xml><?xml version="1.0" encoding="utf-8"?>
<a:theme xmlns:a="http://schemas.openxmlformats.org/drawingml/2006/main" name="bb">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6573</TotalTime>
  <Words>7217</Words>
  <Application>Microsoft Office PowerPoint</Application>
  <PresentationFormat>On-screen Show (4:3)</PresentationFormat>
  <Paragraphs>790</Paragraphs>
  <Slides>142</Slides>
  <Notes>11</Notes>
  <HiddenSlides>8</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142</vt:i4>
      </vt:variant>
    </vt:vector>
  </HeadingPairs>
  <TitlesOfParts>
    <vt:vector size="154" baseType="lpstr">
      <vt:lpstr>宋体</vt:lpstr>
      <vt:lpstr>Arabic Transparent</vt:lpstr>
      <vt:lpstr>Arial</vt:lpstr>
      <vt:lpstr>Calibri</vt:lpstr>
      <vt:lpstr>Courier New</vt:lpstr>
      <vt:lpstr>Simplified Arabic</vt:lpstr>
      <vt:lpstr>Times New Roman</vt:lpstr>
      <vt:lpstr>Verdana</vt:lpstr>
      <vt:lpstr>Wingdings</vt:lpstr>
      <vt:lpstr>bb</vt:lpstr>
      <vt:lpstr>Custom Design</vt:lpstr>
      <vt:lpstr>Packager Shell Object</vt:lpstr>
      <vt:lpstr>PowerPoint Presentation</vt:lpstr>
      <vt:lpstr>PowerPoint Presentation</vt:lpstr>
      <vt:lpstr>المرأة في الاتفاقيات الدولية </vt:lpstr>
      <vt:lpstr>لمحة عن منظمة الأمم المتحدة وأبرز أقسامها </vt:lpstr>
      <vt:lpstr>PowerPoint Presentation</vt:lpstr>
      <vt:lpstr>لمحة عن منظمة الأمم المتحدة وأبرز أقسامها </vt:lpstr>
      <vt:lpstr>لمحة عن منظمة الأمم المتحدة وأبرز أقسامها </vt:lpstr>
      <vt:lpstr>لمحة عن منظمة الأمم المتحدة وأبرز أقسامها </vt:lpstr>
      <vt:lpstr>لمحة عن منظمة الأمم المتحدة وأبرز أقسامها </vt:lpstr>
      <vt:lpstr>لمحة عن منظمة الأمم المتحدة وأبرز أقسامها </vt:lpstr>
      <vt:lpstr>لمحة عن منظمة الأمم المتحدة وأبرز أقسامها </vt:lpstr>
      <vt:lpstr>لمحة عن منظمة الأمم المتحدة وأبرز أقسامها </vt:lpstr>
      <vt:lpstr>أبرز أجهزة الأمم المتحدة المعنية بالمرأة</vt:lpstr>
      <vt:lpstr>الاهتمام بقضايا المرأة في منظمة الأمم المتحدة</vt:lpstr>
      <vt:lpstr> إصدار الإعلانات </vt:lpstr>
      <vt:lpstr>PowerPoint Presentation</vt:lpstr>
      <vt:lpstr>إعلان القضاء على التمييز ضد المراة 1967</vt:lpstr>
      <vt:lpstr>PowerPoint Presentation</vt:lpstr>
      <vt:lpstr>إعلان الأمم المتحدة بشأن الألفية </vt:lpstr>
      <vt:lpstr>الاهداف التنموية للالفية  </vt:lpstr>
      <vt:lpstr>الهدف الثالث:  تعزيز المساواة بين الجنسين وتمكين المرأة </vt:lpstr>
      <vt:lpstr>المؤتمرات الدولية الخاصة بالمرأة </vt:lpstr>
      <vt:lpstr>المؤتمــــــــرات</vt:lpstr>
      <vt:lpstr>PowerPoint Presentation</vt:lpstr>
      <vt:lpstr>كوبنهاغــــــن </vt:lpstr>
      <vt:lpstr>استراتيجيات نيروبي التطلعية من أجل تقدم المرأة</vt:lpstr>
      <vt:lpstr>نتائج العقد (ما بعد مؤتمر نيروبي)</vt:lpstr>
      <vt:lpstr>مؤتمر بيجين 1995</vt:lpstr>
      <vt:lpstr>مؤتمر بيجين 1995م. ودعوته إلى الانحراف الأخلاقي</vt:lpstr>
      <vt:lpstr>منهاج عمل بيجين </vt:lpstr>
      <vt:lpstr>مؤتمر بيجين 1995م. ودعوته إلى الانحراف الأخلاقي</vt:lpstr>
      <vt:lpstr>مؤتمر بيجين 1995م. ودعوته إلى الانحراف الأخلاقي</vt:lpstr>
      <vt:lpstr>الاتفاقيات الدولية الخاصة بالمرأة</vt:lpstr>
      <vt:lpstr>الاتفاقية الدولية</vt:lpstr>
      <vt:lpstr>الفرق بين الإعلان والاتفاقية</vt:lpstr>
      <vt:lpstr>اتفاقيـــات الامم المتحدة حول المرأة </vt:lpstr>
      <vt:lpstr>PowerPoint Presentation</vt:lpstr>
      <vt:lpstr>اتفاقية القضاء جميع اشكال التمييز ضد المرأة CEDAW</vt:lpstr>
      <vt:lpstr>اتفاقية القضاء جميع اشكال التمييز ضد المرأة CEDAW</vt:lpstr>
      <vt:lpstr>اتفاقية القضاء جميع اشكال التمييز ضد المرأة CEDAW</vt:lpstr>
      <vt:lpstr>اتفاقية القضاء جميع اشكال التمييز ضد المرأة CEDAW</vt:lpstr>
      <vt:lpstr>اتفاقية سيداو ومطالبها بتحقيق المساواة</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بنود اتفاقية سيداو </vt:lpstr>
      <vt:lpstr>PowerPoint Presentation</vt:lpstr>
      <vt:lpstr>التحفظات على اتفاقية القضاء على كافة أشكال التمييز ضد المرأة</vt:lpstr>
      <vt:lpstr>بنود اتفاقية سيداو </vt:lpstr>
      <vt:lpstr>ماذا أضافت الاتفاقية</vt:lpstr>
      <vt:lpstr>PowerPoint Presentation</vt:lpstr>
      <vt:lpstr> تعريف البروتوكول</vt:lpstr>
      <vt:lpstr>PowerPoint Presentation</vt:lpstr>
      <vt:lpstr>PowerPoint Presentation</vt:lpstr>
      <vt:lpstr>PowerPoint Presentation</vt:lpstr>
      <vt:lpstr>وسائل مراقبة تطبيق الاتفاقيات</vt:lpstr>
      <vt:lpstr>الطرق المباشرة</vt:lpstr>
      <vt:lpstr>الطرق المباشرة</vt:lpstr>
      <vt:lpstr>النظر في التقارير الوطنية</vt:lpstr>
      <vt:lpstr>أنواع التقارير</vt:lpstr>
      <vt:lpstr>أنواع التقارير</vt:lpstr>
      <vt:lpstr>الطرق المباشرة</vt:lpstr>
      <vt:lpstr>PowerPoint Presentation</vt:lpstr>
      <vt:lpstr>الطرق غير المباشرة</vt:lpstr>
      <vt:lpstr>الطرق غير المباشرة</vt:lpstr>
      <vt:lpstr>الطرق غير المباشرة</vt:lpstr>
      <vt:lpstr>الطرق غير المباشرة</vt:lpstr>
      <vt:lpstr>PowerPoint Presentation</vt:lpstr>
      <vt:lpstr>PowerPoint Presentation</vt:lpstr>
      <vt:lpstr>PowerPoint Presentation</vt:lpstr>
      <vt:lpstr>PowerPoint Presentation</vt:lpstr>
      <vt:lpstr>PowerPoint Presentation</vt:lpstr>
      <vt:lpstr>دور الاتفاقيات الدولية في تعديل بعض القوانين اللبنانية</vt:lpstr>
      <vt:lpstr>الوسائل المتبعة لتعديل القوانين</vt:lpstr>
      <vt:lpstr>الوسائل المتبعة لتعديل القوانين</vt:lpstr>
      <vt:lpstr>الوسائل المتبعة لتعديل القوانين</vt:lpstr>
      <vt:lpstr>الوسائل المتبعة لتعديل القوانين</vt:lpstr>
      <vt:lpstr>ثالثاً: أبرز القوانين التي تطالب الجمعيات النسوية بتعديلها</vt:lpstr>
      <vt:lpstr>قانون إعطاء المرأة الجنسية لأولادها</vt:lpstr>
      <vt:lpstr>حق إعطاء المراة الجنسية لزوجها وأولادها في لبنان</vt:lpstr>
      <vt:lpstr> قوانين الأحوال الشخصية في لبنان</vt:lpstr>
      <vt:lpstr>قانون الأحوال الشخصية </vt:lpstr>
      <vt:lpstr>قوانين الأحوال الشخصية</vt:lpstr>
      <vt:lpstr> أبرز ما يعترض عليه مناصرو حقوق المرأة، فيما يتعلق بمفاعيل عقد الزواج، الأمور التالية:</vt:lpstr>
      <vt:lpstr> أهداف الحملة على قوانين الأحوال الشخصية</vt:lpstr>
      <vt:lpstr>مشاريع قانون الزواج المدني </vt:lpstr>
      <vt:lpstr>مشروع قانون حماية النساء من العنف الأسري</vt:lpstr>
      <vt:lpstr>PowerPoint Presentation</vt:lpstr>
      <vt:lpstr>نشأة مصطلح العنف ضد المرأة</vt:lpstr>
      <vt:lpstr>نشأة مصطلح العنف ضد المرأة</vt:lpstr>
      <vt:lpstr>نشأة مصطلح العنف ضد المرأة</vt:lpstr>
      <vt:lpstr>نشأة مصطلح العنف ضد المرأة</vt:lpstr>
      <vt:lpstr>مشروع قانون " حماية النساء من العنف الأسري" .</vt:lpstr>
      <vt:lpstr>مشروع قانون " حماية النساء من العنف الأسري" .</vt:lpstr>
      <vt:lpstr>موقف الجمعيات النسائية الإسلامية من المشروع</vt:lpstr>
      <vt:lpstr>موقف الجمعيات النسائية الإسلامية من المشروع</vt:lpstr>
      <vt:lpstr>موقف الجمعيات النسائية الإسلامية من المشروع</vt:lpstr>
      <vt:lpstr>موقف الجمعيات النسائية الإسلامية من المشروع</vt:lpstr>
      <vt:lpstr>موقف الجمعيات النسائية الإسلامية من المشروع</vt:lpstr>
      <vt:lpstr>موقف الجمعيات النسائية الإسلامية من المشروع</vt:lpstr>
      <vt:lpstr>PowerPoint Presentation</vt:lpstr>
      <vt:lpstr>أهم السلبيات التي دعت إليها الاتفاقيات والمؤتمرات الدولية</vt:lpstr>
      <vt:lpstr>أهم السلبيات التي دعت إليها الاتفاقيات والمؤتمرات الدولية</vt:lpstr>
      <vt:lpstr>أهم السلبيات التي دعت إليها الاتفاقيات والمؤتمرات الدولية</vt:lpstr>
      <vt:lpstr>أهم السلبيات التي دعت إليها الاتفاقيات والمؤتمرات الدولية</vt:lpstr>
      <vt:lpstr>أهم السلبيات التي دعت إليها الاتفاقيات والمؤتمرات الدولية</vt:lpstr>
      <vt:lpstr>أهم السلبيات التي دعت إليها الاتفاقيات والمؤتمرات الدولية</vt:lpstr>
      <vt:lpstr>وقفات حول هذه السلبيات </vt:lpstr>
      <vt:lpstr>وقفات حول هذه السلبيات </vt:lpstr>
      <vt:lpstr>أهم جوانب الخطورة في هذه الاتفاقيات و المؤتمرات </vt:lpstr>
      <vt:lpstr>بعض إيجابيات هذه المؤتمرات </vt:lpstr>
      <vt:lpstr>PowerPoint Presentation</vt:lpstr>
      <vt:lpstr>بعض إيجابيات هذه المؤتمرات </vt:lpstr>
      <vt:lpstr>PowerPoint Presentation</vt:lpstr>
      <vt:lpstr>الظواهر والمواقف السلبية</vt:lpstr>
      <vt:lpstr>الظواهر والمواقف الإيجابية </vt:lpstr>
      <vt:lpstr>تجارب لبنانية  نسائية في هذا المجال</vt:lpstr>
      <vt:lpstr>PowerPoint Presentation</vt:lpstr>
      <vt:lpstr>PowerPoint Presentation</vt:lpstr>
      <vt:lpstr>   </vt:lpstr>
      <vt:lpstr>الخاتمة</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ts</dc:creator>
  <cp:lastModifiedBy>Noha Katergi</cp:lastModifiedBy>
  <cp:revision>521</cp:revision>
  <dcterms:created xsi:type="dcterms:W3CDTF">2012-04-03T14:02:41Z</dcterms:created>
  <dcterms:modified xsi:type="dcterms:W3CDTF">2019-01-10T15:01:15Z</dcterms:modified>
</cp:coreProperties>
</file>