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8" r:id="rId1"/>
  </p:sldMasterIdLst>
  <p:notesMasterIdLst>
    <p:notesMasterId r:id="rId21"/>
  </p:notes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74" r:id="rId9"/>
    <p:sldId id="266" r:id="rId10"/>
    <p:sldId id="267" r:id="rId11"/>
    <p:sldId id="276" r:id="rId12"/>
    <p:sldId id="265" r:id="rId13"/>
    <p:sldId id="269" r:id="rId14"/>
    <p:sldId id="271" r:id="rId15"/>
    <p:sldId id="270" r:id="rId16"/>
    <p:sldId id="268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7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61779D-7205-424F-907D-77868DC48700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848982-9D6F-463D-A583-D270DFEAD58E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979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48982-9D6F-463D-A583-D270DFEAD58E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6517A-9EAB-43D0-9E62-1CFEA7F4E438}" type="datetimeFigureOut">
              <a:rPr lang="ar-SA" smtClean="0"/>
              <a:pPr/>
              <a:t>17/05/35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53AB4-93D5-470B-9A55-E6F30BB235D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girls-top.net/vb/girls87389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http://4.bp.blogspot.com/-Offz8Soy9pU/ThcU174XkJI/AAAAAAAAAE0/uAFbW1GPgmo/s320/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2525"/>
            <a:ext cx="3967163" cy="35718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285750" y="2364829"/>
            <a:ext cx="8572500" cy="3800475"/>
          </a:xfrm>
          <a:prstGeom prst="rect">
            <a:avLst/>
          </a:prstGeom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203200" dist="50800" dir="5400000" algn="ctr" rotWithShape="0">
              <a:schemeClr val="tx2"/>
            </a:outerShdw>
          </a:effec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>
              <a:defRPr/>
            </a:pPr>
            <a:r>
              <a:rPr lang="ar-SA" sz="48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دورة </a:t>
            </a:r>
          </a:p>
          <a:p>
            <a:pPr algn="ctr">
              <a:defRPr/>
            </a:pPr>
            <a:r>
              <a:rPr lang="ar-SA" sz="48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اختيار التخصص الجامعي </a:t>
            </a:r>
          </a:p>
        </p:txBody>
      </p:sp>
      <p:pic>
        <p:nvPicPr>
          <p:cNvPr id="5" name="Picture 9" descr="http://t1.gstatic.com/images?q=tbn:ANd9GcTTWNtxLS7eu319cUHq4KaaZuu2VUiSUTFjVK_eiVBw_PblM7kSFaLzaRY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334" y="134962"/>
            <a:ext cx="2736850" cy="149383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مستطيل ذو زوايا قطرية مخدوشة 7"/>
          <p:cNvSpPr/>
          <p:nvPr/>
        </p:nvSpPr>
        <p:spPr>
          <a:xfrm>
            <a:off x="0" y="0"/>
            <a:ext cx="1763688" cy="764704"/>
          </a:xfrm>
          <a:prstGeom prst="snip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FF00"/>
                </a:solidFill>
                <a:cs typeface="Arabic Transparent" pitchFamily="2" charset="-78"/>
              </a:rPr>
              <a:t>اصنع لك مجدا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  <a:cs typeface="Arabic Transparent" pitchFamily="2" charset="-78"/>
              </a:rPr>
              <a:t>2</a:t>
            </a:r>
            <a:endParaRPr lang="ar-SA" sz="2400" b="1" dirty="0">
              <a:solidFill>
                <a:srgbClr val="FFFF00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0" y="18864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66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استبيان</a:t>
            </a:r>
            <a:r>
              <a:rPr kumimoji="0" lang="ar-SA" sz="4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جرى هذا الاستبيان على عينة مكونة من 100 طالب عند مدخل إحدى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الجامعات</a:t>
            </a:r>
            <a:r>
              <a:rPr kumimoji="0" lang="ar-SA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536" y="1988840"/>
            <a:ext cx="8207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PT Bold Dusky" pitchFamily="2" charset="-78"/>
              </a:rPr>
              <a:t>1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- متى اخترت تخصصك 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الجامعي ؟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                                                                       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24% قبل نتيجة الثانوية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العامة.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63%بعد نتيجة الثانوية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العامة .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13% لم أختر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بعد .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67544" y="4293096"/>
            <a:ext cx="8207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  2- هل استعنت بأحد في الاختيار؟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40% الأصدقاء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والمعارف 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57%الأسرة.</a:t>
            </a:r>
            <a:endParaRPr lang="ar-SA" sz="16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3% لم أستعن بأحد.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560" y="51156"/>
            <a:ext cx="831641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2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PT Bold Dusky" pitchFamily="2" charset="-78"/>
              </a:rPr>
              <a:t>3</a:t>
            </a: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- هل اختيار التخصص مسألة صعبة</a:t>
            </a:r>
            <a:r>
              <a:rPr kumimoji="0" lang="ar-SA" sz="36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</a:t>
            </a: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 الاختيار؟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81% </a:t>
            </a:r>
            <a:r>
              <a:rPr kumimoji="0" lang="ar-SA" sz="36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نعم.</a:t>
            </a: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19%لا.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	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3568" y="4293096"/>
            <a:ext cx="763183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5- هل حددت ميولك ورغباتك وقدراتك  قبل الاختيار؟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43%نعم.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40%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لا 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6975" algn="l"/>
                <a:tab pos="305435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17%غير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مهم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544" y="1700808"/>
            <a:ext cx="60841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lang="ar-SA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PT Bold Dusky" pitchFamily="2" charset="-78"/>
              </a:rPr>
              <a:t>4</a:t>
            </a:r>
            <a:r>
              <a:rPr lang="ar-SA" sz="36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- هل فكرت من الان في وظيفتك بعد </a:t>
            </a:r>
            <a:r>
              <a:rPr lang="ar-SA" sz="36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DecoType Naskh Variants" pitchFamily="2" charset="-78"/>
              </a:rPr>
              <a:t>التخرج</a:t>
            </a:r>
            <a:r>
              <a:rPr lang="ar-SA" sz="36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PT Bold Dusky" pitchFamily="2" charset="-78"/>
              </a:rPr>
              <a:t> </a:t>
            </a:r>
            <a:r>
              <a:rPr lang="ar-SA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PT Bold Dusky" pitchFamily="2" charset="-78"/>
              </a:rPr>
              <a:t>؟</a:t>
            </a:r>
            <a:endParaRPr lang="ar-SA" sz="20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PT Bold Dusky" pitchFamily="2" charset="-7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lang="ar-SA" sz="2000" dirty="0" err="1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33 </a:t>
            </a:r>
            <a:r>
              <a:rPr lang="ar-SA" sz="2000" dirty="0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% نعم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lang="ar-SA" sz="2000" dirty="0" err="1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62 </a:t>
            </a:r>
            <a:r>
              <a:rPr lang="ar-SA" sz="2000" dirty="0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% لا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96975" algn="l"/>
                <a:tab pos="3054350" algn="l"/>
              </a:tabLst>
            </a:pPr>
            <a:r>
              <a:rPr lang="ar-SA" sz="2000" dirty="0" err="1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5 </a:t>
            </a:r>
            <a:r>
              <a:rPr lang="ar-SA" sz="2000" dirty="0" smtClean="0">
                <a:solidFill>
                  <a:srgbClr val="0000FF"/>
                </a:solidFill>
                <a:latin typeface="Arial" pitchFamily="34" charset="0"/>
                <a:cs typeface="PT Bold Dusky" pitchFamily="2" charset="-78"/>
              </a:rPr>
              <a:t>% غير مهم</a:t>
            </a:r>
            <a:endParaRPr lang="en-US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WordArt 1"/>
          <p:cNvSpPr>
            <a:spLocks noChangeArrowheads="1" noChangeShapeType="1" noTextEdit="1"/>
          </p:cNvSpPr>
          <p:nvPr/>
        </p:nvSpPr>
        <p:spPr bwMode="auto">
          <a:xfrm>
            <a:off x="323528" y="1124744"/>
            <a:ext cx="8568952" cy="42484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وتعبر نتيجة هذا الاستبيان عن مشكلات </a:t>
            </a:r>
            <a:r>
              <a:rPr lang="ar-SA" sz="1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 Black"/>
              </a:rPr>
              <a:t>ثلاث</a:t>
            </a:r>
            <a:r>
              <a:rPr lang="ar-SA" sz="1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:</a:t>
            </a:r>
            <a:endParaRPr lang="ar-SA" sz="1600" b="1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  <a:p>
            <a:pPr algn="ctr" rtl="1"/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*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وجود صعوبة في اختيار قرار التخصص 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بالنسبة لطلاب الثانوية.</a:t>
            </a:r>
          </a:p>
          <a:p>
            <a:pPr algn="ctr" rtl="1"/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*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/>
                <a:latin typeface="Arial Black"/>
              </a:rPr>
              <a:t>عدم توافر المعلومات 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اللازمة لاتخاذ هذا </a:t>
            </a:r>
            <a:r>
              <a:rPr lang="ar-SA" sz="16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القرار.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</a:t>
            </a:r>
          </a:p>
          <a:p>
            <a:pPr algn="ctr" rtl="1"/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*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latin typeface="Arial Black"/>
              </a:rPr>
              <a:t>عدم تنامي الوعي اللازم </a:t>
            </a:r>
            <a:r>
              <a:rPr lang="ar-SA" sz="1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لدى الطلاب لهذا الاختيار</a:t>
            </a:r>
            <a:endParaRPr lang="ar-SA" sz="1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/>
          <p:cNvSpPr/>
          <p:nvPr/>
        </p:nvSpPr>
        <p:spPr>
          <a:xfrm>
            <a:off x="2843808" y="2132856"/>
            <a:ext cx="3456384" cy="266429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smtClean="0">
                <a:solidFill>
                  <a:srgbClr val="FF0000"/>
                </a:solidFill>
              </a:rPr>
              <a:t>الشاهي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شكل بيضاوي 4"/>
          <p:cNvSpPr/>
          <p:nvPr/>
        </p:nvSpPr>
        <p:spPr>
          <a:xfrm>
            <a:off x="6660232" y="476672"/>
            <a:ext cx="2016224" cy="1728192"/>
          </a:xfrm>
          <a:prstGeom prst="ellipse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يدع </a:t>
            </a:r>
            <a:r>
              <a:rPr lang="ar-SA" sz="2000" b="1" dirty="0" err="1" smtClean="0">
                <a:solidFill>
                  <a:srgbClr val="FF0000"/>
                </a:solidFill>
              </a:rPr>
              <a:t>الأخرين</a:t>
            </a:r>
            <a:r>
              <a:rPr lang="ar-SA" sz="2000" b="1" dirty="0" smtClean="0">
                <a:solidFill>
                  <a:srgbClr val="FF0000"/>
                </a:solidFill>
              </a:rPr>
              <a:t> يختارون له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3491880" y="260648"/>
            <a:ext cx="2016224" cy="1728192"/>
          </a:xfrm>
          <a:prstGeom prst="ellipse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يختار أي شي </a:t>
            </a:r>
          </a:p>
          <a:p>
            <a:pPr algn="ctr"/>
            <a:r>
              <a:rPr lang="ar-SA" sz="2000" b="1" dirty="0" err="1" smtClean="0">
                <a:solidFill>
                  <a:srgbClr val="FF0000"/>
                </a:solidFill>
              </a:rPr>
              <a:t>لايهمه</a:t>
            </a:r>
            <a:r>
              <a:rPr lang="ar-SA" sz="2000" b="1" dirty="0" smtClean="0">
                <a:solidFill>
                  <a:srgbClr val="FF0000"/>
                </a:solidFill>
              </a:rPr>
              <a:t> الأمر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251520" y="476672"/>
            <a:ext cx="2016224" cy="1728192"/>
          </a:xfrm>
          <a:prstGeom prst="ellipse">
            <a:avLst/>
          </a:prstGeom>
          <a:solidFill>
            <a:schemeClr val="bg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يختار الأفضل </a:t>
            </a:r>
          </a:p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لنفسه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523137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القدرات والميول والصفات والفطرية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الشاي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الوظيفة والمال والمكانة الاجتماعية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هي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الفناجين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76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179512" y="40466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800100" algn="l"/>
              </a:tabLst>
            </a:pPr>
            <a:r>
              <a:rPr lang="ar-SA" sz="3600" dirty="0" smtClean="0">
                <a:latin typeface="Arial" pitchFamily="34" charset="0"/>
                <a:ea typeface="Times New Roman" pitchFamily="18" charset="0"/>
                <a:cs typeface="PT Bold Dusky" pitchFamily="2" charset="-78"/>
              </a:rPr>
              <a:t>مؤثرات اختيار التخصص  </a:t>
            </a:r>
            <a:r>
              <a:rPr lang="ar-SA" sz="3600" dirty="0" err="1" smtClean="0">
                <a:latin typeface="Arial" pitchFamily="34" charset="0"/>
                <a:ea typeface="Times New Roman" pitchFamily="18" charset="0"/>
                <a:cs typeface="PT Bold Dusky" pitchFamily="2" charset="-78"/>
              </a:rPr>
              <a:t>الجامعي  :-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7164288" y="2060848"/>
            <a:ext cx="1656184" cy="93610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الأهل </a:t>
            </a:r>
            <a:endParaRPr lang="ar-SA" sz="44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7164288" y="3717032"/>
            <a:ext cx="1656184" cy="93610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الأصدقاء</a:t>
            </a:r>
            <a:endParaRPr lang="ar-SA" sz="32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7164288" y="5661248"/>
            <a:ext cx="1656184" cy="936104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المعلم </a:t>
            </a:r>
            <a:endParaRPr lang="ar-SA" sz="3600" b="1" dirty="0"/>
          </a:p>
        </p:txBody>
      </p:sp>
      <p:sp>
        <p:nvSpPr>
          <p:cNvPr id="7" name="ثماني 6"/>
          <p:cNvSpPr/>
          <p:nvPr/>
        </p:nvSpPr>
        <p:spPr>
          <a:xfrm>
            <a:off x="3275856" y="1700808"/>
            <a:ext cx="1440160" cy="1296144"/>
          </a:xfrm>
          <a:prstGeom prst="oc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err="1" smtClean="0">
                <a:solidFill>
                  <a:schemeClr val="tx1"/>
                </a:solidFill>
              </a:rPr>
              <a:t>عبدالرحمن</a:t>
            </a: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err="1" smtClean="0">
                <a:solidFill>
                  <a:schemeClr val="tx1"/>
                </a:solidFill>
              </a:rPr>
              <a:t>السديس</a:t>
            </a:r>
            <a:endParaRPr lang="ar-SA" b="1" dirty="0">
              <a:solidFill>
                <a:schemeClr val="tx1"/>
              </a:solidFill>
            </a:endParaRPr>
          </a:p>
        </p:txBody>
      </p:sp>
      <p:sp>
        <p:nvSpPr>
          <p:cNvPr id="8" name="ثماني 7"/>
          <p:cNvSpPr/>
          <p:nvPr/>
        </p:nvSpPr>
        <p:spPr>
          <a:xfrm>
            <a:off x="755576" y="1628800"/>
            <a:ext cx="1440160" cy="1296144"/>
          </a:xfrm>
          <a:prstGeom prst="octag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الكيميائي</a:t>
            </a:r>
          </a:p>
          <a:p>
            <a:pPr algn="ctr"/>
            <a:r>
              <a:rPr lang="ar-SA" sz="2000" b="1" dirty="0" smtClean="0">
                <a:solidFill>
                  <a:schemeClr val="tx1"/>
                </a:solidFill>
              </a:rPr>
              <a:t>أحمد </a:t>
            </a:r>
            <a:r>
              <a:rPr lang="ar-SA" sz="2000" b="1" dirty="0" err="1" smtClean="0">
                <a:solidFill>
                  <a:schemeClr val="tx1"/>
                </a:solidFill>
              </a:rPr>
              <a:t>زويل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9" name="مستطيل ذو زاوية واحدة مخدوشة ودائرية 8"/>
          <p:cNvSpPr/>
          <p:nvPr/>
        </p:nvSpPr>
        <p:spPr>
          <a:xfrm>
            <a:off x="1331640" y="5733256"/>
            <a:ext cx="1368152" cy="720080"/>
          </a:xfrm>
          <a:prstGeom prst="snip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ابن سينا 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وجة مزدوجة 1"/>
          <p:cNvSpPr/>
          <p:nvPr/>
        </p:nvSpPr>
        <p:spPr>
          <a:xfrm>
            <a:off x="323528" y="188640"/>
            <a:ext cx="8424936" cy="2376264"/>
          </a:xfrm>
          <a:prstGeom prst="doubleWav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smtClean="0">
                <a:solidFill>
                  <a:schemeClr val="tx1"/>
                </a:solidFill>
              </a:rPr>
              <a:t>الاستبيان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3" name="سهم إلى اليسار 2"/>
          <p:cNvSpPr/>
          <p:nvPr/>
        </p:nvSpPr>
        <p:spPr>
          <a:xfrm>
            <a:off x="395536" y="2420888"/>
            <a:ext cx="7992888" cy="1872208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جاوب بمصداقية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23528" y="4725144"/>
            <a:ext cx="7992888" cy="2088232"/>
          </a:xfrm>
          <a:prstGeom prst="lef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أول جواب 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5" name="نجمة ذات 8 نقاط 4"/>
          <p:cNvSpPr/>
          <p:nvPr/>
        </p:nvSpPr>
        <p:spPr>
          <a:xfrm>
            <a:off x="3635896" y="3789040"/>
            <a:ext cx="1944216" cy="1440160"/>
          </a:xfrm>
          <a:prstGeom prst="star8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استعن بالله</a:t>
            </a:r>
            <a:endParaRPr lang="ar-SA" sz="2400" b="1" dirty="0"/>
          </a:p>
        </p:txBody>
      </p:sp>
      <p:pic>
        <p:nvPicPr>
          <p:cNvPr id="6" name="صورة 5" descr="التخصص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5"/>
            <a:ext cx="1800200" cy="1875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404664"/>
            <a:ext cx="57606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dirty="0" err="1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معادلة </a:t>
            </a:r>
            <a:r>
              <a:rPr lang="ar-SA" sz="54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  رفق</a:t>
            </a:r>
            <a:endParaRPr lang="ar-SA" sz="54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683570" y="2060848"/>
          <a:ext cx="7704855" cy="4320479"/>
        </p:xfrm>
        <a:graphic>
          <a:graphicData uri="http://schemas.openxmlformats.org/drawingml/2006/table">
            <a:tbl>
              <a:tblPr rtl="1"/>
              <a:tblGrid>
                <a:gridCol w="1539742"/>
                <a:gridCol w="1541498"/>
                <a:gridCol w="1540619"/>
                <a:gridCol w="1541498"/>
                <a:gridCol w="1541498"/>
              </a:tblGrid>
              <a:tr h="9884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Arial"/>
                        </a:rPr>
                        <a:t>التخصص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Arial"/>
                        </a:rPr>
                        <a:t>رغبة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Arial"/>
                        </a:rPr>
                        <a:t>فرصة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Arial"/>
                        </a:rPr>
                        <a:t>قدرة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Arial"/>
                        </a:rPr>
                        <a:t>المجموع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12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 dirty="0">
                          <a:latin typeface="Times New Roman"/>
                          <a:ea typeface="Times New Roman"/>
                          <a:cs typeface="Arial"/>
                        </a:rPr>
                        <a:t>طب أسنان</a:t>
                      </a:r>
                      <a:endParaRPr lang="en-US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3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3200" b="1" dirty="0" smtClean="0">
                          <a:latin typeface="Times New Roman"/>
                          <a:ea typeface="Times New Roman"/>
                          <a:cs typeface="Arial"/>
                        </a:rPr>
                        <a:t>حاسب</a:t>
                      </a:r>
                      <a:r>
                        <a:rPr lang="ar-SA" sz="3200" b="1" baseline="0" dirty="0" smtClean="0">
                          <a:latin typeface="Times New Roman"/>
                          <a:ea typeface="Times New Roman"/>
                          <a:cs typeface="Arial"/>
                        </a:rPr>
                        <a:t> آلي</a:t>
                      </a:r>
                      <a:endParaRPr lang="en-US" sz="3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3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r>
                        <a:rPr lang="ar-SA" sz="2800" b="1">
                          <a:latin typeface="Times New Roman"/>
                          <a:ea typeface="Times New Roman"/>
                          <a:cs typeface="Arial"/>
                        </a:rPr>
                        <a:t>صحافة </a:t>
                      </a:r>
                      <a:endParaRPr lang="en-US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864360" algn="l"/>
                        </a:tabLst>
                      </a:pPr>
                      <a:endParaRPr lang="ar-SA" sz="16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مستطيل 3"/>
          <p:cNvSpPr/>
          <p:nvPr/>
        </p:nvSpPr>
        <p:spPr>
          <a:xfrm>
            <a:off x="5508104" y="3140968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067944" y="3140968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483768" y="3140968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ar-S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5580112" y="4293096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endParaRPr lang="ar-S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262709" y="4293096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</a:t>
            </a:r>
            <a:endParaRPr lang="ar-S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361011" y="4293096"/>
            <a:ext cx="963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10</a:t>
            </a:r>
            <a:endParaRPr lang="ar-SA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652120" y="5373216"/>
            <a:ext cx="6205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211960" y="5445224"/>
            <a:ext cx="6205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2339752" y="5373216"/>
            <a:ext cx="9085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</a:t>
            </a:r>
            <a:endParaRPr lang="ar-S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043608" y="3212976"/>
            <a:ext cx="976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30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971600" y="4293096"/>
            <a:ext cx="976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971600" y="5373216"/>
            <a:ext cx="976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26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1560" y="4581128"/>
            <a:ext cx="74705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3/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إذا كان هناك تخصصين لهما نفس المجموع فننظر </a:t>
            </a: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(( القدرة )) أيهما أعلى نأخذه</a:t>
            </a: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إذا كانا في الفرصة متساويين نأخذ الفرصة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64391" y="100950"/>
            <a:ext cx="881523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1/ </a:t>
            </a:r>
            <a:r>
              <a:rPr lang="ar-S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إذا كان بين التخصص الحاصل على المجموع الأعلى والذي يليه مباشرة</a:t>
            </a:r>
          </a:p>
          <a:p>
            <a:pPr algn="ctr"/>
            <a:r>
              <a:rPr lang="ar-SA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خمس </a:t>
            </a:r>
            <a:r>
              <a:rPr lang="ar-SA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فأكثر (</a:t>
            </a:r>
            <a:r>
              <a:rPr lang="ar-SA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( خذ التخصص الأعلى مجموع بدون </a:t>
            </a:r>
            <a:r>
              <a:rPr lang="ar-SA" sz="3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تردد ))</a:t>
            </a:r>
            <a:endParaRPr lang="ar-SA" sz="32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95536" y="2348880"/>
            <a:ext cx="8244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2/ 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إذا كان بين التخصص الحاصل على المجموع الأعلى والذي يليه مباشرة</a:t>
            </a:r>
          </a:p>
          <a:p>
            <a:pPr algn="ctr"/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خمس </a:t>
            </a:r>
            <a:r>
              <a:rPr lang="ar-SA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فأقل </a:t>
            </a:r>
            <a:r>
              <a:rPr lang="ar-SA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( 4+3+2</a:t>
            </a:r>
            <a:r>
              <a:rPr lang="ar-SA" sz="2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ar-SA" sz="2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فاستعن بالله وصل صلاة </a:t>
            </a:r>
            <a:r>
              <a:rPr lang="ar-SA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الإستخارة</a:t>
            </a:r>
            <a:r>
              <a:rPr lang="ar-S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 ولن يخيب الله أملك </a:t>
            </a:r>
            <a:r>
              <a:rPr lang="ar-SA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به</a:t>
            </a:r>
            <a:endParaRPr lang="ar-SA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060848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بعد أن قررت مستقبلك في تحديدك للتخصص </a:t>
            </a:r>
            <a:r>
              <a:rPr kumimoji="0" lang="ar-S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المناسب .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يبقي لديك خطوة بسيطة حتى لا يذهب جهدك في المدرسة الجامعية هباء بقي أن 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تجدد </a:t>
            </a:r>
            <a:r>
              <a:rPr kumimoji="0" lang="ar-SA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نيتك</a:t>
            </a:r>
            <a:r>
              <a:rPr kumimoji="0" lang="ar-S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ar-SA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36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لا تنس صلاة </a:t>
            </a:r>
            <a:r>
              <a:rPr lang="ar-SA" sz="3600" b="1" dirty="0" err="1" smtClean="0">
                <a:latin typeface="Arial" pitchFamily="34" charset="0"/>
                <a:cs typeface="Arial" pitchFamily="34" charset="0"/>
              </a:rPr>
              <a:t>الاستخارة ..</a:t>
            </a:r>
            <a:endParaRPr lang="ar-SA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379828" y="692696"/>
            <a:ext cx="3764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وأخيرا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عزيزي الطالب  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صورة 3" descr="التخصص 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50968"/>
            <a:ext cx="4788023" cy="2707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03648" y="260648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أرجو أن أكون قدمت لكم ما ينفعكم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 ولا تنسونا من صالح دعائكم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والسلام عليكم ورحمة الله وبركاته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 أخوكم 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سيف شباب المطيري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defRPr/>
            </a:pPr>
            <a:r>
              <a:rPr lang="ar-S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0537222660</a:t>
            </a:r>
          </a:p>
        </p:txBody>
      </p:sp>
      <p:pic>
        <p:nvPicPr>
          <p:cNvPr id="3" name="Picture 23" descr="http://t2.gstatic.com/images?q=tbn:ANd9GcQuCj5hpZqf0qw_Ef-tX_gV50s2RNiDWNMHSKiMITjrC8lImxj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653136"/>
            <a:ext cx="944116" cy="944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مستطيل 3"/>
          <p:cNvSpPr/>
          <p:nvPr/>
        </p:nvSpPr>
        <p:spPr>
          <a:xfrm>
            <a:off x="3203848" y="5805264"/>
            <a:ext cx="525658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raditional Arabic" pitchFamily="2" charset="-78"/>
              </a:rPr>
              <a:t>Abo.omar252@gmail.com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1835696" y="4797152"/>
            <a:ext cx="7308304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المدرب/سيف المطيري</a:t>
            </a:r>
            <a:r>
              <a:rPr lang="ar-SA" sz="3200" b="1" dirty="0" smtClean="0">
                <a:solidFill>
                  <a:srgbClr val="FF0000"/>
                </a:solidFill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</a:rPr>
              <a:t>@</a:t>
            </a:r>
            <a:r>
              <a:rPr lang="en-US" sz="3200" b="1" dirty="0" err="1" smtClean="0">
                <a:solidFill>
                  <a:srgbClr val="FF0000"/>
                </a:solidFill>
              </a:rPr>
              <a:t>saif_shbbaab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endParaRPr lang="ar-SA" sz="4000" b="1" dirty="0">
              <a:solidFill>
                <a:srgbClr val="FF0000"/>
              </a:solidFill>
            </a:endParaRPr>
          </a:p>
        </p:txBody>
      </p:sp>
      <p:pic>
        <p:nvPicPr>
          <p:cNvPr id="6" name="صورة 5" descr="جم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5661248"/>
            <a:ext cx="983927" cy="983927"/>
          </a:xfrm>
          <a:prstGeom prst="rect">
            <a:avLst/>
          </a:prstGeom>
        </p:spPr>
      </p:pic>
      <p:pic>
        <p:nvPicPr>
          <p:cNvPr id="7" name="صورة 6" descr="جلكسي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8310" y="3861048"/>
            <a:ext cx="855538" cy="855538"/>
          </a:xfrm>
          <a:prstGeom prst="rect">
            <a:avLst/>
          </a:prstGeom>
        </p:spPr>
      </p:pic>
      <p:sp>
        <p:nvSpPr>
          <p:cNvPr id="8" name="مستطيل ذو زوايا قطرية مخدوشة 7"/>
          <p:cNvSpPr/>
          <p:nvPr/>
        </p:nvSpPr>
        <p:spPr>
          <a:xfrm>
            <a:off x="0" y="0"/>
            <a:ext cx="1763688" cy="908720"/>
          </a:xfrm>
          <a:prstGeom prst="snip2Diag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اصنع لك مجدا</a:t>
            </a:r>
          </a:p>
          <a:p>
            <a:pPr algn="ctr"/>
            <a:r>
              <a:rPr lang="ar-SA" sz="2400" b="1" dirty="0" smtClean="0">
                <a:solidFill>
                  <a:srgbClr val="FFFF00"/>
                </a:solidFill>
              </a:rPr>
              <a:t>2</a:t>
            </a:r>
            <a:r>
              <a:rPr lang="ar-SA" sz="2400" b="1" dirty="0" smtClean="0"/>
              <a:t> 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55576" y="1526589"/>
            <a:ext cx="8352928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2400" b="1" dirty="0" smtClean="0"/>
          </a:p>
          <a:p>
            <a:r>
              <a:rPr lang="ar-SA" sz="2400" b="1" dirty="0" smtClean="0"/>
              <a:t>سيف بن شباب المطيري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*المؤهلات العلمية:-</a:t>
            </a:r>
          </a:p>
          <a:p>
            <a:r>
              <a:rPr lang="ar-SA" sz="2400" b="1" dirty="0" smtClean="0"/>
              <a:t>بكالوريوس </a:t>
            </a:r>
            <a:r>
              <a:rPr lang="ar-SA" sz="2400" b="1" dirty="0" err="1" smtClean="0"/>
              <a:t>درسات</a:t>
            </a:r>
            <a:r>
              <a:rPr lang="ar-SA" sz="2400" b="1" dirty="0" smtClean="0"/>
              <a:t> قرآنية بكلية العلوم والآداب بالرس التابعه لجامعة القصيم.</a:t>
            </a:r>
          </a:p>
          <a:p>
            <a:r>
              <a:rPr lang="ar-SA" sz="2400" b="1" dirty="0" smtClean="0"/>
              <a:t>كاتب في مجلة تطوير الذات الإلكترونية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*المؤهلات </a:t>
            </a:r>
            <a:r>
              <a:rPr lang="ar-SA" sz="2400" b="1" dirty="0" err="1" smtClean="0">
                <a:solidFill>
                  <a:srgbClr val="FF0000"/>
                </a:solidFill>
              </a:rPr>
              <a:t>التدريبية:-</a:t>
            </a:r>
            <a:endParaRPr lang="ar-SA" sz="2400" b="1" dirty="0" smtClean="0">
              <a:solidFill>
                <a:srgbClr val="FF0000"/>
              </a:solidFill>
            </a:endParaRPr>
          </a:p>
          <a:p>
            <a:endParaRPr lang="ar-SA" sz="2400" b="1" dirty="0" smtClean="0"/>
          </a:p>
          <a:p>
            <a:endParaRPr lang="ar-SA" sz="2400" b="1" dirty="0" smtClean="0"/>
          </a:p>
          <a:p>
            <a:endParaRPr lang="ar-SA" sz="2400" b="1" dirty="0" smtClean="0"/>
          </a:p>
          <a:p>
            <a:endParaRPr lang="ar-SA" sz="2400" b="1" dirty="0" smtClean="0"/>
          </a:p>
          <a:p>
            <a:endParaRPr lang="ar-SA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259632" y="144016"/>
            <a:ext cx="7056784" cy="1484784"/>
          </a:xfrm>
          <a:prstGeom prst="roundRect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08720" y="3789040"/>
            <a:ext cx="69117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محترف معتمد من المركز العالمي الكندي.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معتمد من المركز الخليجي للتنمية البشرية.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معتمد من أكاديمية التدريب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الإحترافي.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محترف معتمد من أكاديمية المعلم للتدريب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والإستشارات.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إلكتروني معتمد من أكاديمية المعلم للتدريب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والإستشارات.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محترف معتمد من مركز التفكير المساند </a:t>
            </a:r>
            <a:r>
              <a:rPr kumimoji="0" lang="ar-SA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للتدريب .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مدرب إلكتروني معتمد من مركز التفكير المساند للتدريب.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3275856" y="188640"/>
            <a:ext cx="2736304" cy="1440160"/>
          </a:xfrm>
          <a:prstGeom prst="ellipse">
            <a:avLst/>
          </a:prstGeom>
          <a:solidFill>
            <a:srgbClr val="FB71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السيرة الذاتية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4139952" y="260648"/>
            <a:ext cx="475284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S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ميثاق ضمان الفائدة</a:t>
            </a:r>
          </a:p>
        </p:txBody>
      </p:sp>
      <p:pic>
        <p:nvPicPr>
          <p:cNvPr id="7" name="صورة 10" descr="التخصص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720454"/>
            <a:ext cx="2195512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صورة 11" descr="التخصص 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293394"/>
            <a:ext cx="14414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صورة 13" descr="التخصص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0"/>
            <a:ext cx="255746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صورة 15" descr="التخصص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1341438"/>
            <a:ext cx="1371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سهم إلى اليسار 10"/>
          <p:cNvSpPr/>
          <p:nvPr/>
        </p:nvSpPr>
        <p:spPr>
          <a:xfrm>
            <a:off x="1835150" y="1412875"/>
            <a:ext cx="7058025" cy="1439863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3200" b="1" dirty="0">
                <a:solidFill>
                  <a:srgbClr val="FF0000"/>
                </a:solidFill>
              </a:rPr>
              <a:t>شارك في حل التمارين</a:t>
            </a:r>
          </a:p>
        </p:txBody>
      </p:sp>
      <p:sp>
        <p:nvSpPr>
          <p:cNvPr id="12" name="سهم إلى اليسار 11"/>
          <p:cNvSpPr/>
          <p:nvPr/>
        </p:nvSpPr>
        <p:spPr>
          <a:xfrm>
            <a:off x="1908175" y="4437409"/>
            <a:ext cx="7235825" cy="1439863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000" b="1" dirty="0">
                <a:solidFill>
                  <a:schemeClr val="bg1"/>
                </a:solidFill>
              </a:rPr>
              <a:t>الأسئلة و المناقشة</a:t>
            </a:r>
          </a:p>
        </p:txBody>
      </p:sp>
      <p:sp>
        <p:nvSpPr>
          <p:cNvPr id="14" name="سهم إلى اليمين 13"/>
          <p:cNvSpPr/>
          <p:nvPr/>
        </p:nvSpPr>
        <p:spPr>
          <a:xfrm>
            <a:off x="684213" y="2780208"/>
            <a:ext cx="5975350" cy="151288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000" b="1" dirty="0">
                <a:solidFill>
                  <a:srgbClr val="FFFF00"/>
                </a:solidFill>
              </a:rPr>
              <a:t>الحضور في الوقت المناسب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1763689" y="5949280"/>
            <a:ext cx="345638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وقع:ــــــــــــــــ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2" grpId="0" animBg="1"/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 descr="التخصص 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059957" cy="4639950"/>
          </a:xfrm>
          <a:prstGeom prst="rect">
            <a:avLst/>
          </a:prstGeom>
        </p:spPr>
      </p:pic>
      <p:pic>
        <p:nvPicPr>
          <p:cNvPr id="2" name="Picture 7" descr="خلفيات رائعة للتصميم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13157" b="19408"/>
          <a:stretch>
            <a:fillRect/>
          </a:stretch>
        </p:blipFill>
        <p:spPr bwMode="auto">
          <a:xfrm>
            <a:off x="755576" y="0"/>
            <a:ext cx="7459762" cy="1357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مستطيل 6"/>
          <p:cNvSpPr>
            <a:spLocks noChangeArrowheads="1"/>
          </p:cNvSpPr>
          <p:nvPr/>
        </p:nvSpPr>
        <p:spPr bwMode="auto">
          <a:xfrm>
            <a:off x="3071813" y="0"/>
            <a:ext cx="2527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5400" b="1" baseline="-25000" dirty="0">
                <a:solidFill>
                  <a:schemeClr val="bg1"/>
                </a:solidFill>
                <a:cs typeface="PT Bold Heading" pitchFamily="2" charset="-78"/>
              </a:rPr>
              <a:t>محاور الدورة </a:t>
            </a:r>
            <a:endParaRPr lang="ar-SA" sz="5400" dirty="0">
              <a:solidFill>
                <a:schemeClr val="bg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275599" y="1412776"/>
            <a:ext cx="26168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مقدمة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652120" y="2276872"/>
            <a:ext cx="31929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احصاءات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11559" y="3140968"/>
            <a:ext cx="84249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أهمية اختيار التخصص الجامعي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3528" y="4005064"/>
            <a:ext cx="84969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المؤثرات في اختيار التخصص الجامعي </a:t>
            </a:r>
            <a:endParaRPr lang="ar-SA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315159" y="4869160"/>
            <a:ext cx="6577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استبيان معرفة الشخصية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4475399" y="5661248"/>
            <a:ext cx="49211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* معادلة الرفق </a:t>
            </a:r>
            <a:endParaRPr lang="ar-SA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تخصص 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49644"/>
            <a:ext cx="3370038" cy="4208356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60648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ما إن ينتهي الطالب من عناء امتحانات الثانوية حتى يبدأ بالتفكير في كيفية الالتحاق </a:t>
            </a:r>
            <a:r>
              <a:rPr kumimoji="0" lang="ar-SA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بالجامعة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وفي أي الكليات ينبغي  أن </a:t>
            </a:r>
            <a:r>
              <a:rPr kumimoji="0" lang="ar-SA" sz="4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يسجل </a:t>
            </a:r>
            <a:r>
              <a:rPr kumimoji="0" lang="ar-SA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وأي تخصص </a:t>
            </a:r>
            <a:r>
              <a:rPr kumimoji="0" lang="ar-SA" sz="4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يختار ؟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4000" dirty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عدم وضوح الهدف  والرؤية </a:t>
            </a:r>
            <a:r>
              <a:rPr kumimoji="0" lang="ar-SA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لديه .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التخصص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09366"/>
            <a:ext cx="3807866" cy="3807866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019051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sz="4800" dirty="0" smtClean="0">
                <a:latin typeface="Arial" pitchFamily="34" charset="0"/>
                <a:cs typeface="Arial" pitchFamily="34" charset="0"/>
              </a:rPr>
              <a:t>هل اخترت تخصصك في </a:t>
            </a:r>
            <a:r>
              <a:rPr lang="ar-SA" sz="4800" dirty="0" err="1" smtClean="0">
                <a:latin typeface="Arial" pitchFamily="34" charset="0"/>
                <a:cs typeface="Arial" pitchFamily="34" charset="0"/>
              </a:rPr>
              <a:t>الحياة ؟؟</a:t>
            </a:r>
            <a:endParaRPr lang="ar-SA" sz="4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4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ar-S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مستطيل ذو زوايا قطرية مستديرة 2"/>
          <p:cNvSpPr/>
          <p:nvPr/>
        </p:nvSpPr>
        <p:spPr>
          <a:xfrm>
            <a:off x="0" y="0"/>
            <a:ext cx="1944216" cy="576064"/>
          </a:xfrm>
          <a:prstGeom prst="round2Diag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سؤال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67544" y="5395863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مالسبب</a:t>
            </a:r>
            <a:r>
              <a:rPr kumimoji="0" lang="ar-SA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الذي </a:t>
            </a:r>
            <a:r>
              <a:rPr kumimoji="0" lang="ar-SA" sz="4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دعاك</a:t>
            </a:r>
            <a:r>
              <a:rPr kumimoji="0" lang="ar-SA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ar-SA" sz="4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لإختيار</a:t>
            </a:r>
            <a:r>
              <a:rPr kumimoji="0" lang="ar-SA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4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التخصص  ؟؟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364879"/>
            <a:ext cx="914400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إذا ما أنهى</a:t>
            </a:r>
            <a:r>
              <a:rPr kumimoji="0" lang="ar-SA" sz="3200" b="1" i="0" u="none" strike="noStrike" cap="none" normalizeH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الطلاب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دراستهم الجامعية ودخلوا مرحلة العمل التحقوا بعمل اخر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غيرالذي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درسوه وهذا ما يسبب هدر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الجهد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والوقت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والمال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وراحوا يتعاملون مع هذه الوظيفة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بلا إبداع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ولا </a:t>
            </a:r>
            <a:r>
              <a:rPr kumimoji="0" lang="ar-SA" sz="32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إتقان.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7504" y="3717032"/>
            <a:ext cx="89289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في كل ذلك هدر لطاقة أبنائنا وانعطاف بهم عن التوجه إلى ساحة الإنتاجية والإبداع,الأمر الذي يؤثر سلبا على  مسار الأمة </a:t>
            </a:r>
            <a:r>
              <a:rPr lang="ar-SA" sz="3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النهضوي</a:t>
            </a:r>
            <a:r>
              <a:rPr lang="ar-SA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,في حين يتنافس الآخرون لتسجيل براءات الاختراع الواحد تلو </a:t>
            </a:r>
            <a:r>
              <a:rPr lang="ar-SA" sz="3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الأخر 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95536" y="764704"/>
            <a:ext cx="84056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يقول الدكتور عبد الكريم بكار في كتاب نحو جديد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للواقع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:"قي عام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1988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سجل اليهود في فلسطين سبعة وسبعين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وخمسمائة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577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اختراعا لدى  العلاقات التجارية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الأمريكي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في حين سجل العرب أربعا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وعشرين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)براءة اختراع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فقط".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125760" y="4157642"/>
            <a:ext cx="9090248" cy="1731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من هنا تكمن أهمية التخصص لكونها تشكل لبنة أساس في بناء مستقبل شبابنا وقيادتهم نحو التميز والمشاركة في نهضة أمتنا,وتثبيت أقدامها في ساحة الصراع الحضاري والتنافس الأممي</a:t>
            </a:r>
            <a:endParaRPr lang="ar-SA" sz="4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683568" y="260648"/>
            <a:ext cx="78634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</a:tabLst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إحصائيات نشرتها جامعتا </a:t>
            </a:r>
            <a:r>
              <a:rPr kumimoji="0" lang="ar-S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مينيسوتا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و الإمارات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259632" y="1124744"/>
          <a:ext cx="6576392" cy="55330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2206"/>
                <a:gridCol w="5274186"/>
              </a:tblGrid>
              <a:tr h="68670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من الطلاب لا يعرفون كيف يختارون تخصصاتهم!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0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8670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60%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من هؤلاء الطلاب يبدلون </a:t>
                      </a:r>
                      <a:r>
                        <a:rPr kumimoji="0" lang="ar-S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تخصصهم !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8670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40%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منهم يبدلون تخصصهم من السنة </a:t>
                      </a:r>
                      <a:r>
                        <a:rPr kumimoji="0" lang="ar-SA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الأولى 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86705">
                <a:tc gridSpan="2"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9375" algn="l"/>
                        </a:tabLst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معظم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9375" algn="l"/>
                        </a:tabLst>
                      </a:pP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الطلاب ينتقلون من 4 إلى 5 تخصصات قبل التخرج!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86705"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3من</a:t>
                      </a:r>
                      <a:r>
                        <a:rPr kumimoji="0" lang="ar-S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4 طلاب غير متأكدين من اختيار تخصص المناسب عند دخولهم الجامعة.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686705">
                <a:tc gridSpan="2"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9375" algn="l"/>
                        </a:tabLst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50%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49375" algn="l"/>
                        </a:tabLst>
                      </a:pPr>
                      <a:r>
                        <a:rPr kumimoji="0" lang="ar-S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من الخرجين يعملون في وظائف ليس لها علاقة بتخصصاتهم.</a:t>
                      </a:r>
                      <a:endParaRPr kumimoji="0" lang="ar-S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2638</TotalTime>
  <Words>759</Words>
  <Application>Microsoft Office PowerPoint</Application>
  <PresentationFormat>عرض على الشاشة (3:4)‏</PresentationFormat>
  <Paragraphs>161</Paragraphs>
  <Slides>19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cimaat</dc:creator>
  <cp:lastModifiedBy>Asus</cp:lastModifiedBy>
  <cp:revision>74</cp:revision>
  <dcterms:created xsi:type="dcterms:W3CDTF">2013-08-31T11:09:31Z</dcterms:created>
  <dcterms:modified xsi:type="dcterms:W3CDTF">2014-03-18T05:59:03Z</dcterms:modified>
</cp:coreProperties>
</file>