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93" r:id="rId2"/>
    <p:sldId id="294" r:id="rId3"/>
    <p:sldId id="285" r:id="rId4"/>
    <p:sldId id="283" r:id="rId5"/>
    <p:sldId id="284" r:id="rId6"/>
    <p:sldId id="260" r:id="rId7"/>
    <p:sldId id="274" r:id="rId8"/>
    <p:sldId id="275"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86" r:id="rId23"/>
    <p:sldId id="287" r:id="rId24"/>
    <p:sldId id="289" r:id="rId25"/>
    <p:sldId id="290" r:id="rId26"/>
    <p:sldId id="288" r:id="rId27"/>
    <p:sldId id="278" r:id="rId28"/>
    <p:sldId id="279" r:id="rId29"/>
    <p:sldId id="280" r:id="rId30"/>
    <p:sldId id="281" r:id="rId31"/>
    <p:sldId id="282" r:id="rId32"/>
    <p:sldId id="295" r:id="rId33"/>
    <p:sldId id="296" r:id="rId34"/>
    <p:sldId id="298" r:id="rId35"/>
    <p:sldId id="299" r:id="rId36"/>
    <p:sldId id="300" r:id="rId37"/>
    <p:sldId id="306"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6A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8" d="100"/>
          <a:sy n="98" d="100"/>
        </p:scale>
        <p:origin x="-7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6393874-4A31-4E36-8839-8E32B9708D8D}" type="datetimeFigureOut">
              <a:rPr lang="ar-SA" smtClean="0"/>
              <a:t>06/04/1433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99B1092-9CFB-47EA-9711-08100E1FBF30}" type="slidenum">
              <a:rPr lang="ar-SA" smtClean="0"/>
              <a:t>‹#›</a:t>
            </a:fld>
            <a:endParaRPr lang="ar-S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6393874-4A31-4E36-8839-8E32B9708D8D}" type="datetimeFigureOut">
              <a:rPr lang="ar-SA" smtClean="0"/>
              <a:t>06/04/1433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99B1092-9CFB-47EA-9711-08100E1FBF30}"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6393874-4A31-4E36-8839-8E32B9708D8D}" type="datetimeFigureOut">
              <a:rPr lang="ar-SA" smtClean="0"/>
              <a:t>06/04/1433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99B1092-9CFB-47EA-9711-08100E1FBF30}"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56393874-4A31-4E36-8839-8E32B9708D8D}" type="datetimeFigureOut">
              <a:rPr lang="ar-SA" smtClean="0"/>
              <a:t>06/04/1433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99B1092-9CFB-47EA-9711-08100E1FBF30}" type="slidenum">
              <a:rPr lang="ar-SA" smtClean="0"/>
              <a:t>‹#›</a:t>
            </a:fld>
            <a:endParaRPr lang="ar-SA"/>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56393874-4A31-4E36-8839-8E32B9708D8D}" type="datetimeFigureOut">
              <a:rPr lang="ar-SA" smtClean="0"/>
              <a:t>06/04/1433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99B1092-9CFB-47EA-9711-08100E1FBF30}"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56393874-4A31-4E36-8839-8E32B9708D8D}" type="datetimeFigureOut">
              <a:rPr lang="ar-SA" smtClean="0"/>
              <a:t>06/04/1433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99B1092-9CFB-47EA-9711-08100E1FBF30}"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56393874-4A31-4E36-8839-8E32B9708D8D}" type="datetimeFigureOut">
              <a:rPr lang="ar-SA" smtClean="0"/>
              <a:t>06/04/1433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99B1092-9CFB-47EA-9711-08100E1FBF30}"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56393874-4A31-4E36-8839-8E32B9708D8D}" type="datetimeFigureOut">
              <a:rPr lang="ar-SA" smtClean="0"/>
              <a:t>06/04/1433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99B1092-9CFB-47EA-9711-08100E1FBF30}"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93874-4A31-4E36-8839-8E32B9708D8D}" type="datetimeFigureOut">
              <a:rPr lang="ar-SA" smtClean="0"/>
              <a:t>06/04/1433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99B1092-9CFB-47EA-9711-08100E1FBF30}"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6393874-4A31-4E36-8839-8E32B9708D8D}" type="datetimeFigureOut">
              <a:rPr lang="ar-SA" smtClean="0"/>
              <a:t>06/04/1433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99B1092-9CFB-47EA-9711-08100E1FBF30}"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6393874-4A31-4E36-8839-8E32B9708D8D}" type="datetimeFigureOut">
              <a:rPr lang="ar-SA" smtClean="0"/>
              <a:t>06/04/1433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99B1092-9CFB-47EA-9711-08100E1FBF30}"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6393874-4A31-4E36-8839-8E32B9708D8D}" type="datetimeFigureOut">
              <a:rPr lang="ar-SA" smtClean="0"/>
              <a:t>06/04/1433</a:t>
            </a:fld>
            <a:endParaRPr lang="ar-S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S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99B1092-9CFB-47EA-9711-08100E1FBF30}"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dajjaal.com/liar/tags/babylon.cfm" TargetMode="External"/><Relationship Id="rId2" Type="http://schemas.openxmlformats.org/officeDocument/2006/relationships/hyperlink" Target="http://www.dajjaal.com/liar/tags/sulayman.cfm" TargetMode="External"/><Relationship Id="rId1" Type="http://schemas.openxmlformats.org/officeDocument/2006/relationships/slideLayout" Target="../slideLayouts/slideLayout2.xml"/><Relationship Id="rId5" Type="http://schemas.openxmlformats.org/officeDocument/2006/relationships/hyperlink" Target="http://www.dajjaal.com/liar/tags/marut.cfm" TargetMode="External"/><Relationship Id="rId4" Type="http://schemas.openxmlformats.org/officeDocument/2006/relationships/hyperlink" Target="http://www.dajjaal.com/liar/tags/harut.cf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628800"/>
            <a:ext cx="7924800" cy="2376264"/>
          </a:xfrm>
        </p:spPr>
        <p:txBody>
          <a:bodyPr/>
          <a:lstStyle/>
          <a:p>
            <a:pPr algn="ctr"/>
            <a:r>
              <a:rPr lang="en-US" sz="4000" b="1" dirty="0" smtClean="0">
                <a:solidFill>
                  <a:schemeClr val="bg1">
                    <a:lumMod val="10000"/>
                  </a:schemeClr>
                </a:solidFill>
              </a:rPr>
              <a:t>The Danger of sorcery</a:t>
            </a:r>
            <a:br>
              <a:rPr lang="en-US" sz="4000" b="1" dirty="0" smtClean="0">
                <a:solidFill>
                  <a:schemeClr val="bg1">
                    <a:lumMod val="10000"/>
                  </a:schemeClr>
                </a:solidFill>
              </a:rPr>
            </a:br>
            <a:r>
              <a:rPr lang="en-US" sz="4000" b="1" dirty="0" smtClean="0">
                <a:solidFill>
                  <a:schemeClr val="bg1">
                    <a:lumMod val="10000"/>
                  </a:schemeClr>
                </a:solidFill>
              </a:rPr>
              <a:t> </a:t>
            </a:r>
            <a:r>
              <a:rPr lang="en-US" sz="4000" b="1" dirty="0" smtClean="0">
                <a:solidFill>
                  <a:schemeClr val="bg1">
                    <a:lumMod val="10000"/>
                  </a:schemeClr>
                </a:solidFill>
              </a:rPr>
              <a:t>and</a:t>
            </a:r>
            <a:r>
              <a:rPr lang="en-US" sz="4000" b="1" dirty="0" smtClean="0">
                <a:solidFill>
                  <a:schemeClr val="bg1">
                    <a:lumMod val="10000"/>
                  </a:schemeClr>
                </a:solidFill>
              </a:rPr>
              <a:t/>
            </a:r>
            <a:br>
              <a:rPr lang="en-US" sz="4000" b="1" dirty="0" smtClean="0">
                <a:solidFill>
                  <a:schemeClr val="bg1">
                    <a:lumMod val="10000"/>
                  </a:schemeClr>
                </a:solidFill>
              </a:rPr>
            </a:br>
            <a:r>
              <a:rPr lang="en-US" sz="4000" b="1" dirty="0" smtClean="0">
                <a:solidFill>
                  <a:schemeClr val="bg1">
                    <a:lumMod val="10000"/>
                  </a:schemeClr>
                </a:solidFill>
              </a:rPr>
              <a:t> </a:t>
            </a:r>
            <a:r>
              <a:rPr lang="en-US" sz="4000" b="1" dirty="0" smtClean="0">
                <a:solidFill>
                  <a:schemeClr val="bg1">
                    <a:lumMod val="10000"/>
                  </a:schemeClr>
                </a:solidFill>
              </a:rPr>
              <a:t>the cure</a:t>
            </a:r>
            <a:br>
              <a:rPr lang="en-US" sz="4000" b="1" dirty="0" smtClean="0">
                <a:solidFill>
                  <a:schemeClr val="bg1">
                    <a:lumMod val="10000"/>
                  </a:schemeClr>
                </a:solidFill>
              </a:rPr>
            </a:br>
            <a:endParaRPr lang="ar-SA" sz="4000" b="1" dirty="0">
              <a:solidFill>
                <a:schemeClr val="bg1">
                  <a:lumMod val="10000"/>
                </a:schemeClr>
              </a:solidFill>
            </a:endParaRPr>
          </a:p>
        </p:txBody>
      </p:sp>
      <p:sp>
        <p:nvSpPr>
          <p:cNvPr id="3" name="عنوان 1"/>
          <p:cNvSpPr txBox="1">
            <a:spLocks/>
          </p:cNvSpPr>
          <p:nvPr/>
        </p:nvSpPr>
        <p:spPr>
          <a:xfrm>
            <a:off x="467544" y="4077072"/>
            <a:ext cx="7924800" cy="1188132"/>
          </a:xfrm>
          <a:prstGeom prst="rect">
            <a:avLst/>
          </a:prstGeom>
        </p:spPr>
        <p:txBody>
          <a:bodyPr vert="horz" lIns="91440" tIns="45720" rIns="91440" bIns="45720" rtlCol="0" anchor="b" anchorCtr="0">
            <a:noAutofit/>
          </a:bodyPr>
          <a:lst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sz="4000" b="1" dirty="0" smtClean="0">
                <a:solidFill>
                  <a:schemeClr val="bg1">
                    <a:lumMod val="10000"/>
                  </a:schemeClr>
                </a:solidFill>
              </a:rPr>
              <a:t/>
            </a:r>
            <a:br>
              <a:rPr lang="en-US" sz="4000" b="1" dirty="0" smtClean="0">
                <a:solidFill>
                  <a:schemeClr val="bg1">
                    <a:lumMod val="10000"/>
                  </a:schemeClr>
                </a:solidFill>
              </a:rPr>
            </a:br>
            <a:r>
              <a:rPr lang="en-US" sz="4000" b="1" dirty="0" smtClean="0">
                <a:solidFill>
                  <a:srgbClr val="C00000"/>
                </a:solidFill>
              </a:rPr>
              <a:t>By Umm </a:t>
            </a:r>
            <a:r>
              <a:rPr lang="en-US" sz="4000" b="1" dirty="0" err="1" smtClean="0">
                <a:solidFill>
                  <a:srgbClr val="C00000"/>
                </a:solidFill>
              </a:rPr>
              <a:t>Ziyad</a:t>
            </a:r>
            <a:endParaRPr lang="ar-SA" sz="4000" b="1" dirty="0">
              <a:solidFill>
                <a:srgbClr val="C00000"/>
              </a:solidFill>
            </a:endParaRPr>
          </a:p>
        </p:txBody>
      </p:sp>
    </p:spTree>
    <p:extLst>
      <p:ext uri="{BB962C8B-B14F-4D97-AF65-F5344CB8AC3E}">
        <p14:creationId xmlns:p14="http://schemas.microsoft.com/office/powerpoint/2010/main" val="283081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98" y="3717032"/>
            <a:ext cx="882015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24" y="1556792"/>
            <a:ext cx="884872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930"/>
          <a:stretch/>
        </p:blipFill>
        <p:spPr bwMode="auto">
          <a:xfrm>
            <a:off x="985725" y="2715417"/>
            <a:ext cx="723629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p>
            <a:pPr marL="342900" lvl="0" indent="-342900" rtl="0">
              <a:spcBef>
                <a:spcPct val="20000"/>
              </a:spcBef>
              <a:spcAft>
                <a:spcPts val="600"/>
              </a:spcAft>
            </a:pPr>
            <a:r>
              <a:rPr lang="en-US" sz="3600" b="1" cap="none" spc="30" dirty="0" smtClean="0">
                <a:solidFill>
                  <a:srgbClr val="C00000"/>
                </a:solidFill>
                <a:ea typeface="+mn-ea"/>
                <a:cs typeface="+mn-cs"/>
              </a:rPr>
              <a:t>2- </a:t>
            </a:r>
            <a:r>
              <a:rPr lang="en-US" sz="3600" b="1" cap="none" spc="30" dirty="0" err="1" smtClean="0">
                <a:solidFill>
                  <a:srgbClr val="C00000"/>
                </a:solidFill>
                <a:ea typeface="+mn-ea"/>
                <a:cs typeface="+mn-cs"/>
              </a:rPr>
              <a:t>Sihr</a:t>
            </a:r>
            <a:r>
              <a:rPr lang="en-US" sz="3600" b="1" cap="none" spc="30" dirty="0" smtClean="0">
                <a:solidFill>
                  <a:srgbClr val="C00000"/>
                </a:solidFill>
                <a:ea typeface="+mn-ea"/>
                <a:cs typeface="+mn-cs"/>
              </a:rPr>
              <a:t> </a:t>
            </a:r>
            <a:r>
              <a:rPr lang="en-US" sz="3600" b="1" cap="none" spc="30" dirty="0">
                <a:solidFill>
                  <a:srgbClr val="C00000"/>
                </a:solidFill>
                <a:ea typeface="+mn-ea"/>
                <a:cs typeface="+mn-cs"/>
              </a:rPr>
              <a:t>of </a:t>
            </a:r>
            <a:r>
              <a:rPr lang="en-US" sz="3600" b="1" cap="none" spc="30" dirty="0" smtClean="0">
                <a:solidFill>
                  <a:srgbClr val="C00000"/>
                </a:solidFill>
                <a:ea typeface="+mn-ea"/>
                <a:cs typeface="+mn-cs"/>
              </a:rPr>
              <a:t>Love (</a:t>
            </a:r>
            <a:r>
              <a:rPr lang="en-US" sz="3600" b="1" cap="none" spc="30" dirty="0" err="1" smtClean="0">
                <a:solidFill>
                  <a:srgbClr val="C00000"/>
                </a:solidFill>
                <a:ea typeface="+mn-ea"/>
                <a:cs typeface="+mn-cs"/>
              </a:rPr>
              <a:t>Tiwalah</a:t>
            </a:r>
            <a:r>
              <a:rPr lang="en-US" sz="3600" b="1" cap="none" spc="30" dirty="0" smtClean="0">
                <a:solidFill>
                  <a:srgbClr val="C00000"/>
                </a:solidFill>
                <a:ea typeface="+mn-ea"/>
                <a:cs typeface="+mn-cs"/>
              </a:rPr>
              <a:t>)</a:t>
            </a:r>
            <a:endParaRPr lang="ar-SA" dirty="0">
              <a:solidFill>
                <a:srgbClr val="C00000"/>
              </a:solidFill>
            </a:endParaRPr>
          </a:p>
        </p:txBody>
      </p:sp>
    </p:spTree>
    <p:extLst>
      <p:ext uri="{BB962C8B-B14F-4D97-AF65-F5344CB8AC3E}">
        <p14:creationId xmlns:p14="http://schemas.microsoft.com/office/powerpoint/2010/main" val="2948162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4575" b="-3681"/>
          <a:stretch/>
        </p:blipFill>
        <p:spPr bwMode="auto">
          <a:xfrm>
            <a:off x="626558" y="1171951"/>
            <a:ext cx="8193914" cy="499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6244916" y="6165304"/>
            <a:ext cx="1922578" cy="369332"/>
          </a:xfrm>
          <a:prstGeom prst="rect">
            <a:avLst/>
          </a:prstGeom>
        </p:spPr>
        <p:txBody>
          <a:bodyPr wrap="none">
            <a:spAutoFit/>
          </a:bodyPr>
          <a:lstStyle/>
          <a:p>
            <a:r>
              <a:rPr lang="en-US" b="1" spc="30" dirty="0" err="1" smtClean="0">
                <a:solidFill>
                  <a:srgbClr val="FDF0C9">
                    <a:lumMod val="10000"/>
                  </a:srgbClr>
                </a:solidFill>
                <a:ea typeface="+mj-ea"/>
                <a:cs typeface="+mj-cs"/>
              </a:rPr>
              <a:t>Soorah</a:t>
            </a:r>
            <a:r>
              <a:rPr lang="en-US" b="1" spc="30" dirty="0" smtClean="0">
                <a:solidFill>
                  <a:srgbClr val="FDF0C9">
                    <a:lumMod val="10000"/>
                  </a:srgbClr>
                </a:solidFill>
                <a:ea typeface="+mj-ea"/>
                <a:cs typeface="+mj-cs"/>
              </a:rPr>
              <a:t> </a:t>
            </a:r>
            <a:r>
              <a:rPr lang="en-US" b="1" spc="30" dirty="0" err="1">
                <a:solidFill>
                  <a:srgbClr val="FDF0C9">
                    <a:lumMod val="10000"/>
                  </a:srgbClr>
                </a:solidFill>
                <a:ea typeface="+mj-ea"/>
                <a:cs typeface="+mj-cs"/>
              </a:rPr>
              <a:t>Taha</a:t>
            </a:r>
            <a:r>
              <a:rPr lang="en-US" b="1" spc="30" dirty="0">
                <a:solidFill>
                  <a:srgbClr val="FDF0C9">
                    <a:lumMod val="10000"/>
                  </a:srgbClr>
                </a:solidFill>
                <a:ea typeface="+mj-ea"/>
                <a:cs typeface="+mj-cs"/>
              </a:rPr>
              <a:t> 65-69</a:t>
            </a:r>
            <a:endParaRPr lang="ar-SA" dirty="0"/>
          </a:p>
        </p:txBody>
      </p:sp>
      <p:sp>
        <p:nvSpPr>
          <p:cNvPr id="2" name="عنوان 1"/>
          <p:cNvSpPr>
            <a:spLocks noGrp="1"/>
          </p:cNvSpPr>
          <p:nvPr>
            <p:ph type="title"/>
          </p:nvPr>
        </p:nvSpPr>
        <p:spPr>
          <a:xfrm>
            <a:off x="611560" y="980728"/>
            <a:ext cx="7924800" cy="796950"/>
          </a:xfrm>
        </p:spPr>
        <p:txBody>
          <a:bodyPr/>
          <a:lstStyle/>
          <a:p>
            <a:r>
              <a:rPr lang="en-US" sz="3600" b="1" cap="none" spc="30" dirty="0" smtClean="0">
                <a:solidFill>
                  <a:srgbClr val="C00000"/>
                </a:solidFill>
              </a:rPr>
              <a:t>3- </a:t>
            </a:r>
            <a:r>
              <a:rPr lang="en-US" sz="3600" b="1" cap="none" spc="30" dirty="0" err="1" smtClean="0">
                <a:solidFill>
                  <a:srgbClr val="C00000"/>
                </a:solidFill>
              </a:rPr>
              <a:t>Sihr</a:t>
            </a:r>
            <a:r>
              <a:rPr lang="en-US" sz="3600" b="1" cap="none" spc="30" dirty="0" smtClean="0">
                <a:solidFill>
                  <a:srgbClr val="C00000"/>
                </a:solidFill>
              </a:rPr>
              <a:t> </a:t>
            </a:r>
            <a:r>
              <a:rPr lang="en-US" sz="3600" b="1" cap="none" spc="30" dirty="0">
                <a:solidFill>
                  <a:srgbClr val="C00000"/>
                </a:solidFill>
              </a:rPr>
              <a:t>of </a:t>
            </a:r>
            <a:r>
              <a:rPr lang="en-US" sz="3600" b="1" cap="none" spc="30" dirty="0" smtClean="0">
                <a:solidFill>
                  <a:srgbClr val="C00000"/>
                </a:solidFill>
              </a:rPr>
              <a:t>False appearance of objects</a:t>
            </a:r>
            <a:r>
              <a:rPr lang="en-US" sz="3600" b="1" cap="none" spc="30" dirty="0" smtClean="0">
                <a:solidFill>
                  <a:srgbClr val="FDF0C9">
                    <a:lumMod val="10000"/>
                  </a:srgbClr>
                </a:solidFill>
              </a:rPr>
              <a:t/>
            </a:r>
            <a:br>
              <a:rPr lang="en-US" sz="3600" b="1" cap="none" spc="30" dirty="0" smtClean="0">
                <a:solidFill>
                  <a:srgbClr val="FDF0C9">
                    <a:lumMod val="10000"/>
                  </a:srgbClr>
                </a:solidFill>
              </a:rPr>
            </a:br>
            <a:r>
              <a:rPr lang="en-US" sz="1800" b="1" cap="none" spc="30" dirty="0" smtClean="0">
                <a:solidFill>
                  <a:srgbClr val="FDF0C9">
                    <a:lumMod val="10000"/>
                  </a:srgbClr>
                </a:solidFill>
              </a:rPr>
              <a:t/>
            </a:r>
            <a:br>
              <a:rPr lang="en-US" sz="1800" b="1" cap="none" spc="30" dirty="0" smtClean="0">
                <a:solidFill>
                  <a:srgbClr val="FDF0C9">
                    <a:lumMod val="10000"/>
                  </a:srgbClr>
                </a:solidFill>
              </a:rPr>
            </a:br>
            <a:endParaRPr lang="ar-SA" dirty="0"/>
          </a:p>
        </p:txBody>
      </p:sp>
    </p:spTree>
    <p:extLst>
      <p:ext uri="{BB962C8B-B14F-4D97-AF65-F5344CB8AC3E}">
        <p14:creationId xmlns:p14="http://schemas.microsoft.com/office/powerpoint/2010/main" val="2171512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3789040"/>
            <a:ext cx="914400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8502"/>
            <a:ext cx="9158748" cy="227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309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2369"/>
            <a:ext cx="9144000" cy="516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p>
            <a:r>
              <a:rPr lang="en-US" sz="3600" b="1" cap="none" spc="30" dirty="0" smtClean="0">
                <a:solidFill>
                  <a:srgbClr val="C00000"/>
                </a:solidFill>
              </a:rPr>
              <a:t>4- </a:t>
            </a:r>
            <a:r>
              <a:rPr lang="en-US" sz="3600" b="1" cap="none" spc="30" dirty="0" err="1" smtClean="0">
                <a:solidFill>
                  <a:srgbClr val="C00000"/>
                </a:solidFill>
              </a:rPr>
              <a:t>Sihr</a:t>
            </a:r>
            <a:r>
              <a:rPr lang="en-US" sz="3600" b="1" cap="none" spc="30" dirty="0" smtClean="0">
                <a:solidFill>
                  <a:srgbClr val="C00000"/>
                </a:solidFill>
              </a:rPr>
              <a:t> </a:t>
            </a:r>
            <a:r>
              <a:rPr lang="en-US" sz="3600" b="1" cap="none" spc="30" dirty="0">
                <a:solidFill>
                  <a:srgbClr val="C00000"/>
                </a:solidFill>
              </a:rPr>
              <a:t>of </a:t>
            </a:r>
            <a:r>
              <a:rPr lang="en-US" sz="3600" b="1" cap="none" spc="30" dirty="0" smtClean="0">
                <a:solidFill>
                  <a:srgbClr val="C00000"/>
                </a:solidFill>
              </a:rPr>
              <a:t>Lunacy</a:t>
            </a:r>
            <a:endParaRPr lang="ar-SA" dirty="0">
              <a:solidFill>
                <a:srgbClr val="C00000"/>
              </a:solidFill>
            </a:endParaRPr>
          </a:p>
        </p:txBody>
      </p:sp>
    </p:spTree>
    <p:extLst>
      <p:ext uri="{BB962C8B-B14F-4D97-AF65-F5344CB8AC3E}">
        <p14:creationId xmlns:p14="http://schemas.microsoft.com/office/powerpoint/2010/main" val="695128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cap="none" spc="30" dirty="0" smtClean="0">
                <a:solidFill>
                  <a:srgbClr val="C00000"/>
                </a:solidFill>
              </a:rPr>
              <a:t>5- </a:t>
            </a:r>
            <a:r>
              <a:rPr lang="en-US" sz="3600" b="1" cap="none" spc="30" dirty="0" err="1" smtClean="0">
                <a:solidFill>
                  <a:srgbClr val="C00000"/>
                </a:solidFill>
              </a:rPr>
              <a:t>Sihr</a:t>
            </a:r>
            <a:r>
              <a:rPr lang="en-US" sz="3600" b="1" cap="none" spc="30" dirty="0" smtClean="0">
                <a:solidFill>
                  <a:srgbClr val="C00000"/>
                </a:solidFill>
              </a:rPr>
              <a:t> of lethargy</a:t>
            </a:r>
            <a:endParaRPr lang="ar-SA" dirty="0">
              <a:solidFill>
                <a:srgbClr val="C00000"/>
              </a:solidFill>
            </a:endParaRPr>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6120680" cy="515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48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332656"/>
            <a:ext cx="7924800" cy="652934"/>
          </a:xfrm>
        </p:spPr>
        <p:txBody>
          <a:bodyPr/>
          <a:lstStyle/>
          <a:p>
            <a:r>
              <a:rPr lang="en-US" sz="3200" b="1" cap="none" spc="30" dirty="0" smtClean="0">
                <a:solidFill>
                  <a:srgbClr val="C00000"/>
                </a:solidFill>
              </a:rPr>
              <a:t>6- </a:t>
            </a:r>
            <a:r>
              <a:rPr lang="en-US" sz="3200" b="1" cap="none" spc="30" dirty="0" err="1" smtClean="0">
                <a:solidFill>
                  <a:srgbClr val="C00000"/>
                </a:solidFill>
              </a:rPr>
              <a:t>Sihr</a:t>
            </a:r>
            <a:r>
              <a:rPr lang="en-US" sz="3200" b="1" cap="none" spc="30" dirty="0" smtClean="0">
                <a:solidFill>
                  <a:srgbClr val="C00000"/>
                </a:solidFill>
              </a:rPr>
              <a:t> of hearing voices</a:t>
            </a:r>
            <a:endParaRPr lang="ar-SA" dirty="0">
              <a:solidFill>
                <a:srgbClr val="C00000"/>
              </a:solidFill>
            </a:endParaRPr>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496944" cy="567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181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404664"/>
            <a:ext cx="7924800" cy="652934"/>
          </a:xfrm>
        </p:spPr>
        <p:txBody>
          <a:bodyPr/>
          <a:lstStyle/>
          <a:p>
            <a:r>
              <a:rPr lang="en-US" sz="3200" b="1" cap="none" spc="30" dirty="0" smtClean="0">
                <a:solidFill>
                  <a:srgbClr val="C00000"/>
                </a:solidFill>
              </a:rPr>
              <a:t>7- </a:t>
            </a:r>
            <a:r>
              <a:rPr lang="en-US" sz="3200" b="1" cap="none" spc="30" dirty="0" err="1" smtClean="0">
                <a:solidFill>
                  <a:srgbClr val="C00000"/>
                </a:solidFill>
              </a:rPr>
              <a:t>Sihr</a:t>
            </a:r>
            <a:r>
              <a:rPr lang="en-US" sz="3200" b="1" cap="none" spc="30" dirty="0" smtClean="0">
                <a:solidFill>
                  <a:srgbClr val="C00000"/>
                </a:solidFill>
              </a:rPr>
              <a:t> </a:t>
            </a:r>
            <a:r>
              <a:rPr lang="en-US" sz="3200" b="1" cap="none" spc="30" dirty="0">
                <a:solidFill>
                  <a:srgbClr val="C00000"/>
                </a:solidFill>
              </a:rPr>
              <a:t>of </a:t>
            </a:r>
            <a:r>
              <a:rPr lang="en-US" sz="3200" b="1" cap="none" spc="30" dirty="0" smtClean="0">
                <a:solidFill>
                  <a:srgbClr val="C00000"/>
                </a:solidFill>
              </a:rPr>
              <a:t>Sickness</a:t>
            </a:r>
            <a:endParaRPr lang="ar-SA" dirty="0">
              <a:solidFill>
                <a:srgbClr val="C00000"/>
              </a:solidFill>
            </a:endParaRPr>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94238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900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2" y="1700808"/>
            <a:ext cx="9118858" cy="221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4776" b="-8538"/>
          <a:stretch/>
        </p:blipFill>
        <p:spPr bwMode="auto">
          <a:xfrm>
            <a:off x="988142" y="4221088"/>
            <a:ext cx="7546258" cy="73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p>
            <a:r>
              <a:rPr lang="en-US" sz="3200" b="1" cap="none" spc="30" dirty="0" smtClean="0">
                <a:solidFill>
                  <a:srgbClr val="C00000"/>
                </a:solidFill>
              </a:rPr>
              <a:t>8- </a:t>
            </a:r>
            <a:r>
              <a:rPr lang="en-US" sz="3200" b="1" cap="none" spc="30" dirty="0" err="1">
                <a:solidFill>
                  <a:srgbClr val="C00000"/>
                </a:solidFill>
              </a:rPr>
              <a:t>Sihr</a:t>
            </a:r>
            <a:r>
              <a:rPr lang="en-US" sz="3200" b="1" cap="none" spc="30" dirty="0">
                <a:solidFill>
                  <a:srgbClr val="C00000"/>
                </a:solidFill>
              </a:rPr>
              <a:t> of </a:t>
            </a:r>
            <a:r>
              <a:rPr lang="en-US" sz="3200" b="1" cap="none" spc="30" dirty="0" smtClean="0">
                <a:solidFill>
                  <a:srgbClr val="C00000"/>
                </a:solidFill>
              </a:rPr>
              <a:t>bleeding</a:t>
            </a:r>
            <a:endParaRPr lang="ar-SA" dirty="0">
              <a:solidFill>
                <a:srgbClr val="C00000"/>
              </a:solidFill>
            </a:endParaRPr>
          </a:p>
        </p:txBody>
      </p:sp>
    </p:spTree>
    <p:extLst>
      <p:ext uri="{BB962C8B-B14F-4D97-AF65-F5344CB8AC3E}">
        <p14:creationId xmlns:p14="http://schemas.microsoft.com/office/powerpoint/2010/main" val="3417414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8753" y="404664"/>
            <a:ext cx="7924800" cy="580926"/>
          </a:xfrm>
        </p:spPr>
        <p:txBody>
          <a:bodyPr/>
          <a:lstStyle/>
          <a:p>
            <a:r>
              <a:rPr lang="en-US" sz="3200" b="1" cap="none" spc="30" dirty="0" smtClean="0">
                <a:solidFill>
                  <a:srgbClr val="C00000"/>
                </a:solidFill>
              </a:rPr>
              <a:t>9- </a:t>
            </a:r>
            <a:r>
              <a:rPr lang="en-US" sz="3200" b="1" cap="none" spc="30" dirty="0" err="1">
                <a:solidFill>
                  <a:srgbClr val="C00000"/>
                </a:solidFill>
              </a:rPr>
              <a:t>Sihr</a:t>
            </a:r>
            <a:r>
              <a:rPr lang="en-US" sz="3200" b="1" cap="none" spc="30" dirty="0">
                <a:solidFill>
                  <a:srgbClr val="C00000"/>
                </a:solidFill>
              </a:rPr>
              <a:t> of </a:t>
            </a:r>
            <a:r>
              <a:rPr lang="en-US" sz="3200" b="1" cap="none" spc="30" dirty="0" smtClean="0">
                <a:solidFill>
                  <a:srgbClr val="C00000"/>
                </a:solidFill>
              </a:rPr>
              <a:t>impending marriage</a:t>
            </a:r>
            <a:endParaRPr lang="ar-SA" dirty="0">
              <a:solidFill>
                <a:srgbClr val="C00000"/>
              </a:solidFill>
            </a:endParaRPr>
          </a:p>
        </p:txBody>
      </p:sp>
      <p:pic>
        <p:nvPicPr>
          <p:cNvPr id="1229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052736"/>
            <a:ext cx="901319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6" y="2060848"/>
            <a:ext cx="890587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463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047"/>
          <a:stretch/>
        </p:blipFill>
        <p:spPr bwMode="auto">
          <a:xfrm>
            <a:off x="265800" y="1412776"/>
            <a:ext cx="8791194" cy="291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284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3152667" y="836712"/>
            <a:ext cx="2283429"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5400" b="1" dirty="0" smtClean="0">
                <a:solidFill>
                  <a:srgbClr val="C00000"/>
                </a:solidFill>
              </a:rPr>
              <a:t>A</a:t>
            </a:r>
            <a:endParaRPr lang="ar-SA" sz="5400" b="1" dirty="0">
              <a:solidFill>
                <a:srgbClr val="C00000"/>
              </a:solidFill>
            </a:endParaRPr>
          </a:p>
        </p:txBody>
      </p:sp>
      <p:sp>
        <p:nvSpPr>
          <p:cNvPr id="5" name="شكل بيضاوي 4"/>
          <p:cNvSpPr/>
          <p:nvPr/>
        </p:nvSpPr>
        <p:spPr>
          <a:xfrm>
            <a:off x="5940152" y="2636912"/>
            <a:ext cx="2283429"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The Sorcerer</a:t>
            </a:r>
            <a:endParaRPr lang="ar-SA" sz="3200" dirty="0"/>
          </a:p>
        </p:txBody>
      </p:sp>
      <p:sp>
        <p:nvSpPr>
          <p:cNvPr id="6" name="شكل بيضاوي 5"/>
          <p:cNvSpPr/>
          <p:nvPr/>
        </p:nvSpPr>
        <p:spPr>
          <a:xfrm>
            <a:off x="1259632" y="2636912"/>
            <a:ext cx="2283429"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The Satan</a:t>
            </a:r>
            <a:endParaRPr lang="ar-SA" sz="3600" dirty="0"/>
          </a:p>
        </p:txBody>
      </p:sp>
      <p:sp>
        <p:nvSpPr>
          <p:cNvPr id="7" name="شكل بيضاوي 6"/>
          <p:cNvSpPr/>
          <p:nvPr/>
        </p:nvSpPr>
        <p:spPr>
          <a:xfrm>
            <a:off x="3502293" y="4671811"/>
            <a:ext cx="2283429"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5400" b="1" dirty="0" smtClean="0">
                <a:solidFill>
                  <a:srgbClr val="FFC000"/>
                </a:solidFill>
              </a:rPr>
              <a:t>B</a:t>
            </a:r>
            <a:endParaRPr lang="ar-SA" sz="5400" b="1" dirty="0">
              <a:solidFill>
                <a:srgbClr val="FFC000"/>
              </a:solidFill>
            </a:endParaRPr>
          </a:p>
        </p:txBody>
      </p:sp>
      <p:cxnSp>
        <p:nvCxnSpPr>
          <p:cNvPr id="9" name="رابط كسهم مستقيم 8"/>
          <p:cNvCxnSpPr/>
          <p:nvPr/>
        </p:nvCxnSpPr>
        <p:spPr>
          <a:xfrm>
            <a:off x="5436096" y="2060848"/>
            <a:ext cx="792088"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4133006" y="3392996"/>
            <a:ext cx="122413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3502293" y="4005064"/>
            <a:ext cx="792088"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154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908720"/>
            <a:ext cx="7924800" cy="1143000"/>
          </a:xfrm>
        </p:spPr>
        <p:txBody>
          <a:bodyPr/>
          <a:lstStyle/>
          <a:p>
            <a:r>
              <a:rPr lang="en-US" sz="3200" b="1" cap="none" spc="30" dirty="0" smtClean="0">
                <a:solidFill>
                  <a:srgbClr val="C00000"/>
                </a:solidFill>
              </a:rPr>
              <a:t>10- </a:t>
            </a:r>
            <a:r>
              <a:rPr lang="en-US" sz="3200" b="1" cap="none" spc="30" dirty="0" err="1">
                <a:solidFill>
                  <a:srgbClr val="C00000"/>
                </a:solidFill>
              </a:rPr>
              <a:t>Sihr</a:t>
            </a:r>
            <a:r>
              <a:rPr lang="en-US" sz="3200" b="1" cap="none" spc="30" dirty="0">
                <a:solidFill>
                  <a:srgbClr val="C00000"/>
                </a:solidFill>
              </a:rPr>
              <a:t> of inability to have </a:t>
            </a:r>
            <a:r>
              <a:rPr lang="en-US" sz="3200" b="1" cap="none" spc="30" dirty="0" smtClean="0">
                <a:solidFill>
                  <a:srgbClr val="C00000"/>
                </a:solidFill>
              </a:rPr>
              <a:t>intercourse</a:t>
            </a:r>
            <a:r>
              <a:rPr lang="en-US" sz="3200" b="1" cap="none" spc="30" dirty="0">
                <a:solidFill>
                  <a:srgbClr val="C00000"/>
                </a:solidFill>
              </a:rPr>
              <a:t> </a:t>
            </a:r>
            <a:r>
              <a:rPr lang="en-US" sz="3200" b="1" cap="none" spc="30" dirty="0" smtClean="0">
                <a:solidFill>
                  <a:srgbClr val="C00000"/>
                </a:solidFill>
              </a:rPr>
              <a:t>with one’s wife</a:t>
            </a:r>
            <a:endParaRPr lang="ar-SA" sz="3200" b="1" cap="none" spc="30" dirty="0">
              <a:solidFill>
                <a:srgbClr val="C00000"/>
              </a:solidFill>
            </a:endParaRPr>
          </a:p>
        </p:txBody>
      </p:sp>
      <p:sp>
        <p:nvSpPr>
          <p:cNvPr id="3" name="عنصر نائب للمحتوى 2"/>
          <p:cNvSpPr>
            <a:spLocks noGrp="1"/>
          </p:cNvSpPr>
          <p:nvPr>
            <p:ph sz="quarter" idx="13"/>
          </p:nvPr>
        </p:nvSpPr>
        <p:spPr>
          <a:xfrm>
            <a:off x="251520" y="1628800"/>
            <a:ext cx="7924800" cy="4114800"/>
          </a:xfrm>
        </p:spPr>
        <p:txBody>
          <a:bodyPr/>
          <a:lstStyle/>
          <a:p>
            <a:pPr algn="l" rtl="0"/>
            <a:endParaRPr lang="en-US" sz="3600" b="1" dirty="0" smtClean="0">
              <a:solidFill>
                <a:srgbClr val="FDF0C9">
                  <a:lumMod val="10000"/>
                </a:srgbClr>
              </a:solidFill>
            </a:endParaRPr>
          </a:p>
          <a:p>
            <a:pPr algn="l" rtl="0"/>
            <a:endParaRPr lang="en-US" sz="3200" b="1" dirty="0" smtClean="0">
              <a:solidFill>
                <a:srgbClr val="FDF0C9">
                  <a:lumMod val="10000"/>
                </a:srgbClr>
              </a:solidFill>
            </a:endParaRPr>
          </a:p>
          <a:p>
            <a:pPr algn="l" rtl="0"/>
            <a:r>
              <a:rPr lang="en-US" sz="3200" b="1" dirty="0" smtClean="0">
                <a:solidFill>
                  <a:srgbClr val="C00000"/>
                </a:solidFill>
              </a:rPr>
              <a:t>and</a:t>
            </a:r>
            <a:r>
              <a:rPr lang="en-US" sz="3200" b="1" dirty="0" smtClean="0">
                <a:solidFill>
                  <a:srgbClr val="FDF0C9">
                    <a:lumMod val="10000"/>
                  </a:srgbClr>
                </a:solidFill>
              </a:rPr>
              <a:t> </a:t>
            </a:r>
          </a:p>
          <a:p>
            <a:pPr algn="l" rtl="0"/>
            <a:endParaRPr lang="en-US" sz="3200" b="1" dirty="0">
              <a:solidFill>
                <a:srgbClr val="FDF0C9">
                  <a:lumMod val="10000"/>
                </a:srgbClr>
              </a:solidFill>
            </a:endParaRPr>
          </a:p>
          <a:p>
            <a:pPr algn="l" rtl="0"/>
            <a:r>
              <a:rPr lang="en-US" sz="3200" b="1" dirty="0" err="1" smtClean="0">
                <a:solidFill>
                  <a:srgbClr val="C00000"/>
                </a:solidFill>
              </a:rPr>
              <a:t>Sihr</a:t>
            </a:r>
            <a:r>
              <a:rPr lang="en-US" sz="3200" b="1" dirty="0" smtClean="0">
                <a:solidFill>
                  <a:srgbClr val="C00000"/>
                </a:solidFill>
              </a:rPr>
              <a:t> </a:t>
            </a:r>
            <a:r>
              <a:rPr lang="en-US" sz="3200" b="1" dirty="0">
                <a:solidFill>
                  <a:srgbClr val="C00000"/>
                </a:solidFill>
              </a:rPr>
              <a:t>of inability to have intercourse with one’s </a:t>
            </a:r>
            <a:r>
              <a:rPr lang="en-US" sz="3200" b="1" dirty="0" smtClean="0">
                <a:solidFill>
                  <a:srgbClr val="C00000"/>
                </a:solidFill>
              </a:rPr>
              <a:t>husband</a:t>
            </a:r>
            <a:endParaRPr lang="ar-SA" sz="3200" b="1" dirty="0">
              <a:solidFill>
                <a:srgbClr val="C00000"/>
              </a:solidFill>
            </a:endParaRPr>
          </a:p>
          <a:p>
            <a:endParaRPr lang="ar-SA" sz="3200" dirty="0"/>
          </a:p>
        </p:txBody>
      </p:sp>
    </p:spTree>
    <p:extLst>
      <p:ext uri="{BB962C8B-B14F-4D97-AF65-F5344CB8AC3E}">
        <p14:creationId xmlns:p14="http://schemas.microsoft.com/office/powerpoint/2010/main" val="971573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3347864" y="692696"/>
            <a:ext cx="2711969"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The Sorcerer</a:t>
            </a:r>
            <a:endParaRPr lang="ar-SA" sz="3200" dirty="0"/>
          </a:p>
        </p:txBody>
      </p:sp>
      <p:pic>
        <p:nvPicPr>
          <p:cNvPr id="14338" name="صورة 1"/>
          <p:cNvPicPr>
            <a:picLocks noChangeAspect="1" noChangeArrowheads="1"/>
          </p:cNvPicPr>
          <p:nvPr/>
        </p:nvPicPr>
        <p:blipFill rotWithShape="1">
          <a:blip r:embed="rId2">
            <a:extLst>
              <a:ext uri="{28A0092B-C50C-407E-A947-70E740481C1C}">
                <a14:useLocalDpi xmlns:a14="http://schemas.microsoft.com/office/drawing/2010/main" val="0"/>
              </a:ext>
            </a:extLst>
          </a:blip>
          <a:srcRect l="35590" t="26543" r="29861" b="58074"/>
          <a:stretch/>
        </p:blipFill>
        <p:spPr bwMode="auto">
          <a:xfrm>
            <a:off x="-23540" y="3140968"/>
            <a:ext cx="9167540" cy="25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43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1246AE"/>
                </a:solidFill>
              </a:rPr>
              <a:t>How to become a magician</a:t>
            </a:r>
            <a:endParaRPr lang="ar-SA" dirty="0">
              <a:solidFill>
                <a:srgbClr val="1246AE"/>
              </a:solidFill>
            </a:endParaRPr>
          </a:p>
        </p:txBody>
      </p:sp>
      <p:sp>
        <p:nvSpPr>
          <p:cNvPr id="3" name="عنصر نائب للمحتوى 2"/>
          <p:cNvSpPr>
            <a:spLocks noGrp="1"/>
          </p:cNvSpPr>
          <p:nvPr>
            <p:ph sz="quarter" idx="13"/>
          </p:nvPr>
        </p:nvSpPr>
        <p:spPr/>
        <p:txBody>
          <a:bodyPr>
            <a:normAutofit lnSpcReduction="10000"/>
          </a:bodyPr>
          <a:lstStyle/>
          <a:p>
            <a:pPr algn="l"/>
            <a:r>
              <a:rPr lang="en-US" sz="3600" dirty="0">
                <a:solidFill>
                  <a:srgbClr val="C00000"/>
                </a:solidFill>
              </a:rPr>
              <a:t>praising, worshipping, seeking refuge, offering scarifies, taking oaths to or in the name of the Chief of </a:t>
            </a:r>
            <a:r>
              <a:rPr lang="en-US" sz="3600" dirty="0" err="1">
                <a:solidFill>
                  <a:srgbClr val="C00000"/>
                </a:solidFill>
              </a:rPr>
              <a:t>Jinns</a:t>
            </a:r>
            <a:r>
              <a:rPr lang="en-US" sz="3600" dirty="0">
                <a:solidFill>
                  <a:srgbClr val="C00000"/>
                </a:solidFill>
              </a:rPr>
              <a:t>/</a:t>
            </a:r>
            <a:r>
              <a:rPr lang="en-US" sz="3600" dirty="0" err="1">
                <a:solidFill>
                  <a:srgbClr val="C00000"/>
                </a:solidFill>
              </a:rPr>
              <a:t>Shyateen</a:t>
            </a:r>
            <a:r>
              <a:rPr lang="en-US" sz="3600" dirty="0">
                <a:solidFill>
                  <a:srgbClr val="C00000"/>
                </a:solidFill>
              </a:rPr>
              <a:t>, and tries his best to please him(Chief Jinn</a:t>
            </a:r>
            <a:r>
              <a:rPr lang="en-US" sz="3600" dirty="0" smtClean="0">
                <a:solidFill>
                  <a:srgbClr val="C00000"/>
                </a:solidFill>
              </a:rPr>
              <a:t>).</a:t>
            </a:r>
          </a:p>
          <a:p>
            <a:pPr algn="l"/>
            <a:r>
              <a:rPr lang="en-US" sz="3600" dirty="0" smtClean="0">
                <a:solidFill>
                  <a:srgbClr val="1246AE"/>
                </a:solidFill>
              </a:rPr>
              <a:t>Arabic video 1,48</a:t>
            </a:r>
          </a:p>
          <a:p>
            <a:pPr algn="l"/>
            <a:r>
              <a:rPr lang="en-US" sz="3600" dirty="0">
                <a:solidFill>
                  <a:srgbClr val="1246AE"/>
                </a:solidFill>
              </a:rPr>
              <a:t>http://www.youtube.com/watch?v=wjWX1rg9GYc</a:t>
            </a:r>
            <a:endParaRPr lang="en-US" sz="3600" dirty="0" smtClean="0">
              <a:solidFill>
                <a:srgbClr val="1246AE"/>
              </a:solidFill>
            </a:endParaRPr>
          </a:p>
          <a:p>
            <a:pPr algn="l"/>
            <a:endParaRPr lang="en-US" sz="3600" dirty="0" smtClean="0"/>
          </a:p>
          <a:p>
            <a:pPr algn="l"/>
            <a:endParaRPr lang="ar-SA" sz="3600" dirty="0"/>
          </a:p>
        </p:txBody>
      </p:sp>
    </p:spTree>
    <p:extLst>
      <p:ext uri="{BB962C8B-B14F-4D97-AF65-F5344CB8AC3E}">
        <p14:creationId xmlns:p14="http://schemas.microsoft.com/office/powerpoint/2010/main" val="2133715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3"/>
          </p:nvPr>
        </p:nvSpPr>
        <p:spPr/>
        <p:txBody>
          <a:bodyPr/>
          <a:lstStyle/>
          <a:p>
            <a:endParaRPr lang="ar-SA"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11763"/>
          <a:stretch/>
        </p:blipFill>
        <p:spPr bwMode="auto">
          <a:xfrm>
            <a:off x="182143" y="476672"/>
            <a:ext cx="8961857" cy="518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7533137" y="5132898"/>
            <a:ext cx="1462741" cy="58947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ربع نص 4"/>
          <p:cNvSpPr txBox="1"/>
          <p:nvPr/>
        </p:nvSpPr>
        <p:spPr>
          <a:xfrm>
            <a:off x="5940152" y="5805264"/>
            <a:ext cx="2736304" cy="523220"/>
          </a:xfrm>
          <a:prstGeom prst="rect">
            <a:avLst/>
          </a:prstGeom>
          <a:noFill/>
        </p:spPr>
        <p:txBody>
          <a:bodyPr wrap="square" rtlCol="1">
            <a:spAutoFit/>
          </a:bodyPr>
          <a:lstStyle/>
          <a:p>
            <a:r>
              <a:rPr lang="ar-SA" sz="2800" dirty="0" smtClean="0">
                <a:solidFill>
                  <a:schemeClr val="bg1">
                    <a:lumMod val="25000"/>
                  </a:schemeClr>
                </a:solidFill>
              </a:rPr>
              <a:t>الصارم البتار 37</a:t>
            </a:r>
            <a:endParaRPr lang="ar-SA" sz="2800" dirty="0">
              <a:solidFill>
                <a:schemeClr val="bg1">
                  <a:lumMod val="25000"/>
                </a:schemeClr>
              </a:solidFill>
            </a:endParaRPr>
          </a:p>
        </p:txBody>
      </p:sp>
    </p:spTree>
    <p:extLst>
      <p:ext uri="{BB962C8B-B14F-4D97-AF65-F5344CB8AC3E}">
        <p14:creationId xmlns:p14="http://schemas.microsoft.com/office/powerpoint/2010/main" val="197716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332656"/>
            <a:ext cx="7924800" cy="652934"/>
          </a:xfrm>
        </p:spPr>
        <p:txBody>
          <a:bodyPr/>
          <a:lstStyle/>
          <a:p>
            <a:r>
              <a:rPr lang="en-US" dirty="0">
                <a:solidFill>
                  <a:srgbClr val="C00000"/>
                </a:solidFill>
              </a:rPr>
              <a:t>Preparing The </a:t>
            </a:r>
            <a:r>
              <a:rPr lang="en-US" dirty="0" err="1">
                <a:solidFill>
                  <a:srgbClr val="C00000"/>
                </a:solidFill>
              </a:rPr>
              <a:t>Sihr</a:t>
            </a:r>
            <a:endParaRPr lang="ar-SA" dirty="0">
              <a:solidFill>
                <a:srgbClr val="C00000"/>
              </a:solidFill>
            </a:endParaRP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7924800" cy="34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91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584" t="14810" r="8149" b="9522"/>
          <a:stretch/>
        </p:blipFill>
        <p:spPr bwMode="auto">
          <a:xfrm>
            <a:off x="4364" y="1844824"/>
            <a:ext cx="905947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918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1246AE"/>
                </a:solidFill>
              </a:rPr>
              <a:t>Preparing The </a:t>
            </a:r>
            <a:r>
              <a:rPr lang="en-US" dirty="0" err="1" smtClean="0">
                <a:solidFill>
                  <a:srgbClr val="1246AE"/>
                </a:solidFill>
              </a:rPr>
              <a:t>Sihr</a:t>
            </a:r>
            <a:endParaRPr lang="ar-SA" dirty="0">
              <a:solidFill>
                <a:srgbClr val="1246AE"/>
              </a:solidFill>
            </a:endParaRPr>
          </a:p>
        </p:txBody>
      </p:sp>
      <p:sp>
        <p:nvSpPr>
          <p:cNvPr id="3" name="عنصر نائب للمحتوى 2"/>
          <p:cNvSpPr>
            <a:spLocks noGrp="1"/>
          </p:cNvSpPr>
          <p:nvPr>
            <p:ph sz="quarter" idx="13"/>
          </p:nvPr>
        </p:nvSpPr>
        <p:spPr/>
        <p:txBody>
          <a:bodyPr>
            <a:normAutofit/>
          </a:bodyPr>
          <a:lstStyle/>
          <a:p>
            <a:pPr algn="l"/>
            <a:r>
              <a:rPr lang="en-US" sz="2800" dirty="0" smtClean="0">
                <a:solidFill>
                  <a:srgbClr val="1246AE"/>
                </a:solidFill>
              </a:rPr>
              <a:t>English video 0.21</a:t>
            </a:r>
          </a:p>
          <a:p>
            <a:pPr algn="l"/>
            <a:r>
              <a:rPr lang="en-US" sz="2800">
                <a:solidFill>
                  <a:srgbClr val="1246AE"/>
                </a:solidFill>
              </a:rPr>
              <a:t>http://www.youtube.com/watch?v=Kf6lVgW6RkA</a:t>
            </a:r>
            <a:endParaRPr lang="ar-SA" sz="2800" dirty="0">
              <a:solidFill>
                <a:srgbClr val="1246AE"/>
              </a:solidFill>
            </a:endParaRPr>
          </a:p>
        </p:txBody>
      </p:sp>
    </p:spTree>
    <p:extLst>
      <p:ext uri="{BB962C8B-B14F-4D97-AF65-F5344CB8AC3E}">
        <p14:creationId xmlns:p14="http://schemas.microsoft.com/office/powerpoint/2010/main" val="184471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1016" y="0"/>
            <a:ext cx="9144000" cy="6771084"/>
          </a:xfrm>
          <a:prstGeom prst="rect">
            <a:avLst/>
          </a:prstGeom>
        </p:spPr>
        <p:txBody>
          <a:bodyPr wrap="square">
            <a:spAutoFit/>
          </a:bodyPr>
          <a:lstStyle/>
          <a:p>
            <a:pPr algn="l" rtl="0"/>
            <a:r>
              <a:rPr lang="en-US" sz="3200" b="1" spc="30" dirty="0">
                <a:solidFill>
                  <a:srgbClr val="FF0000"/>
                </a:solidFill>
              </a:rPr>
              <a:t>Al-</a:t>
            </a:r>
            <a:r>
              <a:rPr lang="en-US" sz="3200" b="1" spc="30" dirty="0" err="1">
                <a:solidFill>
                  <a:srgbClr val="FF0000"/>
                </a:solidFill>
              </a:rPr>
              <a:t>Bukharee</a:t>
            </a:r>
            <a:r>
              <a:rPr lang="en-US" sz="3200" b="1" spc="30" dirty="0">
                <a:solidFill>
                  <a:srgbClr val="FF0000"/>
                </a:solidFill>
              </a:rPr>
              <a:t> and Muslim narrated on the authority of Abu </a:t>
            </a:r>
            <a:r>
              <a:rPr lang="en-US" sz="3200" b="1" spc="30" dirty="0" err="1">
                <a:solidFill>
                  <a:srgbClr val="FF0000"/>
                </a:solidFill>
              </a:rPr>
              <a:t>Hurayrah</a:t>
            </a:r>
            <a:r>
              <a:rPr lang="en-US" sz="3200" b="1" spc="30" dirty="0">
                <a:solidFill>
                  <a:srgbClr val="FF0000"/>
                </a:solidFill>
              </a:rPr>
              <a:t> that the Messenger of Allaah said</a:t>
            </a:r>
            <a:r>
              <a:rPr lang="en-US" dirty="0" smtClean="0"/>
              <a:t>,</a:t>
            </a:r>
          </a:p>
          <a:p>
            <a:pPr algn="l" rtl="0"/>
            <a:endParaRPr lang="en-US" dirty="0" smtClean="0"/>
          </a:p>
          <a:p>
            <a:pPr algn="l" rtl="0"/>
            <a:r>
              <a:rPr lang="en-US" dirty="0" smtClean="0"/>
              <a:t>  	</a:t>
            </a:r>
            <a:r>
              <a:rPr lang="en-US" sz="3200" b="1" spc="30" dirty="0">
                <a:solidFill>
                  <a:srgbClr val="1246AE"/>
                </a:solidFill>
              </a:rPr>
              <a:t>“Keep away from the seven destructive sins!” They said, “What are they, O Messenger of Allaah?” He answered, “Associating partners with Allaah; </a:t>
            </a:r>
            <a:r>
              <a:rPr lang="en-US" sz="3200" b="1" spc="30" dirty="0">
                <a:solidFill>
                  <a:srgbClr val="C00000"/>
                </a:solidFill>
              </a:rPr>
              <a:t>practicing sorcery; </a:t>
            </a:r>
            <a:r>
              <a:rPr lang="en-US" sz="3200" b="1" spc="30" dirty="0">
                <a:solidFill>
                  <a:srgbClr val="1246AE"/>
                </a:solidFill>
              </a:rPr>
              <a:t>taking a life, which Allaah has made forbidden except for a just cause (according to </a:t>
            </a:r>
            <a:r>
              <a:rPr lang="en-US" sz="3200" b="1" spc="30" dirty="0" err="1">
                <a:solidFill>
                  <a:srgbClr val="1246AE"/>
                </a:solidFill>
              </a:rPr>
              <a:t>Islaamic</a:t>
            </a:r>
            <a:r>
              <a:rPr lang="en-US" sz="3200" b="1" spc="30" dirty="0">
                <a:solidFill>
                  <a:srgbClr val="1246AE"/>
                </a:solidFill>
              </a:rPr>
              <a:t> Law); eating </a:t>
            </a:r>
            <a:r>
              <a:rPr lang="en-US" sz="3200" b="1" spc="30" dirty="0" err="1">
                <a:solidFill>
                  <a:srgbClr val="1246AE"/>
                </a:solidFill>
              </a:rPr>
              <a:t>Riba</a:t>
            </a:r>
            <a:r>
              <a:rPr lang="en-US" sz="3200" b="1" spc="30" dirty="0">
                <a:solidFill>
                  <a:srgbClr val="1246AE"/>
                </a:solidFill>
              </a:rPr>
              <a:t> (usury) eating up an orphan’s wealth; fleeing from the battle field at the time of fighting (with the unbelievers); and accusing chaste women, who never think of anything that can touch their chastity and who are good believers, of fornication.” </a:t>
            </a:r>
            <a:endParaRPr lang="ar-SA" sz="3200" b="1" spc="30" dirty="0">
              <a:solidFill>
                <a:srgbClr val="1246AE"/>
              </a:solidFill>
            </a:endParaRPr>
          </a:p>
        </p:txBody>
      </p:sp>
    </p:spTree>
    <p:extLst>
      <p:ext uri="{BB962C8B-B14F-4D97-AF65-F5344CB8AC3E}">
        <p14:creationId xmlns:p14="http://schemas.microsoft.com/office/powerpoint/2010/main" val="2931304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80" y="1556792"/>
            <a:ext cx="9137920" cy="271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7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611560" y="576104"/>
            <a:ext cx="8280920" cy="2831544"/>
          </a:xfrm>
          <a:prstGeom prst="rect">
            <a:avLst/>
          </a:prstGeom>
        </p:spPr>
        <p:txBody>
          <a:bodyPr wrap="square">
            <a:spAutoFit/>
          </a:bodyPr>
          <a:lstStyle/>
          <a:p>
            <a:pPr algn="l"/>
            <a:r>
              <a:rPr lang="en-US" sz="3200" b="1" spc="30" dirty="0">
                <a:solidFill>
                  <a:srgbClr val="FF0000"/>
                </a:solidFill>
              </a:rPr>
              <a:t>An-</a:t>
            </a:r>
            <a:r>
              <a:rPr lang="en-US" sz="3200" b="1" spc="30" dirty="0" err="1">
                <a:solidFill>
                  <a:srgbClr val="FF0000"/>
                </a:solidFill>
              </a:rPr>
              <a:t>Nesaaee</a:t>
            </a:r>
            <a:r>
              <a:rPr lang="en-US" sz="3200" b="1" spc="30" dirty="0">
                <a:solidFill>
                  <a:srgbClr val="FF0000"/>
                </a:solidFill>
              </a:rPr>
              <a:t> also reported on the authority of Abu </a:t>
            </a:r>
            <a:r>
              <a:rPr lang="en-US" sz="3200" b="1" spc="30" dirty="0" err="1">
                <a:solidFill>
                  <a:srgbClr val="FF0000"/>
                </a:solidFill>
              </a:rPr>
              <a:t>Hurayrah</a:t>
            </a:r>
            <a:r>
              <a:rPr lang="en-US" sz="3200" b="1" spc="30" dirty="0">
                <a:solidFill>
                  <a:srgbClr val="FF0000"/>
                </a:solidFill>
              </a:rPr>
              <a:t> the Messenger of Allaah saws said,</a:t>
            </a:r>
          </a:p>
          <a:p>
            <a:pPr algn="l"/>
            <a:endParaRPr lang="en-US" dirty="0" smtClean="0"/>
          </a:p>
          <a:p>
            <a:pPr algn="l"/>
            <a:r>
              <a:rPr lang="en-US" dirty="0" smtClean="0"/>
              <a:t>  	</a:t>
            </a:r>
            <a:r>
              <a:rPr lang="en-US" sz="3200" b="1" spc="30" dirty="0">
                <a:solidFill>
                  <a:srgbClr val="1246AE"/>
                </a:solidFill>
              </a:rPr>
              <a:t>“Whoever ties a knot and blows into it has practiced sorcery, and whosoever practiced sorcery has associated partners with Allaah. “</a:t>
            </a:r>
            <a:r>
              <a:rPr lang="en-US" dirty="0" smtClean="0"/>
              <a:t> </a:t>
            </a:r>
            <a:endParaRPr lang="ar-SA" dirty="0"/>
          </a:p>
        </p:txBody>
      </p:sp>
    </p:spTree>
    <p:extLst>
      <p:ext uri="{BB962C8B-B14F-4D97-AF65-F5344CB8AC3E}">
        <p14:creationId xmlns:p14="http://schemas.microsoft.com/office/powerpoint/2010/main" val="3349599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843808" y="1916832"/>
            <a:ext cx="3669476" cy="254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رابط مستقيم 4"/>
          <p:cNvCxnSpPr/>
          <p:nvPr/>
        </p:nvCxnSpPr>
        <p:spPr>
          <a:xfrm flipV="1">
            <a:off x="6444208" y="2348880"/>
            <a:ext cx="43204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flipV="1">
            <a:off x="5508104" y="1685601"/>
            <a:ext cx="43204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3329608" y="1559587"/>
            <a:ext cx="378296"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2339752" y="29249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V="1">
            <a:off x="2681536" y="3933056"/>
            <a:ext cx="43204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flipV="1">
            <a:off x="4716016" y="4437112"/>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6442494" y="3801636"/>
            <a:ext cx="43204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8" name="مستطيل 17"/>
          <p:cNvSpPr/>
          <p:nvPr/>
        </p:nvSpPr>
        <p:spPr>
          <a:xfrm>
            <a:off x="5364088" y="580309"/>
            <a:ext cx="187220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1246AE"/>
                </a:solidFill>
              </a:rPr>
              <a:t>mother</a:t>
            </a:r>
            <a:endParaRPr lang="ar-SA" dirty="0">
              <a:solidFill>
                <a:srgbClr val="1246AE"/>
              </a:solidFill>
            </a:endParaRPr>
          </a:p>
        </p:txBody>
      </p:sp>
      <p:sp>
        <p:nvSpPr>
          <p:cNvPr id="20" name="مستطيل 19"/>
          <p:cNvSpPr/>
          <p:nvPr/>
        </p:nvSpPr>
        <p:spPr>
          <a:xfrm>
            <a:off x="2177480" y="614928"/>
            <a:ext cx="187220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1246AE"/>
                </a:solidFill>
              </a:rPr>
              <a:t>Mother in law</a:t>
            </a:r>
            <a:endParaRPr lang="ar-SA" dirty="0">
              <a:solidFill>
                <a:srgbClr val="1246AE"/>
              </a:solidFill>
            </a:endParaRPr>
          </a:p>
        </p:txBody>
      </p:sp>
      <p:sp>
        <p:nvSpPr>
          <p:cNvPr id="21" name="مستطيل 20"/>
          <p:cNvSpPr/>
          <p:nvPr/>
        </p:nvSpPr>
        <p:spPr>
          <a:xfrm>
            <a:off x="458854" y="2492896"/>
            <a:ext cx="1718626"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1246AE"/>
                </a:solidFill>
              </a:rPr>
              <a:t>colleague</a:t>
            </a:r>
            <a:endParaRPr lang="ar-SA" dirty="0">
              <a:solidFill>
                <a:srgbClr val="1246AE"/>
              </a:solidFill>
            </a:endParaRPr>
          </a:p>
        </p:txBody>
      </p:sp>
      <p:sp>
        <p:nvSpPr>
          <p:cNvPr id="22" name="مستطيل 21"/>
          <p:cNvSpPr/>
          <p:nvPr/>
        </p:nvSpPr>
        <p:spPr>
          <a:xfrm>
            <a:off x="603727" y="3717032"/>
            <a:ext cx="1718626"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1246AE"/>
                </a:solidFill>
              </a:rPr>
              <a:t>1</a:t>
            </a:r>
            <a:r>
              <a:rPr lang="en-US" baseline="30000" dirty="0" smtClean="0">
                <a:solidFill>
                  <a:srgbClr val="1246AE"/>
                </a:solidFill>
              </a:rPr>
              <a:t>st</a:t>
            </a:r>
            <a:r>
              <a:rPr lang="en-US" dirty="0" smtClean="0">
                <a:solidFill>
                  <a:srgbClr val="1246AE"/>
                </a:solidFill>
              </a:rPr>
              <a:t> wife</a:t>
            </a:r>
            <a:endParaRPr lang="ar-SA" dirty="0">
              <a:solidFill>
                <a:srgbClr val="1246AE"/>
              </a:solidFill>
            </a:endParaRPr>
          </a:p>
        </p:txBody>
      </p:sp>
      <p:sp>
        <p:nvSpPr>
          <p:cNvPr id="23" name="مستطيل 22"/>
          <p:cNvSpPr/>
          <p:nvPr/>
        </p:nvSpPr>
        <p:spPr>
          <a:xfrm>
            <a:off x="4005502" y="4998009"/>
            <a:ext cx="1718626"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1246AE"/>
                </a:solidFill>
              </a:rPr>
              <a:t>2</a:t>
            </a:r>
            <a:r>
              <a:rPr lang="en-US" baseline="30000" dirty="0" smtClean="0">
                <a:solidFill>
                  <a:srgbClr val="1246AE"/>
                </a:solidFill>
              </a:rPr>
              <a:t>nd</a:t>
            </a:r>
            <a:r>
              <a:rPr lang="en-US" dirty="0" smtClean="0">
                <a:solidFill>
                  <a:srgbClr val="1246AE"/>
                </a:solidFill>
              </a:rPr>
              <a:t> wife</a:t>
            </a:r>
            <a:endParaRPr lang="ar-SA" dirty="0">
              <a:solidFill>
                <a:srgbClr val="1246AE"/>
              </a:solidFill>
            </a:endParaRPr>
          </a:p>
        </p:txBody>
      </p:sp>
      <p:sp>
        <p:nvSpPr>
          <p:cNvPr id="24" name="مستطيل 23"/>
          <p:cNvSpPr/>
          <p:nvPr/>
        </p:nvSpPr>
        <p:spPr>
          <a:xfrm>
            <a:off x="6376983" y="4277929"/>
            <a:ext cx="1718626"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1246AE"/>
                </a:solidFill>
              </a:rPr>
              <a:t>lover</a:t>
            </a:r>
            <a:endParaRPr lang="ar-SA" dirty="0">
              <a:solidFill>
                <a:srgbClr val="1246AE"/>
              </a:solidFill>
            </a:endParaRPr>
          </a:p>
        </p:txBody>
      </p:sp>
      <p:sp>
        <p:nvSpPr>
          <p:cNvPr id="25" name="مستطيل 24"/>
          <p:cNvSpPr/>
          <p:nvPr/>
        </p:nvSpPr>
        <p:spPr>
          <a:xfrm>
            <a:off x="7020272" y="2132856"/>
            <a:ext cx="1718626"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1246AE"/>
                </a:solidFill>
              </a:rPr>
              <a:t>enemy</a:t>
            </a:r>
            <a:endParaRPr lang="ar-SA" dirty="0">
              <a:solidFill>
                <a:srgbClr val="1246AE"/>
              </a:solidFill>
            </a:endParaRPr>
          </a:p>
        </p:txBody>
      </p:sp>
    </p:spTree>
    <p:extLst>
      <p:ext uri="{BB962C8B-B14F-4D97-AF65-F5344CB8AC3E}">
        <p14:creationId xmlns:p14="http://schemas.microsoft.com/office/powerpoint/2010/main" val="157865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80712" y="1124744"/>
            <a:ext cx="7704856" cy="5262979"/>
          </a:xfrm>
          <a:prstGeom prst="rect">
            <a:avLst/>
          </a:prstGeom>
        </p:spPr>
        <p:txBody>
          <a:bodyPr wrap="square">
            <a:spAutoFit/>
          </a:bodyPr>
          <a:lstStyle/>
          <a:p>
            <a:pPr algn="l" rtl="0"/>
            <a:r>
              <a:rPr lang="en-US" sz="2800" dirty="0">
                <a:solidFill>
                  <a:srgbClr val="1246AE"/>
                </a:solidFill>
              </a:rPr>
              <a:t>The </a:t>
            </a:r>
            <a:r>
              <a:rPr lang="en-US" sz="2800" dirty="0" err="1">
                <a:solidFill>
                  <a:srgbClr val="1246AE"/>
                </a:solidFill>
              </a:rPr>
              <a:t>Islaamic</a:t>
            </a:r>
            <a:r>
              <a:rPr lang="en-US" sz="2800" dirty="0">
                <a:solidFill>
                  <a:srgbClr val="1246AE"/>
                </a:solidFill>
              </a:rPr>
              <a:t> rule regarding learning it and teaching it is that it is </a:t>
            </a:r>
            <a:r>
              <a:rPr lang="en-US" sz="2800" dirty="0" err="1">
                <a:solidFill>
                  <a:srgbClr val="1246AE"/>
                </a:solidFill>
              </a:rPr>
              <a:t>Kufr</a:t>
            </a:r>
            <a:r>
              <a:rPr lang="en-US" sz="2800" dirty="0">
                <a:solidFill>
                  <a:srgbClr val="1246AE"/>
                </a:solidFill>
              </a:rPr>
              <a:t> and going out of the fold of </a:t>
            </a:r>
            <a:r>
              <a:rPr lang="en-US" sz="2800" dirty="0" err="1">
                <a:solidFill>
                  <a:srgbClr val="1246AE"/>
                </a:solidFill>
              </a:rPr>
              <a:t>Islaam</a:t>
            </a:r>
            <a:r>
              <a:rPr lang="en-US" sz="2800" dirty="0">
                <a:solidFill>
                  <a:srgbClr val="1246AE"/>
                </a:solidFill>
              </a:rPr>
              <a:t>, according to the authentic view of the scholars</a:t>
            </a:r>
            <a:r>
              <a:rPr lang="en-US" sz="2800" dirty="0" smtClean="0">
                <a:solidFill>
                  <a:srgbClr val="1246AE"/>
                </a:solidFill>
              </a:rPr>
              <a:t>.</a:t>
            </a:r>
          </a:p>
          <a:p>
            <a:pPr algn="l" rtl="0"/>
            <a:r>
              <a:rPr lang="en-US" sz="2800" dirty="0" smtClean="0">
                <a:solidFill>
                  <a:srgbClr val="1246AE"/>
                </a:solidFill>
              </a:rPr>
              <a:t> </a:t>
            </a:r>
            <a:r>
              <a:rPr lang="en-US" sz="2800" dirty="0">
                <a:solidFill>
                  <a:srgbClr val="1246AE"/>
                </a:solidFill>
              </a:rPr>
              <a:t>Allaah says, </a:t>
            </a:r>
            <a:r>
              <a:rPr lang="en-US" sz="2800" b="1" dirty="0" err="1" smtClean="0">
                <a:solidFill>
                  <a:srgbClr val="1246AE"/>
                </a:solidFill>
              </a:rPr>
              <a:t>Sulaimaan</a:t>
            </a:r>
            <a:r>
              <a:rPr lang="en-US" sz="2800" b="1" dirty="0" smtClean="0">
                <a:solidFill>
                  <a:srgbClr val="1246AE"/>
                </a:solidFill>
              </a:rPr>
              <a:t> </a:t>
            </a:r>
            <a:r>
              <a:rPr lang="en-US" sz="2800" b="1" dirty="0">
                <a:solidFill>
                  <a:srgbClr val="1246AE"/>
                </a:solidFill>
              </a:rPr>
              <a:t>did not disbelieve, but the </a:t>
            </a:r>
            <a:r>
              <a:rPr lang="en-US" sz="2800" b="1" dirty="0" err="1">
                <a:solidFill>
                  <a:srgbClr val="1246AE"/>
                </a:solidFill>
              </a:rPr>
              <a:t>Shayaatin</a:t>
            </a:r>
            <a:r>
              <a:rPr lang="en-US" sz="2800" b="1" dirty="0">
                <a:solidFill>
                  <a:srgbClr val="1246AE"/>
                </a:solidFill>
              </a:rPr>
              <a:t> (devils) disbelieved teaching men magic</a:t>
            </a:r>
            <a:r>
              <a:rPr lang="en-US" sz="2800" b="1" dirty="0" smtClean="0">
                <a:solidFill>
                  <a:srgbClr val="1246AE"/>
                </a:solidFill>
              </a:rPr>
              <a:t>.</a:t>
            </a:r>
            <a:r>
              <a:rPr lang="en-US" sz="2800" dirty="0" smtClean="0">
                <a:solidFill>
                  <a:srgbClr val="1246AE"/>
                </a:solidFill>
              </a:rPr>
              <a:t>                     </a:t>
            </a:r>
            <a:r>
              <a:rPr lang="en-US" sz="2800" b="1" dirty="0" smtClean="0">
                <a:solidFill>
                  <a:srgbClr val="1246AE"/>
                </a:solidFill>
              </a:rPr>
              <a:t>(</a:t>
            </a:r>
            <a:r>
              <a:rPr lang="en-US" sz="2800" b="1" dirty="0">
                <a:solidFill>
                  <a:srgbClr val="1246AE"/>
                </a:solidFill>
              </a:rPr>
              <a:t>Al-</a:t>
            </a:r>
            <a:r>
              <a:rPr lang="en-US" sz="2800" b="1" dirty="0" err="1">
                <a:solidFill>
                  <a:srgbClr val="1246AE"/>
                </a:solidFill>
              </a:rPr>
              <a:t>Baqarah</a:t>
            </a:r>
            <a:r>
              <a:rPr lang="en-US" sz="2800" b="1" dirty="0">
                <a:solidFill>
                  <a:srgbClr val="1246AE"/>
                </a:solidFill>
              </a:rPr>
              <a:t> 2: 102)</a:t>
            </a:r>
            <a:endParaRPr lang="en-US" sz="2800" dirty="0" smtClean="0">
              <a:solidFill>
                <a:srgbClr val="1246AE"/>
              </a:solidFill>
            </a:endParaRPr>
          </a:p>
          <a:p>
            <a:pPr algn="l" rtl="0"/>
            <a:r>
              <a:rPr lang="en-US" sz="2800" dirty="0">
                <a:solidFill>
                  <a:srgbClr val="1246AE"/>
                </a:solidFill>
              </a:rPr>
              <a:t>He also says in the same verse, </a:t>
            </a:r>
            <a:r>
              <a:rPr lang="en-US" sz="2800" b="1" dirty="0" smtClean="0">
                <a:solidFill>
                  <a:srgbClr val="1246AE"/>
                </a:solidFill>
              </a:rPr>
              <a:t>And </a:t>
            </a:r>
            <a:r>
              <a:rPr lang="en-US" sz="2800" b="1" dirty="0">
                <a:solidFill>
                  <a:srgbClr val="1246AE"/>
                </a:solidFill>
              </a:rPr>
              <a:t>indeed they knew that the buyers of it (magic) would have no share in the hereafter</a:t>
            </a:r>
            <a:r>
              <a:rPr lang="en-US" sz="2800" b="1" dirty="0" smtClean="0">
                <a:solidFill>
                  <a:srgbClr val="1246AE"/>
                </a:solidFill>
              </a:rPr>
              <a:t>.</a:t>
            </a:r>
            <a:endParaRPr lang="en-US" sz="2800" dirty="0" smtClean="0">
              <a:solidFill>
                <a:srgbClr val="1246AE"/>
              </a:solidFill>
            </a:endParaRPr>
          </a:p>
          <a:p>
            <a:pPr algn="l" rtl="0"/>
            <a:r>
              <a:rPr lang="en-US" sz="2800" dirty="0">
                <a:solidFill>
                  <a:srgbClr val="1246AE"/>
                </a:solidFill>
              </a:rPr>
              <a:t>He also says, </a:t>
            </a:r>
            <a:r>
              <a:rPr lang="en-US" sz="2800" b="1" dirty="0" smtClean="0">
                <a:solidFill>
                  <a:srgbClr val="1246AE"/>
                </a:solidFill>
              </a:rPr>
              <a:t>And </a:t>
            </a:r>
            <a:r>
              <a:rPr lang="en-US" sz="2800" b="1" dirty="0">
                <a:solidFill>
                  <a:srgbClr val="1246AE"/>
                </a:solidFill>
              </a:rPr>
              <a:t>the magician will never be successful no matter what amount (of skill) he may attain</a:t>
            </a:r>
            <a:r>
              <a:rPr lang="en-US" sz="2800" b="1" dirty="0" smtClean="0">
                <a:solidFill>
                  <a:srgbClr val="1246AE"/>
                </a:solidFill>
              </a:rPr>
              <a:t>. </a:t>
            </a:r>
            <a:r>
              <a:rPr lang="en-US" sz="2800" b="1" dirty="0">
                <a:solidFill>
                  <a:srgbClr val="1246AE"/>
                </a:solidFill>
              </a:rPr>
              <a:t>(</a:t>
            </a:r>
            <a:r>
              <a:rPr lang="en-US" sz="2800" b="1" dirty="0" err="1">
                <a:solidFill>
                  <a:srgbClr val="1246AE"/>
                </a:solidFill>
              </a:rPr>
              <a:t>Taahaa</a:t>
            </a:r>
            <a:r>
              <a:rPr lang="en-US" sz="2800" b="1" dirty="0">
                <a:solidFill>
                  <a:srgbClr val="1246AE"/>
                </a:solidFill>
              </a:rPr>
              <a:t> 20: 69</a:t>
            </a:r>
            <a:r>
              <a:rPr lang="en-US" b="1" dirty="0"/>
              <a:t>)</a:t>
            </a:r>
            <a:endParaRPr lang="en-US" dirty="0"/>
          </a:p>
        </p:txBody>
      </p:sp>
      <p:sp>
        <p:nvSpPr>
          <p:cNvPr id="5" name="عنوان 4"/>
          <p:cNvSpPr>
            <a:spLocks noGrp="1"/>
          </p:cNvSpPr>
          <p:nvPr>
            <p:ph type="title"/>
          </p:nvPr>
        </p:nvSpPr>
        <p:spPr>
          <a:xfrm>
            <a:off x="1140752" y="548680"/>
            <a:ext cx="6984776" cy="436910"/>
          </a:xfrm>
        </p:spPr>
        <p:txBody>
          <a:bodyPr/>
          <a:lstStyle/>
          <a:p>
            <a:pPr algn="ctr"/>
            <a:r>
              <a:rPr lang="en-US" sz="2800" b="1" dirty="0" smtClean="0">
                <a:solidFill>
                  <a:srgbClr val="C00000"/>
                </a:solidFill>
              </a:rPr>
              <a:t>The sorcerer is a disbeliever</a:t>
            </a:r>
            <a:endParaRPr lang="ar-SA" sz="2800" b="1" dirty="0">
              <a:solidFill>
                <a:srgbClr val="C00000"/>
              </a:solidFill>
            </a:endParaRPr>
          </a:p>
        </p:txBody>
      </p:sp>
    </p:spTree>
    <p:extLst>
      <p:ext uri="{BB962C8B-B14F-4D97-AF65-F5344CB8AC3E}">
        <p14:creationId xmlns:p14="http://schemas.microsoft.com/office/powerpoint/2010/main" val="3845564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76672"/>
            <a:ext cx="8210872" cy="580926"/>
          </a:xfrm>
        </p:spPr>
        <p:txBody>
          <a:bodyPr/>
          <a:lstStyle/>
          <a:p>
            <a:r>
              <a:rPr lang="en-US" sz="2400" b="1" dirty="0">
                <a:solidFill>
                  <a:srgbClr val="C00000"/>
                </a:solidFill>
              </a:rPr>
              <a:t>The sorcerers should be killed </a:t>
            </a:r>
            <a:r>
              <a:rPr lang="en-US" sz="2400" b="1" dirty="0" smtClean="0">
                <a:solidFill>
                  <a:srgbClr val="C00000"/>
                </a:solidFill>
              </a:rPr>
              <a:t>even if they  repent</a:t>
            </a:r>
            <a:endParaRPr lang="ar-SA" sz="2400" b="1" dirty="0"/>
          </a:p>
        </p:txBody>
      </p:sp>
      <p:sp>
        <p:nvSpPr>
          <p:cNvPr id="3" name="عنصر نائب للمحتوى 2"/>
          <p:cNvSpPr>
            <a:spLocks noGrp="1"/>
          </p:cNvSpPr>
          <p:nvPr>
            <p:ph sz="quarter" idx="13"/>
          </p:nvPr>
        </p:nvSpPr>
        <p:spPr/>
        <p:txBody>
          <a:bodyPr>
            <a:normAutofit/>
          </a:bodyPr>
          <a:lstStyle/>
          <a:p>
            <a:pPr algn="l"/>
            <a:r>
              <a:rPr lang="en-US" sz="2800" dirty="0">
                <a:solidFill>
                  <a:srgbClr val="7030A0"/>
                </a:solidFill>
              </a:rPr>
              <a:t>Executing sorcerers is therefore the correct opinion of the scholars, even if he shows repentance because the companions did not ask the sorcerers to repent before they killed them. Further, most sorcerers are liars. If a sorcerer is given a chance to repent, he is unlikely to be truthful. If he is however truthful in his heart his repentance will benefit him before Allaah but that does not save him from being executed because he has </a:t>
            </a:r>
            <a:r>
              <a:rPr lang="en-US" sz="2800" dirty="0" smtClean="0">
                <a:solidFill>
                  <a:srgbClr val="7030A0"/>
                </a:solidFill>
              </a:rPr>
              <a:t>practiced </a:t>
            </a:r>
            <a:r>
              <a:rPr lang="en-US" sz="2800" dirty="0">
                <a:solidFill>
                  <a:srgbClr val="7030A0"/>
                </a:solidFill>
              </a:rPr>
              <a:t>a malicious and wicked act.</a:t>
            </a:r>
            <a:endParaRPr lang="ar-SA" sz="2800" dirty="0">
              <a:solidFill>
                <a:srgbClr val="7030A0"/>
              </a:solidFill>
            </a:endParaRPr>
          </a:p>
        </p:txBody>
      </p:sp>
    </p:spTree>
    <p:extLst>
      <p:ext uri="{BB962C8B-B14F-4D97-AF65-F5344CB8AC3E}">
        <p14:creationId xmlns:p14="http://schemas.microsoft.com/office/powerpoint/2010/main" val="2895629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26089" y="0"/>
            <a:ext cx="8820472" cy="3600400"/>
          </a:xfrm>
        </p:spPr>
        <p:txBody>
          <a:bodyPr>
            <a:noAutofit/>
          </a:bodyPr>
          <a:lstStyle/>
          <a:p>
            <a:pPr algn="l" rtl="0"/>
            <a:r>
              <a:rPr lang="en-US" sz="2800" b="1" dirty="0" smtClean="0">
                <a:solidFill>
                  <a:schemeClr val="bg1">
                    <a:lumMod val="10000"/>
                  </a:schemeClr>
                </a:solidFill>
              </a:rPr>
              <a:t>“They </a:t>
            </a:r>
            <a:r>
              <a:rPr lang="en-US" sz="2800" b="1" dirty="0">
                <a:solidFill>
                  <a:schemeClr val="bg1">
                    <a:lumMod val="10000"/>
                  </a:schemeClr>
                </a:solidFill>
              </a:rPr>
              <a:t>followed what the </a:t>
            </a:r>
            <a:r>
              <a:rPr lang="en-US" sz="2800" b="1" dirty="0" err="1">
                <a:solidFill>
                  <a:schemeClr val="bg1">
                    <a:lumMod val="10000"/>
                  </a:schemeClr>
                </a:solidFill>
              </a:rPr>
              <a:t>Shayaateen</a:t>
            </a:r>
            <a:r>
              <a:rPr lang="en-US" sz="2800" b="1" dirty="0">
                <a:solidFill>
                  <a:schemeClr val="bg1">
                    <a:lumMod val="10000"/>
                  </a:schemeClr>
                </a:solidFill>
              </a:rPr>
              <a:t> (devils) gave out (falsely of the magic) in the lifetime of </a:t>
            </a:r>
            <a:r>
              <a:rPr lang="en-US" sz="2800" b="1" dirty="0" err="1" smtClean="0">
                <a:solidFill>
                  <a:schemeClr val="bg1">
                    <a:lumMod val="10000"/>
                  </a:schemeClr>
                </a:solidFill>
                <a:hlinkClick r:id="rId2"/>
              </a:rPr>
              <a:t>Sulayman</a:t>
            </a:r>
            <a:r>
              <a:rPr lang="en-US" sz="2800" b="1" dirty="0" smtClean="0">
                <a:solidFill>
                  <a:schemeClr val="bg1">
                    <a:lumMod val="10000"/>
                  </a:schemeClr>
                </a:solidFill>
              </a:rPr>
              <a:t>. </a:t>
            </a:r>
            <a:r>
              <a:rPr lang="en-US" sz="2800" b="1" dirty="0" err="1">
                <a:solidFill>
                  <a:schemeClr val="bg1">
                    <a:lumMod val="10000"/>
                  </a:schemeClr>
                </a:solidFill>
                <a:hlinkClick r:id="rId2"/>
              </a:rPr>
              <a:t>Sulayman</a:t>
            </a:r>
            <a:r>
              <a:rPr lang="en-US" sz="2800" b="1" dirty="0">
                <a:solidFill>
                  <a:schemeClr val="bg1">
                    <a:lumMod val="10000"/>
                  </a:schemeClr>
                </a:solidFill>
              </a:rPr>
              <a:t> did not disbelieve, but the </a:t>
            </a:r>
            <a:r>
              <a:rPr lang="en-US" sz="2800" b="1" dirty="0" err="1">
                <a:solidFill>
                  <a:schemeClr val="bg1">
                    <a:lumMod val="10000"/>
                  </a:schemeClr>
                </a:solidFill>
              </a:rPr>
              <a:t>Shayaateen</a:t>
            </a:r>
            <a:r>
              <a:rPr lang="en-US" sz="2800" b="1" dirty="0">
                <a:solidFill>
                  <a:schemeClr val="bg1">
                    <a:lumMod val="10000"/>
                  </a:schemeClr>
                </a:solidFill>
              </a:rPr>
              <a:t> (devils) disbelieved, teaching men magic and such things that came down at </a:t>
            </a:r>
            <a:r>
              <a:rPr lang="en-US" sz="2800" b="1" dirty="0">
                <a:solidFill>
                  <a:schemeClr val="bg1">
                    <a:lumMod val="10000"/>
                  </a:schemeClr>
                </a:solidFill>
                <a:hlinkClick r:id="rId3"/>
              </a:rPr>
              <a:t>Babylon</a:t>
            </a:r>
            <a:r>
              <a:rPr lang="en-US" sz="2800" b="1" dirty="0">
                <a:solidFill>
                  <a:schemeClr val="bg1">
                    <a:lumMod val="10000"/>
                  </a:schemeClr>
                </a:solidFill>
              </a:rPr>
              <a:t> to the two angels, </a:t>
            </a:r>
            <a:r>
              <a:rPr lang="en-US" sz="2800" b="1" dirty="0" err="1">
                <a:solidFill>
                  <a:schemeClr val="bg1">
                    <a:lumMod val="10000"/>
                  </a:schemeClr>
                </a:solidFill>
                <a:hlinkClick r:id="rId4"/>
              </a:rPr>
              <a:t>Harut</a:t>
            </a:r>
            <a:r>
              <a:rPr lang="en-US" sz="2800" b="1" dirty="0">
                <a:solidFill>
                  <a:schemeClr val="bg1">
                    <a:lumMod val="10000"/>
                  </a:schemeClr>
                </a:solidFill>
              </a:rPr>
              <a:t> and </a:t>
            </a:r>
            <a:r>
              <a:rPr lang="en-US" sz="2800" b="1" dirty="0" err="1">
                <a:solidFill>
                  <a:schemeClr val="bg1">
                    <a:lumMod val="10000"/>
                  </a:schemeClr>
                </a:solidFill>
                <a:hlinkClick r:id="rId5"/>
              </a:rPr>
              <a:t>Marut</a:t>
            </a:r>
            <a:r>
              <a:rPr lang="en-US" sz="2800" b="1" dirty="0">
                <a:solidFill>
                  <a:schemeClr val="bg1">
                    <a:lumMod val="10000"/>
                  </a:schemeClr>
                </a:solidFill>
              </a:rPr>
              <a:t>, but neither of these two (angels) taught anyone (such things) till they had said, "</a:t>
            </a:r>
            <a:r>
              <a:rPr lang="en-US" sz="2800" b="1" i="1" dirty="0">
                <a:solidFill>
                  <a:schemeClr val="bg1">
                    <a:lumMod val="10000"/>
                  </a:schemeClr>
                </a:solidFill>
              </a:rPr>
              <a:t>We are only for trial, so disbelieve not (by learning this magic from us)</a:t>
            </a:r>
            <a:r>
              <a:rPr lang="en-US" sz="2800" b="1" dirty="0">
                <a:solidFill>
                  <a:schemeClr val="bg1">
                    <a:lumMod val="10000"/>
                  </a:schemeClr>
                </a:solidFill>
              </a:rPr>
              <a:t>." And from these (angels) people learn that by which they cause separation between man and his wife, but they could not thus harm anyone except by Allah's permission. And they learn that which harms them and profits them not. And indeed they knew that the buyers of it (magic) would have no share in the Hereafter. And how bad indeed was that for which they sold their </a:t>
            </a:r>
            <a:r>
              <a:rPr lang="en-US" sz="2800" b="1" dirty="0" err="1">
                <a:solidFill>
                  <a:schemeClr val="bg1">
                    <a:lumMod val="10000"/>
                  </a:schemeClr>
                </a:solidFill>
              </a:rPr>
              <a:t>ownselves</a:t>
            </a:r>
            <a:r>
              <a:rPr lang="en-US" sz="2800" b="1" dirty="0">
                <a:solidFill>
                  <a:schemeClr val="bg1">
                    <a:lumMod val="10000"/>
                  </a:schemeClr>
                </a:solidFill>
              </a:rPr>
              <a:t>, if they but knew</a:t>
            </a:r>
            <a:r>
              <a:rPr lang="en-US" sz="2800" b="1" dirty="0" smtClean="0">
                <a:solidFill>
                  <a:schemeClr val="bg1">
                    <a:lumMod val="10000"/>
                  </a:schemeClr>
                </a:solidFill>
              </a:rPr>
              <a:t>.”   </a:t>
            </a:r>
            <a:r>
              <a:rPr lang="en-US" sz="2800" b="1" dirty="0">
                <a:solidFill>
                  <a:schemeClr val="bg1">
                    <a:lumMod val="10000"/>
                  </a:schemeClr>
                </a:solidFill>
              </a:rPr>
              <a:t>(Al-</a:t>
            </a:r>
            <a:r>
              <a:rPr lang="en-US" sz="2800" b="1" dirty="0" err="1">
                <a:solidFill>
                  <a:schemeClr val="bg1">
                    <a:lumMod val="10000"/>
                  </a:schemeClr>
                </a:solidFill>
              </a:rPr>
              <a:t>Baqarah</a:t>
            </a:r>
            <a:r>
              <a:rPr lang="en-US" sz="2800" b="1" dirty="0">
                <a:solidFill>
                  <a:schemeClr val="bg1">
                    <a:lumMod val="10000"/>
                  </a:schemeClr>
                </a:solidFill>
              </a:rPr>
              <a:t> 2:101-102) </a:t>
            </a:r>
            <a:endParaRPr lang="ar-SA" sz="2800" dirty="0">
              <a:solidFill>
                <a:schemeClr val="bg1">
                  <a:lumMod val="10000"/>
                </a:schemeClr>
              </a:solidFill>
            </a:endParaRPr>
          </a:p>
        </p:txBody>
      </p:sp>
    </p:spTree>
    <p:extLst>
      <p:ext uri="{BB962C8B-B14F-4D97-AF65-F5344CB8AC3E}">
        <p14:creationId xmlns:p14="http://schemas.microsoft.com/office/powerpoint/2010/main" val="3459541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969247" y="260648"/>
            <a:ext cx="3421529" cy="210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547662" y="5157192"/>
            <a:ext cx="6984778" cy="1077218"/>
          </a:xfrm>
          <a:prstGeom prst="rect">
            <a:avLst/>
          </a:prstGeom>
        </p:spPr>
        <p:txBody>
          <a:bodyPr wrap="square">
            <a:spAutoFit/>
          </a:bodyPr>
          <a:lstStyle/>
          <a:p>
            <a:pPr algn="ctr"/>
            <a:r>
              <a:rPr lang="ar-SA" sz="3200" dirty="0" smtClean="0">
                <a:solidFill>
                  <a:schemeClr val="bg1">
                    <a:lumMod val="10000"/>
                  </a:schemeClr>
                </a:solidFill>
                <a:latin typeface="MSTT31c89d"/>
              </a:rPr>
              <a:t>«إِلا إبْلِيسَ كانَ مِنَ الْجِنِّ»</a:t>
            </a:r>
            <a:endParaRPr lang="en-US" sz="3200" dirty="0" smtClean="0">
              <a:solidFill>
                <a:schemeClr val="bg1">
                  <a:lumMod val="10000"/>
                </a:schemeClr>
              </a:solidFill>
              <a:latin typeface="MSTT31c89d"/>
            </a:endParaRPr>
          </a:p>
          <a:p>
            <a:pPr algn="ctr"/>
            <a:r>
              <a:rPr lang="en-US" sz="3200" dirty="0" smtClean="0">
                <a:latin typeface="MSTT31c89d"/>
              </a:rPr>
              <a:t>.</a:t>
            </a:r>
            <a:r>
              <a:rPr lang="en-US" sz="3200" dirty="0">
                <a:solidFill>
                  <a:srgbClr val="C00000"/>
                </a:solidFill>
                <a:latin typeface="MSTT31c89d"/>
              </a:rPr>
              <a:t>Except </a:t>
            </a:r>
            <a:r>
              <a:rPr lang="en-US" sz="3200" dirty="0" err="1">
                <a:solidFill>
                  <a:srgbClr val="C00000"/>
                </a:solidFill>
                <a:latin typeface="MSTT31c89d"/>
              </a:rPr>
              <a:t>Iblees</a:t>
            </a:r>
            <a:r>
              <a:rPr lang="en-US" sz="3200" dirty="0">
                <a:solidFill>
                  <a:srgbClr val="C00000"/>
                </a:solidFill>
                <a:latin typeface="MSTT31c89d"/>
              </a:rPr>
              <a:t> and he was of </a:t>
            </a:r>
            <a:r>
              <a:rPr lang="en-US" sz="3200" dirty="0" smtClean="0">
                <a:solidFill>
                  <a:srgbClr val="C00000"/>
                </a:solidFill>
                <a:latin typeface="MSTT31c89d"/>
              </a:rPr>
              <a:t>the jinn</a:t>
            </a:r>
            <a:endParaRPr lang="ar-SA" sz="3200" dirty="0">
              <a:solidFill>
                <a:srgbClr val="C00000"/>
              </a:solidFill>
            </a:endParaRPr>
          </a:p>
        </p:txBody>
      </p:sp>
      <p:sp>
        <p:nvSpPr>
          <p:cNvPr id="6" name="مستطيل 5"/>
          <p:cNvSpPr/>
          <p:nvPr/>
        </p:nvSpPr>
        <p:spPr>
          <a:xfrm>
            <a:off x="395536" y="2564904"/>
            <a:ext cx="8568952" cy="1384995"/>
          </a:xfrm>
          <a:prstGeom prst="rect">
            <a:avLst/>
          </a:prstGeom>
        </p:spPr>
        <p:txBody>
          <a:bodyPr wrap="square">
            <a:spAutoFit/>
          </a:bodyPr>
          <a:lstStyle/>
          <a:p>
            <a:pPr algn="r" rtl="0"/>
            <a:r>
              <a:rPr lang="en-US" sz="2800" dirty="0" smtClean="0">
                <a:solidFill>
                  <a:schemeClr val="bg1">
                    <a:lumMod val="10000"/>
                  </a:schemeClr>
                </a:solidFill>
              </a:rPr>
              <a:t>Satan </a:t>
            </a:r>
            <a:r>
              <a:rPr lang="ar-SA" sz="2800" dirty="0" smtClean="0">
                <a:solidFill>
                  <a:schemeClr val="bg1">
                    <a:lumMod val="10000"/>
                  </a:schemeClr>
                </a:solidFill>
              </a:rPr>
              <a:t>الشَّيْطان</a:t>
            </a:r>
            <a:r>
              <a:rPr lang="en-US" sz="2800" dirty="0" smtClean="0">
                <a:solidFill>
                  <a:schemeClr val="bg1">
                    <a:lumMod val="10000"/>
                  </a:schemeClr>
                </a:solidFill>
              </a:rPr>
              <a:t> ,in </a:t>
            </a:r>
            <a:r>
              <a:rPr lang="en-US" sz="2800" dirty="0">
                <a:solidFill>
                  <a:schemeClr val="bg1">
                    <a:lumMod val="10000"/>
                  </a:schemeClr>
                </a:solidFill>
              </a:rPr>
              <a:t>the Arabic language, is a general term for any </a:t>
            </a:r>
            <a:r>
              <a:rPr lang="en-US" sz="2800" dirty="0" smtClean="0">
                <a:solidFill>
                  <a:schemeClr val="bg1">
                    <a:lumMod val="10000"/>
                  </a:schemeClr>
                </a:solidFill>
              </a:rPr>
              <a:t>arrogant rebel</a:t>
            </a:r>
            <a:r>
              <a:rPr lang="en-US" sz="2800" dirty="0">
                <a:solidFill>
                  <a:schemeClr val="bg1">
                    <a:lumMod val="10000"/>
                  </a:schemeClr>
                </a:solidFill>
              </a:rPr>
              <a:t>. It is used, in general, for that one specific being because he was </a:t>
            </a:r>
            <a:r>
              <a:rPr lang="en-US" sz="2800" dirty="0" smtClean="0">
                <a:solidFill>
                  <a:schemeClr val="bg1">
                    <a:lumMod val="10000"/>
                  </a:schemeClr>
                </a:solidFill>
              </a:rPr>
              <a:t>so arrogant </a:t>
            </a:r>
            <a:r>
              <a:rPr lang="en-US" sz="2800" dirty="0">
                <a:solidFill>
                  <a:schemeClr val="bg1">
                    <a:lumMod val="10000"/>
                  </a:schemeClr>
                </a:solidFill>
              </a:rPr>
              <a:t>and rebelled against his Lord</a:t>
            </a:r>
            <a:r>
              <a:rPr lang="en-US" sz="2800" dirty="0"/>
              <a:t>.</a:t>
            </a:r>
            <a:endParaRPr lang="ar-SA" sz="2800" dirty="0">
              <a:solidFill>
                <a:srgbClr val="C00000"/>
              </a:solidFill>
            </a:endParaRPr>
          </a:p>
        </p:txBody>
      </p:sp>
      <p:sp>
        <p:nvSpPr>
          <p:cNvPr id="7" name="مستطيل 6"/>
          <p:cNvSpPr/>
          <p:nvPr/>
        </p:nvSpPr>
        <p:spPr>
          <a:xfrm>
            <a:off x="1576323" y="3971818"/>
            <a:ext cx="6575201" cy="830997"/>
          </a:xfrm>
          <a:prstGeom prst="rect">
            <a:avLst/>
          </a:prstGeom>
        </p:spPr>
        <p:txBody>
          <a:bodyPr wrap="square">
            <a:spAutoFit/>
          </a:bodyPr>
          <a:lstStyle/>
          <a:p>
            <a:pPr algn="ctr" rtl="0"/>
            <a:r>
              <a:rPr lang="en-US" sz="4800" dirty="0" smtClean="0">
                <a:solidFill>
                  <a:srgbClr val="1246AE"/>
                </a:solidFill>
              </a:rPr>
              <a:t>He is from the Jinn</a:t>
            </a:r>
            <a:endParaRPr lang="ar-SA" sz="4800" dirty="0">
              <a:solidFill>
                <a:srgbClr val="1246AE"/>
              </a:solidFill>
            </a:endParaRPr>
          </a:p>
        </p:txBody>
      </p:sp>
    </p:spTree>
    <p:extLst>
      <p:ext uri="{BB962C8B-B14F-4D97-AF65-F5344CB8AC3E}">
        <p14:creationId xmlns:p14="http://schemas.microsoft.com/office/powerpoint/2010/main" val="3631071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764704"/>
            <a:ext cx="7924800" cy="1143000"/>
          </a:xfrm>
        </p:spPr>
        <p:txBody>
          <a:bodyPr/>
          <a:lstStyle/>
          <a:p>
            <a:r>
              <a:rPr lang="en-US" dirty="0" smtClean="0">
                <a:solidFill>
                  <a:srgbClr val="FDF0C9">
                    <a:lumMod val="10000"/>
                  </a:srgbClr>
                </a:solidFill>
              </a:rPr>
              <a:t>the </a:t>
            </a:r>
            <a:r>
              <a:rPr lang="en-US" dirty="0">
                <a:solidFill>
                  <a:srgbClr val="FDF0C9">
                    <a:lumMod val="10000"/>
                  </a:srgbClr>
                </a:solidFill>
              </a:rPr>
              <a:t>jinn were created before mankind.</a:t>
            </a:r>
            <a:br>
              <a:rPr lang="en-US" dirty="0">
                <a:solidFill>
                  <a:srgbClr val="FDF0C9">
                    <a:lumMod val="10000"/>
                  </a:srgbClr>
                </a:solidFill>
              </a:rPr>
            </a:br>
            <a:r>
              <a:rPr lang="en-US" dirty="0">
                <a:solidFill>
                  <a:srgbClr val="FDF0C9">
                    <a:lumMod val="10000"/>
                  </a:srgbClr>
                </a:solidFill>
              </a:rPr>
              <a:t/>
            </a:r>
            <a:br>
              <a:rPr lang="en-US" dirty="0">
                <a:solidFill>
                  <a:srgbClr val="FDF0C9">
                    <a:lumMod val="10000"/>
                  </a:srgbClr>
                </a:solidFill>
              </a:rPr>
            </a:br>
            <a:endParaRPr lang="ar-SA" dirty="0"/>
          </a:p>
        </p:txBody>
      </p:sp>
      <p:pic>
        <p:nvPicPr>
          <p:cNvPr id="4099" name="صورة 1"/>
          <p:cNvPicPr>
            <a:picLocks noChangeAspect="1" noChangeArrowheads="1"/>
          </p:cNvPicPr>
          <p:nvPr/>
        </p:nvPicPr>
        <p:blipFill>
          <a:blip r:embed="rId2">
            <a:extLst>
              <a:ext uri="{28A0092B-C50C-407E-A947-70E740481C1C}">
                <a14:useLocalDpi xmlns:a14="http://schemas.microsoft.com/office/drawing/2010/main" val="0"/>
              </a:ext>
            </a:extLst>
          </a:blip>
          <a:srcRect l="41574" t="19753" r="9895" b="38272"/>
          <a:stretch>
            <a:fillRect/>
          </a:stretch>
        </p:blipFill>
        <p:spPr bwMode="auto">
          <a:xfrm>
            <a:off x="1" y="1628800"/>
            <a:ext cx="9036495"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872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67744" y="260648"/>
            <a:ext cx="4106416" cy="1143000"/>
          </a:xfrm>
        </p:spPr>
        <p:txBody>
          <a:bodyPr/>
          <a:lstStyle/>
          <a:p>
            <a:r>
              <a:rPr lang="en-US" dirty="0" err="1" smtClean="0">
                <a:solidFill>
                  <a:schemeClr val="bg1">
                    <a:lumMod val="10000"/>
                  </a:schemeClr>
                </a:solidFill>
              </a:rPr>
              <a:t>Iblees</a:t>
            </a:r>
            <a:r>
              <a:rPr lang="en-US" dirty="0" smtClean="0">
                <a:solidFill>
                  <a:schemeClr val="bg1">
                    <a:lumMod val="10000"/>
                  </a:schemeClr>
                </a:solidFill>
              </a:rPr>
              <a:t> and Adam</a:t>
            </a:r>
            <a:endParaRPr lang="ar-SA" dirty="0">
              <a:solidFill>
                <a:schemeClr val="bg1">
                  <a:lumMod val="10000"/>
                </a:schemeClr>
              </a:solidFill>
            </a:endParaRPr>
          </a:p>
        </p:txBody>
      </p:sp>
      <p:sp>
        <p:nvSpPr>
          <p:cNvPr id="3" name="عنصر نائب للمحتوى 2"/>
          <p:cNvSpPr>
            <a:spLocks noGrp="1"/>
          </p:cNvSpPr>
          <p:nvPr>
            <p:ph sz="quarter" idx="13"/>
          </p:nvPr>
        </p:nvSpPr>
        <p:spPr>
          <a:xfrm>
            <a:off x="609600" y="1600200"/>
            <a:ext cx="7924800" cy="3124944"/>
          </a:xfrm>
        </p:spPr>
        <p:txBody>
          <a:bodyPr>
            <a:noAutofit/>
          </a:bodyPr>
          <a:lstStyle/>
          <a:p>
            <a:pPr algn="l"/>
            <a:r>
              <a:rPr lang="en-US" sz="2400" dirty="0">
                <a:solidFill>
                  <a:schemeClr val="bg1">
                    <a:lumMod val="10000"/>
                  </a:schemeClr>
                </a:solidFill>
                <a:latin typeface="MSTT31c89d"/>
              </a:rPr>
              <a:t>When Allah breathed into Adam his spirit, he ordered the </a:t>
            </a:r>
            <a:r>
              <a:rPr lang="en-US" sz="2400" dirty="0" smtClean="0">
                <a:solidFill>
                  <a:schemeClr val="bg1">
                    <a:lumMod val="10000"/>
                  </a:schemeClr>
                </a:solidFill>
                <a:latin typeface="MSTT31c89d"/>
              </a:rPr>
              <a:t>angels to </a:t>
            </a:r>
            <a:r>
              <a:rPr lang="en-US" sz="2400" dirty="0">
                <a:solidFill>
                  <a:schemeClr val="bg1">
                    <a:lumMod val="10000"/>
                  </a:schemeClr>
                </a:solidFill>
                <a:latin typeface="MSTT31c89d"/>
              </a:rPr>
              <a:t>prostrate to Adam. </a:t>
            </a:r>
            <a:r>
              <a:rPr lang="en-US" sz="2400" dirty="0" err="1">
                <a:solidFill>
                  <a:schemeClr val="bg1">
                    <a:lumMod val="10000"/>
                  </a:schemeClr>
                </a:solidFill>
                <a:latin typeface="MSTT31c89d"/>
              </a:rPr>
              <a:t>Iblees</a:t>
            </a:r>
            <a:r>
              <a:rPr lang="en-US" sz="2400" dirty="0">
                <a:solidFill>
                  <a:schemeClr val="bg1">
                    <a:lumMod val="10000"/>
                  </a:schemeClr>
                </a:solidFill>
                <a:latin typeface="MSTT31c89d"/>
              </a:rPr>
              <a:t> used to worship Allah with the angels so </a:t>
            </a:r>
            <a:r>
              <a:rPr lang="en-US" sz="2400" dirty="0" smtClean="0">
                <a:solidFill>
                  <a:schemeClr val="bg1">
                    <a:lumMod val="10000"/>
                  </a:schemeClr>
                </a:solidFill>
                <a:latin typeface="MSTT31c89d"/>
              </a:rPr>
              <a:t>the order </a:t>
            </a:r>
            <a:r>
              <a:rPr lang="en-US" sz="2400" dirty="0">
                <a:solidFill>
                  <a:schemeClr val="bg1">
                    <a:lumMod val="10000"/>
                  </a:schemeClr>
                </a:solidFill>
                <a:latin typeface="MSTT31c89d"/>
              </a:rPr>
              <a:t>was also addressed to him. But </a:t>
            </a:r>
            <a:r>
              <a:rPr lang="en-US" sz="2400" dirty="0" err="1">
                <a:solidFill>
                  <a:schemeClr val="bg1">
                    <a:lumMod val="10000"/>
                  </a:schemeClr>
                </a:solidFill>
                <a:latin typeface="MSTT31c89d"/>
              </a:rPr>
              <a:t>Iblees</a:t>
            </a:r>
            <a:r>
              <a:rPr lang="en-US" sz="2400" dirty="0">
                <a:solidFill>
                  <a:schemeClr val="bg1">
                    <a:lumMod val="10000"/>
                  </a:schemeClr>
                </a:solidFill>
                <a:latin typeface="MSTT31c89d"/>
              </a:rPr>
              <a:t> considered himself too </a:t>
            </a:r>
            <a:r>
              <a:rPr lang="en-US" sz="2400" dirty="0" smtClean="0">
                <a:solidFill>
                  <a:schemeClr val="bg1">
                    <a:lumMod val="10000"/>
                  </a:schemeClr>
                </a:solidFill>
                <a:latin typeface="MSTT31c89d"/>
              </a:rPr>
              <a:t>great and</a:t>
            </a:r>
            <a:r>
              <a:rPr lang="en-US" sz="2400" dirty="0">
                <a:solidFill>
                  <a:schemeClr val="bg1">
                    <a:lumMod val="10000"/>
                  </a:schemeClr>
                </a:solidFill>
                <a:latin typeface="MSTT31c89d"/>
              </a:rPr>
              <a:t>, out of pride, he refused to prostrate to Adam. He cried, .I am </a:t>
            </a:r>
            <a:r>
              <a:rPr lang="en-US" sz="2400" dirty="0" smtClean="0">
                <a:solidFill>
                  <a:schemeClr val="bg1">
                    <a:lumMod val="10000"/>
                  </a:schemeClr>
                </a:solidFill>
                <a:latin typeface="MSTT31c89d"/>
              </a:rPr>
              <a:t>better than him</a:t>
            </a:r>
            <a:r>
              <a:rPr lang="en-US" sz="2400" dirty="0">
                <a:solidFill>
                  <a:schemeClr val="bg1">
                    <a:lumMod val="10000"/>
                  </a:schemeClr>
                </a:solidFill>
                <a:latin typeface="MSTT31c89d"/>
              </a:rPr>
              <a:t>.. </a:t>
            </a:r>
            <a:r>
              <a:rPr lang="en-US" sz="2400" dirty="0" smtClean="0">
                <a:solidFill>
                  <a:schemeClr val="bg1">
                    <a:lumMod val="10000"/>
                  </a:schemeClr>
                </a:solidFill>
                <a:latin typeface="MSTT31c89d"/>
              </a:rPr>
              <a:t>You created me from fire </a:t>
            </a:r>
            <a:r>
              <a:rPr lang="en-US" sz="2400" dirty="0">
                <a:solidFill>
                  <a:schemeClr val="bg1">
                    <a:lumMod val="10000"/>
                  </a:schemeClr>
                </a:solidFill>
                <a:latin typeface="MSTT31c89d"/>
              </a:rPr>
              <a:t>and you created him from </a:t>
            </a:r>
            <a:r>
              <a:rPr lang="en-US" sz="2400" dirty="0" smtClean="0">
                <a:solidFill>
                  <a:schemeClr val="bg1">
                    <a:lumMod val="10000"/>
                  </a:schemeClr>
                </a:solidFill>
                <a:latin typeface="MSTT31c89d"/>
              </a:rPr>
              <a:t>clay</a:t>
            </a:r>
            <a:r>
              <a:rPr lang="en-US" sz="2400" dirty="0">
                <a:solidFill>
                  <a:schemeClr val="bg1">
                    <a:lumMod val="10000"/>
                  </a:schemeClr>
                </a:solidFill>
                <a:latin typeface="MSTT31c89d"/>
              </a:rPr>
              <a:t>...</a:t>
            </a:r>
            <a:endParaRPr lang="ar-SA" sz="2400" dirty="0">
              <a:solidFill>
                <a:schemeClr val="bg1">
                  <a:lumMod val="10000"/>
                </a:schemeClr>
              </a:solidFill>
            </a:endParaRPr>
          </a:p>
        </p:txBody>
      </p:sp>
    </p:spTree>
    <p:extLst>
      <p:ext uri="{BB962C8B-B14F-4D97-AF65-F5344CB8AC3E}">
        <p14:creationId xmlns:p14="http://schemas.microsoft.com/office/powerpoint/2010/main" val="2208728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9" y="1628800"/>
            <a:ext cx="8964488" cy="4660171"/>
          </a:xfrm>
        </p:spPr>
        <p:txBody>
          <a:bodyPr>
            <a:noAutofit/>
          </a:bodyPr>
          <a:lstStyle/>
          <a:p>
            <a:pPr algn="l" rtl="0"/>
            <a:r>
              <a:rPr lang="en-US" sz="2400" dirty="0" smtClean="0">
                <a:solidFill>
                  <a:schemeClr val="bg1">
                    <a:lumMod val="10000"/>
                  </a:schemeClr>
                </a:solidFill>
                <a:latin typeface="MSTT31c89d"/>
              </a:rPr>
              <a:t>Satan was cast out of paradise due to his pride but he took a promise from Allah to be left alive until the day of judgment</a:t>
            </a:r>
            <a:r>
              <a:rPr lang="en-US" sz="2400" dirty="0">
                <a:solidFill>
                  <a:schemeClr val="bg1">
                    <a:lumMod val="10000"/>
                  </a:schemeClr>
                </a:solidFill>
                <a:latin typeface="MSTT31c89d"/>
              </a:rPr>
              <a:t> </a:t>
            </a:r>
            <a:r>
              <a:rPr lang="en-US" sz="2400" dirty="0" smtClean="0">
                <a:solidFill>
                  <a:schemeClr val="bg1">
                    <a:lumMod val="10000"/>
                  </a:schemeClr>
                </a:solidFill>
                <a:latin typeface="MSTT31c89d"/>
              </a:rPr>
              <a:t>.</a:t>
            </a:r>
          </a:p>
          <a:p>
            <a:pPr algn="l" rtl="0"/>
            <a:r>
              <a:rPr lang="en-US" sz="2800" i="1" dirty="0">
                <a:solidFill>
                  <a:srgbClr val="C00000"/>
                </a:solidFill>
              </a:rPr>
              <a:t>He said: Reprieve me till the day when they </a:t>
            </a:r>
            <a:r>
              <a:rPr lang="en-US" sz="2800" i="1" dirty="0" smtClean="0">
                <a:solidFill>
                  <a:srgbClr val="C00000"/>
                </a:solidFill>
              </a:rPr>
              <a:t>are </a:t>
            </a:r>
            <a:r>
              <a:rPr lang="en-US" sz="2800" i="1" dirty="0">
                <a:solidFill>
                  <a:srgbClr val="C00000"/>
                </a:solidFill>
              </a:rPr>
              <a:t>raised (from the dead). He said: Lo! You are of those who are reprieved. </a:t>
            </a:r>
          </a:p>
          <a:p>
            <a:pPr algn="l" rtl="0"/>
            <a:r>
              <a:rPr lang="en-US" sz="2800" i="1" dirty="0">
                <a:solidFill>
                  <a:srgbClr val="C00000"/>
                </a:solidFill>
              </a:rPr>
              <a:t> Then the accursed one made a promise and vow to himself that he would mislead the offspring of Adam and plot against them. .He said: Now, because you have sent me astray, verily I shall lurk </a:t>
            </a:r>
            <a:r>
              <a:rPr lang="en-US" sz="2800" i="1" dirty="0" err="1">
                <a:solidFill>
                  <a:srgbClr val="C00000"/>
                </a:solidFill>
              </a:rPr>
              <a:t>inambush</a:t>
            </a:r>
            <a:r>
              <a:rPr lang="en-US" sz="2800" i="1" dirty="0">
                <a:solidFill>
                  <a:srgbClr val="C00000"/>
                </a:solidFill>
              </a:rPr>
              <a:t> for them on your Right Path. Then I shall come upon them from before them and from behind them and from their right and </a:t>
            </a:r>
            <a:r>
              <a:rPr lang="en-US" sz="2800" i="1" dirty="0" err="1">
                <a:solidFill>
                  <a:srgbClr val="C00000"/>
                </a:solidFill>
              </a:rPr>
              <a:t>theirleft</a:t>
            </a:r>
            <a:r>
              <a:rPr lang="en-US" sz="2800" i="1" dirty="0">
                <a:solidFill>
                  <a:srgbClr val="C00000"/>
                </a:solidFill>
              </a:rPr>
              <a:t>, and you will not find most of them beholden (to You). </a:t>
            </a:r>
            <a:r>
              <a:rPr lang="ar-SA" sz="2800" i="1" dirty="0">
                <a:solidFill>
                  <a:srgbClr val="C00000"/>
                </a:solidFill>
              </a:rPr>
              <a:t>70</a:t>
            </a:r>
          </a:p>
        </p:txBody>
      </p:sp>
      <p:sp>
        <p:nvSpPr>
          <p:cNvPr id="4" name="مربع نص 3"/>
          <p:cNvSpPr txBox="1"/>
          <p:nvPr/>
        </p:nvSpPr>
        <p:spPr>
          <a:xfrm>
            <a:off x="2267744" y="620688"/>
            <a:ext cx="4464496" cy="769441"/>
          </a:xfrm>
          <a:prstGeom prst="rect">
            <a:avLst/>
          </a:prstGeom>
          <a:noFill/>
        </p:spPr>
        <p:txBody>
          <a:bodyPr wrap="square" rtlCol="1">
            <a:spAutoFit/>
          </a:bodyPr>
          <a:lstStyle/>
          <a:p>
            <a:pPr algn="ctr"/>
            <a:r>
              <a:rPr lang="en-US" sz="4400" dirty="0" smtClean="0">
                <a:solidFill>
                  <a:srgbClr val="C00000"/>
                </a:solidFill>
              </a:rPr>
              <a:t>The revenge</a:t>
            </a:r>
            <a:endParaRPr lang="ar-SA" sz="4400" dirty="0">
              <a:solidFill>
                <a:srgbClr val="C00000"/>
              </a:solidFill>
            </a:endParaRPr>
          </a:p>
        </p:txBody>
      </p:sp>
    </p:spTree>
    <p:extLst>
      <p:ext uri="{BB962C8B-B14F-4D97-AF65-F5344CB8AC3E}">
        <p14:creationId xmlns:p14="http://schemas.microsoft.com/office/powerpoint/2010/main" val="2833813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7924800" cy="6682754"/>
          </a:xfrm>
        </p:spPr>
        <p:txBody>
          <a:bodyPr/>
          <a:lstStyle/>
          <a:p>
            <a:pPr rtl="0"/>
            <a:r>
              <a:rPr lang="en-US" dirty="0" smtClean="0">
                <a:solidFill>
                  <a:srgbClr val="1246AE"/>
                </a:solidFill>
              </a:rPr>
              <a:t>.</a:t>
            </a:r>
            <a:endParaRPr lang="ar-SA" dirty="0">
              <a:solidFill>
                <a:srgbClr val="1246AE"/>
              </a:solidFill>
            </a:endParaRPr>
          </a:p>
        </p:txBody>
      </p:sp>
    </p:spTree>
    <p:extLst>
      <p:ext uri="{BB962C8B-B14F-4D97-AF65-F5344CB8AC3E}">
        <p14:creationId xmlns:p14="http://schemas.microsoft.com/office/powerpoint/2010/main" val="199362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noAutofit/>
          </a:bodyPr>
          <a:lstStyle/>
          <a:p>
            <a:pPr algn="l" rtl="0"/>
            <a:r>
              <a:rPr lang="en-US" sz="3200" dirty="0">
                <a:solidFill>
                  <a:srgbClr val="000000"/>
                </a:solidFill>
              </a:rPr>
              <a:t>He replied: `My deeds are nothing more than what you saw` Then when I left, he called me back in and said: `My deeds are nothing more than what you saw, but the only thing I do is that I do not hold any grudge against any Muslim or envy anyone for what bounties ALLAH has granted them`; thereupon ‘</a:t>
            </a:r>
            <a:r>
              <a:rPr lang="en-US" sz="3200" dirty="0" err="1">
                <a:solidFill>
                  <a:srgbClr val="000000"/>
                </a:solidFill>
              </a:rPr>
              <a:t>Abdullaah</a:t>
            </a:r>
            <a:r>
              <a:rPr lang="en-US" sz="3200" dirty="0">
                <a:solidFill>
                  <a:srgbClr val="000000"/>
                </a:solidFill>
              </a:rPr>
              <a:t> </a:t>
            </a:r>
            <a:r>
              <a:rPr lang="en-US" sz="3200" dirty="0" err="1">
                <a:solidFill>
                  <a:srgbClr val="000000"/>
                </a:solidFill>
              </a:rPr>
              <a:t>Ibn</a:t>
            </a:r>
            <a:r>
              <a:rPr lang="en-US" sz="3200" dirty="0">
                <a:solidFill>
                  <a:srgbClr val="000000"/>
                </a:solidFill>
              </a:rPr>
              <a:t> ‘</a:t>
            </a:r>
            <a:r>
              <a:rPr lang="en-US" sz="3200" dirty="0" err="1">
                <a:solidFill>
                  <a:srgbClr val="000000"/>
                </a:solidFill>
              </a:rPr>
              <a:t>Amr</a:t>
            </a:r>
            <a:r>
              <a:rPr lang="en-US" sz="3200" dirty="0">
                <a:solidFill>
                  <a:srgbClr val="000000"/>
                </a:solidFill>
              </a:rPr>
              <a:t> R.A said to him: “This difficult quality to obtain is what granted you this rank”. [Ahmad]</a:t>
            </a:r>
            <a:endParaRPr lang="ar-SA" sz="3200" dirty="0">
              <a:solidFill>
                <a:srgbClr val="000000"/>
              </a:solidFill>
            </a:endParaRPr>
          </a:p>
        </p:txBody>
      </p:sp>
      <p:sp>
        <p:nvSpPr>
          <p:cNvPr id="4" name="مستطيل 3"/>
          <p:cNvSpPr/>
          <p:nvPr/>
        </p:nvSpPr>
        <p:spPr>
          <a:xfrm>
            <a:off x="539552" y="985083"/>
            <a:ext cx="8208912" cy="584775"/>
          </a:xfrm>
          <a:prstGeom prst="rect">
            <a:avLst/>
          </a:prstGeom>
        </p:spPr>
        <p:txBody>
          <a:bodyPr wrap="square">
            <a:spAutoFit/>
          </a:bodyPr>
          <a:lstStyle/>
          <a:p>
            <a:pPr algn="l" rtl="0"/>
            <a:r>
              <a:rPr lang="en-US" sz="3200" dirty="0" smtClean="0">
                <a:solidFill>
                  <a:srgbClr val="C00000"/>
                </a:solidFill>
              </a:rPr>
              <a:t>“One of the people of Paradise will now come to you”</a:t>
            </a:r>
            <a:endParaRPr lang="ar-SA" sz="3200" dirty="0">
              <a:solidFill>
                <a:srgbClr val="C00000"/>
              </a:solidFill>
            </a:endParaRPr>
          </a:p>
        </p:txBody>
      </p:sp>
    </p:spTree>
    <p:extLst>
      <p:ext uri="{BB962C8B-B14F-4D97-AF65-F5344CB8AC3E}">
        <p14:creationId xmlns:p14="http://schemas.microsoft.com/office/powerpoint/2010/main" val="89395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normAutofit/>
          </a:bodyPr>
          <a:lstStyle/>
          <a:p>
            <a:pPr algn="ctr"/>
            <a:r>
              <a:rPr lang="en-US" sz="4400" dirty="0" smtClean="0">
                <a:solidFill>
                  <a:srgbClr val="C00000"/>
                </a:solidFill>
              </a:rPr>
              <a:t>“Faith and envy do not go together in the heart of the believer”</a:t>
            </a:r>
            <a:endParaRPr lang="ar-SA" sz="4400" dirty="0">
              <a:solidFill>
                <a:srgbClr val="C00000"/>
              </a:solidFill>
            </a:endParaRPr>
          </a:p>
        </p:txBody>
      </p:sp>
    </p:spTree>
    <p:extLst>
      <p:ext uri="{BB962C8B-B14F-4D97-AF65-F5344CB8AC3E}">
        <p14:creationId xmlns:p14="http://schemas.microsoft.com/office/powerpoint/2010/main" val="2462766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23528" y="1196752"/>
            <a:ext cx="8534400" cy="4608512"/>
          </a:xfrm>
        </p:spPr>
        <p:txBody>
          <a:bodyPr>
            <a:normAutofit lnSpcReduction="10000"/>
          </a:bodyPr>
          <a:lstStyle/>
          <a:p>
            <a:pPr algn="l" rtl="0"/>
            <a:endParaRPr lang="en-US" sz="3200" b="1" dirty="0" smtClean="0">
              <a:solidFill>
                <a:srgbClr val="FF0000"/>
              </a:solidFill>
            </a:endParaRPr>
          </a:p>
          <a:p>
            <a:pPr algn="l" rtl="0"/>
            <a:r>
              <a:rPr lang="en-US" sz="3200" b="1" dirty="0" smtClean="0">
                <a:solidFill>
                  <a:srgbClr val="FF0000"/>
                </a:solidFill>
              </a:rPr>
              <a:t>Imran </a:t>
            </a:r>
            <a:r>
              <a:rPr lang="en-US" sz="3200" b="1" dirty="0" err="1">
                <a:solidFill>
                  <a:srgbClr val="FF0000"/>
                </a:solidFill>
              </a:rPr>
              <a:t>Ibn</a:t>
            </a:r>
            <a:r>
              <a:rPr lang="en-US" sz="3200" b="1" dirty="0">
                <a:solidFill>
                  <a:srgbClr val="FF0000"/>
                </a:solidFill>
              </a:rPr>
              <a:t> </a:t>
            </a:r>
            <a:r>
              <a:rPr lang="en-US" sz="3200" b="1" dirty="0" err="1">
                <a:solidFill>
                  <a:srgbClr val="FF0000"/>
                </a:solidFill>
              </a:rPr>
              <a:t>Husayn</a:t>
            </a:r>
            <a:r>
              <a:rPr lang="en-US" sz="3200" b="1" dirty="0">
                <a:solidFill>
                  <a:srgbClr val="FF0000"/>
                </a:solidFill>
              </a:rPr>
              <a:t> narrated that the Prophet said</a:t>
            </a:r>
            <a:r>
              <a:rPr lang="en-US" sz="3200" b="1" dirty="0" smtClean="0">
                <a:solidFill>
                  <a:srgbClr val="FF0000"/>
                </a:solidFill>
              </a:rPr>
              <a:t>:</a:t>
            </a:r>
          </a:p>
          <a:p>
            <a:pPr algn="l" rtl="0"/>
            <a:r>
              <a:rPr lang="en-US" sz="3600" dirty="0" smtClean="0">
                <a:solidFill>
                  <a:srgbClr val="C00000"/>
                </a:solidFill>
              </a:rPr>
              <a:t> </a:t>
            </a:r>
            <a:r>
              <a:rPr lang="en-US" sz="3600" dirty="0">
                <a:solidFill>
                  <a:srgbClr val="1246AE"/>
                </a:solidFill>
              </a:rPr>
              <a:t>“</a:t>
            </a:r>
            <a:r>
              <a:rPr lang="en-US" sz="3600" b="1" dirty="0">
                <a:solidFill>
                  <a:srgbClr val="1246AE"/>
                </a:solidFill>
              </a:rPr>
              <a:t>He is not one of us who believes in evil omens or talismans, who goes to a fortuneteller, or goes to a sorcerer. Whoever goes to a fortuneteller and believes in what he says has disbelieved in what has been revealed </a:t>
            </a:r>
            <a:r>
              <a:rPr lang="en-US" sz="3600" b="1" dirty="0" smtClean="0">
                <a:solidFill>
                  <a:srgbClr val="1246AE"/>
                </a:solidFill>
              </a:rPr>
              <a:t>upon” Al </a:t>
            </a:r>
            <a:r>
              <a:rPr lang="en-US" sz="3600" b="1" dirty="0" err="1" smtClean="0">
                <a:solidFill>
                  <a:srgbClr val="1246AE"/>
                </a:solidFill>
              </a:rPr>
              <a:t>Bazzaar</a:t>
            </a:r>
            <a:r>
              <a:rPr lang="en-US" sz="3600" b="1" dirty="0" smtClean="0">
                <a:solidFill>
                  <a:srgbClr val="1246AE"/>
                </a:solidFill>
              </a:rPr>
              <a:t> </a:t>
            </a:r>
            <a:endParaRPr lang="ar-SA" sz="3600" dirty="0">
              <a:solidFill>
                <a:srgbClr val="1246AE"/>
              </a:solidFill>
            </a:endParaRPr>
          </a:p>
        </p:txBody>
      </p:sp>
    </p:spTree>
    <p:extLst>
      <p:ext uri="{BB962C8B-B14F-4D97-AF65-F5344CB8AC3E}">
        <p14:creationId xmlns:p14="http://schemas.microsoft.com/office/powerpoint/2010/main" val="113645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lstStyle/>
          <a:p>
            <a:pPr algn="l" rtl="0"/>
            <a:r>
              <a:rPr lang="en-US" sz="3200" b="1" dirty="0">
                <a:solidFill>
                  <a:srgbClr val="FF0000"/>
                </a:solidFill>
              </a:rPr>
              <a:t>Abu </a:t>
            </a:r>
            <a:r>
              <a:rPr lang="en-US" sz="3200" b="1" dirty="0" err="1">
                <a:solidFill>
                  <a:srgbClr val="FF0000"/>
                </a:solidFill>
              </a:rPr>
              <a:t>Hurayrah</a:t>
            </a:r>
            <a:r>
              <a:rPr lang="en-US" sz="3200" b="1" dirty="0">
                <a:solidFill>
                  <a:srgbClr val="FF0000"/>
                </a:solidFill>
              </a:rPr>
              <a:t> narrated that the Prophet Muhammad said: </a:t>
            </a:r>
            <a:r>
              <a:rPr lang="en-US" dirty="0" smtClean="0"/>
              <a:t>“</a:t>
            </a:r>
          </a:p>
          <a:p>
            <a:pPr algn="l" rtl="0"/>
            <a:r>
              <a:rPr lang="en-US" sz="3600" b="1" dirty="0" smtClean="0">
                <a:solidFill>
                  <a:srgbClr val="1246AE"/>
                </a:solidFill>
              </a:rPr>
              <a:t>whoever </a:t>
            </a:r>
            <a:r>
              <a:rPr lang="en-US" sz="3600" b="1" dirty="0">
                <a:solidFill>
                  <a:srgbClr val="1246AE"/>
                </a:solidFill>
              </a:rPr>
              <a:t>goes to a magician or a fortuneteller and believes in what he tells him disbelieves in what has been revealed to Muhammad.” [</a:t>
            </a:r>
            <a:r>
              <a:rPr lang="en-US" sz="3600" b="1" dirty="0" err="1">
                <a:solidFill>
                  <a:srgbClr val="1246AE"/>
                </a:solidFill>
              </a:rPr>
              <a:t>Bukhari</a:t>
            </a:r>
            <a:r>
              <a:rPr lang="en-US" sz="3600" b="1" dirty="0">
                <a:solidFill>
                  <a:srgbClr val="1246AE"/>
                </a:solidFill>
              </a:rPr>
              <a:t>]</a:t>
            </a:r>
          </a:p>
          <a:p>
            <a:r>
              <a:rPr lang="en-US" dirty="0"/>
              <a:t> </a:t>
            </a:r>
          </a:p>
          <a:p>
            <a:endParaRPr lang="ar-SA" dirty="0"/>
          </a:p>
        </p:txBody>
      </p:sp>
    </p:spTree>
    <p:extLst>
      <p:ext uri="{BB962C8B-B14F-4D97-AF65-F5344CB8AC3E}">
        <p14:creationId xmlns:p14="http://schemas.microsoft.com/office/powerpoint/2010/main" val="755680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lstStyle/>
          <a:p>
            <a:pPr algn="l"/>
            <a:r>
              <a:rPr lang="en-US" sz="3200" b="1" dirty="0">
                <a:solidFill>
                  <a:srgbClr val="FF0000"/>
                </a:solidFill>
              </a:rPr>
              <a:t>The Prophet also said </a:t>
            </a:r>
            <a:r>
              <a:rPr lang="en-US" sz="3600" b="1" dirty="0">
                <a:solidFill>
                  <a:srgbClr val="1246AE"/>
                </a:solidFill>
              </a:rPr>
              <a:t>“whoever goes to a soothsayer or a fortuneteller and consults him, his prayer will not be accepted for forty days.” (Muslim)</a:t>
            </a:r>
            <a:endParaRPr lang="ar-SA" sz="3600" b="1" dirty="0">
              <a:solidFill>
                <a:srgbClr val="1246AE"/>
              </a:solidFill>
            </a:endParaRPr>
          </a:p>
        </p:txBody>
      </p:sp>
    </p:spTree>
    <p:extLst>
      <p:ext uri="{BB962C8B-B14F-4D97-AF65-F5344CB8AC3E}">
        <p14:creationId xmlns:p14="http://schemas.microsoft.com/office/powerpoint/2010/main" val="234804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normAutofit/>
          </a:bodyPr>
          <a:lstStyle/>
          <a:p>
            <a:pPr algn="l" rtl="0"/>
            <a:r>
              <a:rPr lang="en-US" sz="3600" b="1" dirty="0" smtClean="0">
                <a:solidFill>
                  <a:schemeClr val="bg1">
                    <a:lumMod val="10000"/>
                  </a:schemeClr>
                </a:solidFill>
              </a:rPr>
              <a:t>1- </a:t>
            </a:r>
            <a:r>
              <a:rPr lang="en-US" sz="3600" b="1" dirty="0" err="1" smtClean="0">
                <a:solidFill>
                  <a:schemeClr val="bg1">
                    <a:lumMod val="10000"/>
                  </a:schemeClr>
                </a:solidFill>
              </a:rPr>
              <a:t>Sihr</a:t>
            </a:r>
            <a:r>
              <a:rPr lang="en-US" sz="3600" b="1" dirty="0" smtClean="0">
                <a:solidFill>
                  <a:schemeClr val="bg1">
                    <a:lumMod val="10000"/>
                  </a:schemeClr>
                </a:solidFill>
              </a:rPr>
              <a:t> of separation</a:t>
            </a:r>
          </a:p>
          <a:p>
            <a:pPr algn="l" rtl="0"/>
            <a:endParaRPr lang="ar-SA" sz="3600" dirty="0">
              <a:solidFill>
                <a:schemeClr val="bg1">
                  <a:lumMod val="10000"/>
                </a:schemeClr>
              </a:solidFill>
            </a:endParaRPr>
          </a:p>
        </p:txBody>
      </p:sp>
      <p:sp>
        <p:nvSpPr>
          <p:cNvPr id="4" name="عنوان 1"/>
          <p:cNvSpPr>
            <a:spLocks noGrp="1"/>
          </p:cNvSpPr>
          <p:nvPr>
            <p:ph type="title"/>
          </p:nvPr>
        </p:nvSpPr>
        <p:spPr/>
        <p:txBody>
          <a:bodyPr/>
          <a:lstStyle/>
          <a:p>
            <a:r>
              <a:rPr lang="en-US" sz="3600" b="1" dirty="0" smtClean="0">
                <a:solidFill>
                  <a:srgbClr val="C00000"/>
                </a:solidFill>
              </a:rPr>
              <a:t>Types of </a:t>
            </a:r>
            <a:r>
              <a:rPr lang="en-US" sz="3600" b="1" dirty="0" err="1" smtClean="0">
                <a:solidFill>
                  <a:srgbClr val="C00000"/>
                </a:solidFill>
              </a:rPr>
              <a:t>Sihr</a:t>
            </a:r>
            <a:endParaRPr lang="ar-SA" sz="3600" b="1" dirty="0">
              <a:solidFill>
                <a:srgbClr val="C00000"/>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39" r="11850"/>
          <a:stretch/>
        </p:blipFill>
        <p:spPr bwMode="auto">
          <a:xfrm>
            <a:off x="176980" y="2261338"/>
            <a:ext cx="8787507" cy="459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6732240" y="692696"/>
            <a:ext cx="1872208" cy="369332"/>
          </a:xfrm>
          <a:prstGeom prst="rect">
            <a:avLst/>
          </a:prstGeom>
          <a:noFill/>
        </p:spPr>
        <p:txBody>
          <a:bodyPr wrap="square" rtlCol="1">
            <a:spAutoFit/>
          </a:bodyPr>
          <a:lstStyle/>
          <a:p>
            <a:r>
              <a:rPr lang="ar-SA" dirty="0" smtClean="0">
                <a:solidFill>
                  <a:schemeClr val="bg1">
                    <a:lumMod val="25000"/>
                  </a:schemeClr>
                </a:solidFill>
              </a:rPr>
              <a:t>الصارم البتار 56</a:t>
            </a:r>
            <a:endParaRPr lang="ar-SA" dirty="0">
              <a:solidFill>
                <a:schemeClr val="bg1">
                  <a:lumMod val="25000"/>
                </a:schemeClr>
              </a:solidFill>
            </a:endParaRPr>
          </a:p>
        </p:txBody>
      </p:sp>
    </p:spTree>
    <p:extLst>
      <p:ext uri="{BB962C8B-B14F-4D97-AF65-F5344CB8AC3E}">
        <p14:creationId xmlns:p14="http://schemas.microsoft.com/office/powerpoint/2010/main" val="59786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أفق">
  <a:themeElements>
    <a:clrScheme name="مخصص 2">
      <a:dk1>
        <a:srgbClr val="FDF0C9"/>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1308</TotalTime>
  <Words>1123</Words>
  <Application>Microsoft Office PowerPoint</Application>
  <PresentationFormat>On-screen Show (4:3)</PresentationFormat>
  <Paragraphs>77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أفق</vt:lpstr>
      <vt:lpstr>The Danger of sorcery  and  the cure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Sihr</vt:lpstr>
      <vt:lpstr>2- Sihr of Love (Tiwalah)</vt:lpstr>
      <vt:lpstr>3- Sihr of False appearance of objects  </vt:lpstr>
      <vt:lpstr>PowerPoint Presentation</vt:lpstr>
      <vt:lpstr>4- Sihr of Lunacy</vt:lpstr>
      <vt:lpstr>5- Sihr of lethargy</vt:lpstr>
      <vt:lpstr>6- Sihr of hearing voices</vt:lpstr>
      <vt:lpstr>7- Sihr of Sickness</vt:lpstr>
      <vt:lpstr>8- Sihr of bleeding</vt:lpstr>
      <vt:lpstr>9- Sihr of impending marriage</vt:lpstr>
      <vt:lpstr>PowerPoint Presentation</vt:lpstr>
      <vt:lpstr>10- Sihr of inability to have intercourse with one’s wife</vt:lpstr>
      <vt:lpstr>PowerPoint Presentation</vt:lpstr>
      <vt:lpstr>How to become a magician</vt:lpstr>
      <vt:lpstr>PowerPoint Presentation</vt:lpstr>
      <vt:lpstr>Preparing The Sihr</vt:lpstr>
      <vt:lpstr>PowerPoint Presentation</vt:lpstr>
      <vt:lpstr>Preparing The Sihr</vt:lpstr>
      <vt:lpstr>PowerPoint Presentation</vt:lpstr>
      <vt:lpstr>PowerPoint Presentation</vt:lpstr>
      <vt:lpstr>PowerPoint Presentation</vt:lpstr>
      <vt:lpstr>The sorcerer is a disbeliever</vt:lpstr>
      <vt:lpstr>The sorcerers should be killed even if they  repent</vt:lpstr>
      <vt:lpstr>PowerPoint Presentation</vt:lpstr>
      <vt:lpstr>PowerPoint Presentation</vt:lpstr>
      <vt:lpstr>the jinn were created before mankind.  </vt:lpstr>
      <vt:lpstr>Iblees and Adam</vt:lpstr>
      <vt:lpstr>PowerPoint Presentation</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foufou</dc:creator>
  <cp:lastModifiedBy>Fufu</cp:lastModifiedBy>
  <cp:revision>58</cp:revision>
  <dcterms:created xsi:type="dcterms:W3CDTF">2011-04-19T08:12:29Z</dcterms:created>
  <dcterms:modified xsi:type="dcterms:W3CDTF">2012-02-28T14:34:00Z</dcterms:modified>
</cp:coreProperties>
</file>